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notesSlides/notesSlide1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notesSlides/notesSlide1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notesSlides/notesSlide13.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notesSlides/notesSlide14.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drawings/drawing1.xml" ContentType="application/vnd.openxmlformats-officedocument.drawingml.chartshapes+xml"/>
  <Override PartName="/ppt/notesSlides/notesSlide15.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19" r:id="rId5"/>
    <p:sldMasterId id="2147484166" r:id="rId6"/>
    <p:sldMasterId id="2147484191" r:id="rId7"/>
  </p:sldMasterIdLst>
  <p:notesMasterIdLst>
    <p:notesMasterId r:id="rId31"/>
  </p:notesMasterIdLst>
  <p:sldIdLst>
    <p:sldId id="586" r:id="rId8"/>
    <p:sldId id="679" r:id="rId9"/>
    <p:sldId id="689" r:id="rId10"/>
    <p:sldId id="680" r:id="rId11"/>
    <p:sldId id="700" r:id="rId12"/>
    <p:sldId id="659" r:id="rId13"/>
    <p:sldId id="692" r:id="rId14"/>
    <p:sldId id="656" r:id="rId15"/>
    <p:sldId id="693" r:id="rId16"/>
    <p:sldId id="677" r:id="rId17"/>
    <p:sldId id="650" r:id="rId18"/>
    <p:sldId id="678" r:id="rId19"/>
    <p:sldId id="667" r:id="rId20"/>
    <p:sldId id="695" r:id="rId21"/>
    <p:sldId id="703" r:id="rId22"/>
    <p:sldId id="696" r:id="rId23"/>
    <p:sldId id="704" r:id="rId24"/>
    <p:sldId id="697" r:id="rId25"/>
    <p:sldId id="698" r:id="rId26"/>
    <p:sldId id="699" r:id="rId27"/>
    <p:sldId id="674" r:id="rId28"/>
    <p:sldId id="628" r:id="rId29"/>
    <p:sldId id="685" r:id="rId30"/>
  </p:sldIdLst>
  <p:sldSz cx="12192000" cy="6858000"/>
  <p:notesSz cx="698500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D42E"/>
    <a:srgbClr val="E5FD05"/>
    <a:srgbClr val="EC16E2"/>
    <a:srgbClr val="DFDB23"/>
    <a:srgbClr val="FFFF99"/>
    <a:srgbClr val="224F8B"/>
    <a:srgbClr val="1668B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51" autoAdjust="0"/>
    <p:restoredTop sz="81671" autoAdjust="0"/>
  </p:normalViewPr>
  <p:slideViewPr>
    <p:cSldViewPr snapToGrid="0" snapToObjects="1">
      <p:cViewPr varScale="1">
        <p:scale>
          <a:sx n="84" d="100"/>
          <a:sy n="84" d="100"/>
        </p:scale>
        <p:origin x="423" y="30"/>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heme" Target="theme/theme1.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rami_\Desktop\HPCA%202019\excel\New_Figures_Revised.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5" Type="http://schemas.openxmlformats.org/officeDocument/2006/relationships/chartUserShapes" Target="../drawings/drawing1.xml"/><Relationship Id="rId4" Type="http://schemas.openxmlformats.org/officeDocument/2006/relationships/oleObject" Target="file:///C:\Users\rami_\Desktop\HPCA%202019\excel\New_Figures_Revised.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rami_\Desktop\HPCA%202019\excel\LiFE_vs._EVES_-_NEW2_-_with_Timely_EVES_Updates.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rami_\Desktop\HPCA%202019\excel\New_Figures_Revised.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rami_\Desktop\HPCA%202019\excel\1-Load_Breakdown.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rami_\Desktop\HPCA%202019\excel\New_Figures_Revised.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Users\rami_\Desktop\HPCA%202019\excel\New_Figures_Revised.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C:\Users\rami_\Desktop\HPCA%202019\excel\New_Figures_Revised.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C:\Users\rami_\Desktop\HPCA%202019\excel\New_Figures_Revised.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rami_\Desktop\HPCA%202019\excel\New_Figures_Revised.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rami_\Desktop\HPCA%202019\excel\1-Load_Breakdow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409251499620224"/>
          <c:y val="3.8234784758188776E-2"/>
          <c:w val="0.86572222304442958"/>
          <c:h val="0.91457373353871274"/>
        </c:manualLayout>
      </c:layout>
      <c:lineChart>
        <c:grouping val="standard"/>
        <c:varyColors val="0"/>
        <c:ser>
          <c:idx val="0"/>
          <c:order val="0"/>
          <c:tx>
            <c:strRef>
              <c:f>'Figures for Presentation'!$B$37</c:f>
              <c:strCache>
                <c:ptCount val="1"/>
                <c:pt idx="0">
                  <c:v>Component Predictor</c:v>
                </c:pt>
              </c:strCache>
            </c:strRef>
          </c:tx>
          <c:spPr>
            <a:ln w="28575" cap="flat">
              <a:solidFill>
                <a:schemeClr val="accent1"/>
              </a:solidFill>
              <a:prstDash val="sysDash"/>
              <a:round/>
            </a:ln>
            <a:effectLst/>
          </c:spPr>
          <c:marker>
            <c:symbol val="none"/>
          </c:marker>
          <c:cat>
            <c:numRef>
              <c:f>'Figures for Presentation'!$A$38:$A$42</c:f>
              <c:numCache>
                <c:formatCode>General</c:formatCode>
                <c:ptCount val="5"/>
              </c:numCache>
            </c:numRef>
          </c:cat>
          <c:val>
            <c:numRef>
              <c:f>'Figures for Presentation'!$B$38:$B$42</c:f>
              <c:numCache>
                <c:formatCode>0%</c:formatCode>
                <c:ptCount val="5"/>
                <c:pt idx="0">
                  <c:v>1</c:v>
                </c:pt>
                <c:pt idx="1">
                  <c:v>1</c:v>
                </c:pt>
                <c:pt idx="2">
                  <c:v>1</c:v>
                </c:pt>
                <c:pt idx="3">
                  <c:v>1</c:v>
                </c:pt>
                <c:pt idx="4">
                  <c:v>1</c:v>
                </c:pt>
              </c:numCache>
            </c:numRef>
          </c:val>
          <c:smooth val="0"/>
          <c:extLst>
            <c:ext xmlns:c16="http://schemas.microsoft.com/office/drawing/2014/chart" uri="{C3380CC4-5D6E-409C-BE32-E72D297353CC}">
              <c16:uniqueId val="{00000000-D097-45FF-A487-5266062C4F9F}"/>
            </c:ext>
          </c:extLst>
        </c:ser>
        <c:ser>
          <c:idx val="1"/>
          <c:order val="1"/>
          <c:tx>
            <c:strRef>
              <c:f>'Figures for Presentation'!$C$37</c:f>
              <c:strCache>
                <c:ptCount val="1"/>
              </c:strCache>
            </c:strRef>
          </c:tx>
          <c:spPr>
            <a:ln w="22225" cap="rnd">
              <a:noFill/>
              <a:round/>
            </a:ln>
            <a:effectLst/>
          </c:spPr>
          <c:marker>
            <c:symbol val="square"/>
            <c:size val="6"/>
            <c:spPr>
              <a:noFill/>
              <a:ln w="9525">
                <a:noFill/>
                <a:round/>
              </a:ln>
              <a:effectLst/>
            </c:spPr>
          </c:marker>
          <c:cat>
            <c:numRef>
              <c:f>'Figures for Presentation'!$A$38:$A$42</c:f>
              <c:numCache>
                <c:formatCode>General</c:formatCode>
                <c:ptCount val="5"/>
              </c:numCache>
            </c:numRef>
          </c:cat>
          <c:val>
            <c:numRef>
              <c:f>'Figures for Presentation'!$C$38:$C$42</c:f>
              <c:numCache>
                <c:formatCode>General</c:formatCode>
                <c:ptCount val="5"/>
                <c:pt idx="0" formatCode="0%">
                  <c:v>0.01</c:v>
                </c:pt>
                <c:pt idx="3" formatCode="0%">
                  <c:v>4</c:v>
                </c:pt>
              </c:numCache>
            </c:numRef>
          </c:val>
          <c:smooth val="0"/>
          <c:extLst>
            <c:ext xmlns:c16="http://schemas.microsoft.com/office/drawing/2014/chart" uri="{C3380CC4-5D6E-409C-BE32-E72D297353CC}">
              <c16:uniqueId val="{00000001-D097-45FF-A487-5266062C4F9F}"/>
            </c:ext>
          </c:extLst>
        </c:ser>
        <c:dLbls>
          <c:showLegendKey val="0"/>
          <c:showVal val="0"/>
          <c:showCatName val="0"/>
          <c:showSerName val="0"/>
          <c:showPercent val="0"/>
          <c:showBubbleSize val="0"/>
        </c:dLbls>
        <c:smooth val="0"/>
        <c:axId val="469548767"/>
        <c:axId val="469655471"/>
      </c:lineChart>
      <c:catAx>
        <c:axId val="46954876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n-US"/>
          </a:p>
        </c:txPr>
        <c:crossAx val="469655471"/>
        <c:crosses val="autoZero"/>
        <c:auto val="1"/>
        <c:lblAlgn val="ctr"/>
        <c:lblOffset val="100"/>
        <c:noMultiLvlLbl val="0"/>
      </c:catAx>
      <c:valAx>
        <c:axId val="469655471"/>
        <c:scaling>
          <c:orientation val="minMax"/>
        </c:scaling>
        <c:delete val="1"/>
        <c:axPos val="l"/>
        <c:title>
          <c:tx>
            <c:rich>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en-US" sz="2400" b="1" dirty="0"/>
                  <a:t>Performance</a:t>
                </a:r>
              </a:p>
            </c:rich>
          </c:tx>
          <c:overlay val="0"/>
          <c:spPr>
            <a:noFill/>
            <a:ln>
              <a:noFill/>
            </a:ln>
            <a:effectLst/>
          </c:spPr>
          <c:txPr>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crossAx val="4695487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5049566939330717E-2"/>
          <c:y val="0.102657198525031"/>
          <c:w val="0.89095150984914762"/>
          <c:h val="0.65378913525379878"/>
        </c:manualLayout>
      </c:layout>
      <c:scatterChart>
        <c:scatterStyle val="smoothMarker"/>
        <c:varyColors val="0"/>
        <c:ser>
          <c:idx val="0"/>
          <c:order val="0"/>
          <c:tx>
            <c:strRef>
              <c:f>Sheet2!$L$50</c:f>
              <c:strCache>
                <c:ptCount val="1"/>
                <c:pt idx="0">
                  <c:v>MAX (Component)</c:v>
                </c:pt>
              </c:strCache>
            </c:strRef>
          </c:tx>
          <c:spPr>
            <a:ln w="19050" cap="rnd">
              <a:solidFill>
                <a:schemeClr val="accent1">
                  <a:alpha val="60000"/>
                </a:schemeClr>
              </a:solidFill>
              <a:round/>
            </a:ln>
            <a:effectLst/>
          </c:spPr>
          <c:marker>
            <c:symbol val="circle"/>
            <c:size val="6"/>
            <c:spPr>
              <a:solidFill>
                <a:schemeClr val="lt1"/>
              </a:solidFill>
              <a:ln w="38100">
                <a:solidFill>
                  <a:schemeClr val="accent1">
                    <a:alpha val="60000"/>
                  </a:schemeClr>
                </a:solidFill>
              </a:ln>
              <a:effectLst/>
            </c:spPr>
          </c:marker>
          <c:xVal>
            <c:numRef>
              <c:f>Sheet2!$M$49:$V$49</c:f>
              <c:numCache>
                <c:formatCode>0.0</c:formatCode>
                <c:ptCount val="10"/>
                <c:pt idx="0">
                  <c:v>2.09375</c:v>
                </c:pt>
                <c:pt idx="1">
                  <c:v>2.40625</c:v>
                </c:pt>
                <c:pt idx="2">
                  <c:v>2.53125</c:v>
                </c:pt>
                <c:pt idx="3">
                  <c:v>4.1875</c:v>
                </c:pt>
                <c:pt idx="4">
                  <c:v>4.8125</c:v>
                </c:pt>
                <c:pt idx="5">
                  <c:v>5.0625</c:v>
                </c:pt>
                <c:pt idx="6">
                  <c:v>8.375</c:v>
                </c:pt>
                <c:pt idx="7">
                  <c:v>9.625</c:v>
                </c:pt>
                <c:pt idx="8">
                  <c:v>10.125</c:v>
                </c:pt>
                <c:pt idx="9">
                  <c:v>16.75</c:v>
                </c:pt>
              </c:numCache>
            </c:numRef>
          </c:xVal>
          <c:yVal>
            <c:numRef>
              <c:f>Sheet2!$M$50:$V$50</c:f>
              <c:numCache>
                <c:formatCode>0.0%</c:formatCode>
                <c:ptCount val="10"/>
                <c:pt idx="1">
                  <c:v>2.1256186400515235E-2</c:v>
                </c:pt>
                <c:pt idx="2">
                  <c:v>2.2684000622482142E-2</c:v>
                </c:pt>
                <c:pt idx="3">
                  <c:v>2.3796952199207421E-2</c:v>
                </c:pt>
                <c:pt idx="5">
                  <c:v>2.5423872836270851E-2</c:v>
                </c:pt>
                <c:pt idx="6">
                  <c:v>2.9728474143364353E-2</c:v>
                </c:pt>
                <c:pt idx="9">
                  <c:v>3.0828928275708462E-2</c:v>
                </c:pt>
              </c:numCache>
            </c:numRef>
          </c:yVal>
          <c:smooth val="1"/>
          <c:extLst>
            <c:ext xmlns:c16="http://schemas.microsoft.com/office/drawing/2014/chart" uri="{C3380CC4-5D6E-409C-BE32-E72D297353CC}">
              <c16:uniqueId val="{00000000-B114-4356-9D15-C261DC99140C}"/>
            </c:ext>
          </c:extLst>
        </c:ser>
        <c:ser>
          <c:idx val="1"/>
          <c:order val="1"/>
          <c:tx>
            <c:strRef>
              <c:f>Sheet2!$L$51</c:f>
              <c:strCache>
                <c:ptCount val="1"/>
                <c:pt idx="0">
                  <c:v>MAX (Composite)</c:v>
                </c:pt>
              </c:strCache>
            </c:strRef>
          </c:tx>
          <c:spPr>
            <a:ln w="19050" cap="rnd">
              <a:solidFill>
                <a:schemeClr val="accent2">
                  <a:alpha val="60000"/>
                </a:schemeClr>
              </a:solidFill>
              <a:round/>
            </a:ln>
            <a:effectLst/>
          </c:spPr>
          <c:marker>
            <c:symbol val="circle"/>
            <c:size val="6"/>
            <c:spPr>
              <a:solidFill>
                <a:schemeClr val="lt1"/>
              </a:solidFill>
              <a:ln w="38100">
                <a:solidFill>
                  <a:schemeClr val="accent2">
                    <a:alpha val="60000"/>
                  </a:schemeClr>
                </a:solidFill>
              </a:ln>
              <a:effectLst/>
            </c:spPr>
          </c:marker>
          <c:xVal>
            <c:numRef>
              <c:f>Sheet2!$M$49:$V$49</c:f>
              <c:numCache>
                <c:formatCode>0.0</c:formatCode>
                <c:ptCount val="10"/>
                <c:pt idx="0">
                  <c:v>2.09375</c:v>
                </c:pt>
                <c:pt idx="1">
                  <c:v>2.40625</c:v>
                </c:pt>
                <c:pt idx="2">
                  <c:v>2.53125</c:v>
                </c:pt>
                <c:pt idx="3">
                  <c:v>4.1875</c:v>
                </c:pt>
                <c:pt idx="4">
                  <c:v>4.8125</c:v>
                </c:pt>
                <c:pt idx="5">
                  <c:v>5.0625</c:v>
                </c:pt>
                <c:pt idx="6">
                  <c:v>8.375</c:v>
                </c:pt>
                <c:pt idx="7">
                  <c:v>9.625</c:v>
                </c:pt>
                <c:pt idx="8">
                  <c:v>10.125</c:v>
                </c:pt>
                <c:pt idx="9">
                  <c:v>16.75</c:v>
                </c:pt>
              </c:numCache>
            </c:numRef>
          </c:xVal>
          <c:yVal>
            <c:numRef>
              <c:f>Sheet2!$M$51:$V$51</c:f>
              <c:numCache>
                <c:formatCode>0.0%</c:formatCode>
                <c:ptCount val="10"/>
                <c:pt idx="1">
                  <c:v>3.2677447108096232E-2</c:v>
                </c:pt>
                <c:pt idx="3">
                  <c:v>4.1481711095436975E-2</c:v>
                </c:pt>
                <c:pt idx="7">
                  <c:v>4.9104062485155184E-2</c:v>
                </c:pt>
                <c:pt idx="9">
                  <c:v>4.8538255378709885E-2</c:v>
                </c:pt>
              </c:numCache>
            </c:numRef>
          </c:yVal>
          <c:smooth val="1"/>
          <c:extLst>
            <c:ext xmlns:c16="http://schemas.microsoft.com/office/drawing/2014/chart" uri="{C3380CC4-5D6E-409C-BE32-E72D297353CC}">
              <c16:uniqueId val="{00000001-B114-4356-9D15-C261DC99140C}"/>
            </c:ext>
          </c:extLst>
        </c:ser>
        <c:dLbls>
          <c:showLegendKey val="0"/>
          <c:showVal val="0"/>
          <c:showCatName val="0"/>
          <c:showSerName val="0"/>
          <c:showPercent val="0"/>
          <c:showBubbleSize val="0"/>
        </c:dLbls>
        <c:axId val="626406496"/>
        <c:axId val="626407480"/>
      </c:scatterChart>
      <c:valAx>
        <c:axId val="62640649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lang="en-US" sz="2400" b="1" i="0" u="none" strike="noStrike" kern="1200" cap="all" baseline="0">
                    <a:solidFill>
                      <a:schemeClr val="dk1"/>
                    </a:solidFill>
                    <a:latin typeface="+mn-lt"/>
                    <a:ea typeface="+mn-ea"/>
                    <a:cs typeface="+mn-cs"/>
                  </a:defRPr>
                </a:pPr>
                <a:r>
                  <a:rPr lang="en-US"/>
                  <a:t>Predictor Storage (in Kilobytes)</a:t>
                </a:r>
              </a:p>
            </c:rich>
          </c:tx>
          <c:overlay val="0"/>
          <c:spPr>
            <a:noFill/>
            <a:ln>
              <a:noFill/>
            </a:ln>
            <a:effectLst/>
          </c:spPr>
          <c:txPr>
            <a:bodyPr rot="0" spcFirstLastPara="1" vertOverflow="ellipsis" vert="horz" wrap="square" anchor="ctr" anchorCtr="1"/>
            <a:lstStyle/>
            <a:p>
              <a:pPr>
                <a:defRPr lang="en-US" sz="2400" b="1" i="0" u="none" strike="noStrike" kern="1200" cap="all" baseline="0">
                  <a:solidFill>
                    <a:schemeClr val="dk1"/>
                  </a:solidFill>
                  <a:latin typeface="+mn-lt"/>
                  <a:ea typeface="+mn-ea"/>
                  <a:cs typeface="+mn-cs"/>
                </a:defRPr>
              </a:pPr>
              <a:endParaRPr lang="en-US"/>
            </a:p>
          </c:txPr>
        </c:title>
        <c:numFmt formatCode="0" sourceLinked="0"/>
        <c:majorTickMark val="none"/>
        <c:minorTickMark val="none"/>
        <c:tickLblPos val="nextTo"/>
        <c:spPr>
          <a:noFill/>
          <a:ln>
            <a:solidFill>
              <a:schemeClr val="tx1">
                <a:lumMod val="15000"/>
                <a:lumOff val="85000"/>
              </a:schemeClr>
            </a:solidFill>
          </a:ln>
          <a:effectLst/>
        </c:spPr>
        <c:txPr>
          <a:bodyPr rot="-60000000" spcFirstLastPara="1" vertOverflow="ellipsis" vert="horz" wrap="square" anchor="ctr" anchorCtr="1"/>
          <a:lstStyle/>
          <a:p>
            <a:pPr>
              <a:defRPr lang="en-US" sz="2400" b="1" i="0" u="none" strike="noStrike" kern="1200" spc="20" baseline="0">
                <a:solidFill>
                  <a:schemeClr val="dk1"/>
                </a:solidFill>
                <a:latin typeface="+mn-lt"/>
                <a:ea typeface="+mn-ea"/>
                <a:cs typeface="+mn-cs"/>
              </a:defRPr>
            </a:pPr>
            <a:endParaRPr lang="en-US"/>
          </a:p>
        </c:txPr>
        <c:crossAx val="626407480"/>
        <c:crosses val="autoZero"/>
        <c:crossBetween val="midCat"/>
      </c:valAx>
      <c:valAx>
        <c:axId val="6264074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en-US" sz="2400" b="1" i="0" u="none" strike="noStrike" kern="1200" cap="all" baseline="0">
                    <a:solidFill>
                      <a:schemeClr val="dk1"/>
                    </a:solidFill>
                    <a:latin typeface="+mn-lt"/>
                    <a:ea typeface="+mn-ea"/>
                    <a:cs typeface="+mn-cs"/>
                  </a:defRPr>
                </a:pPr>
                <a:r>
                  <a:rPr lang="en-US"/>
                  <a:t>Speedup</a:t>
                </a:r>
              </a:p>
            </c:rich>
          </c:tx>
          <c:overlay val="0"/>
          <c:spPr>
            <a:noFill/>
            <a:ln>
              <a:noFill/>
            </a:ln>
            <a:effectLst/>
          </c:spPr>
          <c:txPr>
            <a:bodyPr rot="-5400000" spcFirstLastPara="1" vertOverflow="ellipsis" vert="horz" wrap="square" anchor="ctr" anchorCtr="1"/>
            <a:lstStyle/>
            <a:p>
              <a:pPr>
                <a:defRPr lang="en-US" sz="2400" b="1" i="0" u="none" strike="noStrike" kern="1200" cap="all" baseline="0">
                  <a:solidFill>
                    <a:schemeClr val="dk1"/>
                  </a:solidFill>
                  <a:latin typeface="+mn-lt"/>
                  <a:ea typeface="+mn-ea"/>
                  <a:cs typeface="+mn-cs"/>
                </a:defRPr>
              </a:pPr>
              <a:endParaRPr lang="en-US"/>
            </a:p>
          </c:txPr>
        </c:title>
        <c:numFmt formatCode="0%" sourceLinked="0"/>
        <c:majorTickMark val="none"/>
        <c:minorTickMark val="none"/>
        <c:tickLblPos val="nextTo"/>
        <c:spPr>
          <a:noFill/>
          <a:ln>
            <a:solidFill>
              <a:schemeClr val="tx1">
                <a:lumMod val="25000"/>
                <a:lumOff val="75000"/>
              </a:schemeClr>
            </a:solidFill>
          </a:ln>
          <a:effectLst/>
        </c:spPr>
        <c:txPr>
          <a:bodyPr rot="-60000000" spcFirstLastPara="1" vertOverflow="ellipsis" vert="horz" wrap="square" anchor="ctr" anchorCtr="1"/>
          <a:lstStyle/>
          <a:p>
            <a:pPr>
              <a:defRPr lang="en-US" sz="2400" b="1" i="0" u="none" strike="noStrike" kern="1200" spc="20" baseline="0">
                <a:solidFill>
                  <a:schemeClr val="dk1"/>
                </a:solidFill>
                <a:latin typeface="+mn-lt"/>
                <a:ea typeface="+mn-ea"/>
                <a:cs typeface="+mn-cs"/>
              </a:defRPr>
            </a:pPr>
            <a:endParaRPr lang="en-US"/>
          </a:p>
        </c:txPr>
        <c:crossAx val="626406496"/>
        <c:crosses val="autoZero"/>
        <c:crossBetween val="midCat"/>
      </c:valAx>
      <c:spPr>
        <a:noFill/>
        <a:ln>
          <a:noFill/>
        </a:ln>
        <a:effectLst/>
      </c:spPr>
    </c:plotArea>
    <c:legend>
      <c:legendPos val="t"/>
      <c:overlay val="0"/>
      <c:spPr>
        <a:noFill/>
        <a:ln>
          <a:noFill/>
        </a:ln>
        <a:effectLst/>
      </c:spPr>
      <c:txPr>
        <a:bodyPr rot="0" spcFirstLastPara="1" vertOverflow="ellipsis" vert="horz" wrap="square" anchor="ctr" anchorCtr="1"/>
        <a:lstStyle/>
        <a:p>
          <a:pPr>
            <a:defRPr lang="en-US" sz="2400" b="1" i="0" u="none" strike="noStrike" kern="1200" baseline="0">
              <a:solidFill>
                <a:schemeClr val="dk1"/>
              </a:solidFill>
              <a:latin typeface="+mn-lt"/>
              <a:ea typeface="+mn-ea"/>
              <a:cs typeface="+mn-cs"/>
            </a:defRPr>
          </a:pPr>
          <a:endParaRPr lang="en-US"/>
        </a:p>
      </c:txPr>
    </c:legend>
    <c:plotVisOnly val="1"/>
    <c:dispBlanksAs val="span"/>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noFill/>
      <a:round/>
    </a:ln>
    <a:effectLst/>
  </c:spPr>
  <c:txPr>
    <a:bodyPr/>
    <a:lstStyle/>
    <a:p>
      <a:pPr algn="ctr">
        <a:defRPr lang="en-US" sz="2400" b="1" i="0" u="none" strike="noStrike" kern="1200" baseline="0">
          <a:solidFill>
            <a:schemeClr val="dk1"/>
          </a:solidFill>
          <a:latin typeface="+mn-lt"/>
          <a:ea typeface="+mn-ea"/>
          <a:cs typeface="+mn-cs"/>
        </a:defRPr>
      </a:pPr>
      <a:endParaRPr lang="en-US"/>
    </a:p>
  </c:txPr>
  <c:externalData r:id="rId4">
    <c:autoUpdate val="0"/>
  </c:externalData>
  <c:userShapes r:id="rId5"/>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EVES!$E$95</c:f>
              <c:strCache>
                <c:ptCount val="1"/>
                <c:pt idx="0">
                  <c:v>Speedup</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EVES!$D$96:$D$100</c:f>
              <c:strCache>
                <c:ptCount val="5"/>
                <c:pt idx="0">
                  <c:v>Composite (4.2KB)</c:v>
                </c:pt>
                <c:pt idx="1">
                  <c:v>Composite (9.6KB)</c:v>
                </c:pt>
                <c:pt idx="2">
                  <c:v>EVES (8KB)</c:v>
                </c:pt>
                <c:pt idx="3">
                  <c:v>EVES (32KB)</c:v>
                </c:pt>
                <c:pt idx="4">
                  <c:v>EVES (Infinite)</c:v>
                </c:pt>
              </c:strCache>
            </c:strRef>
          </c:cat>
          <c:val>
            <c:numRef>
              <c:f>EVES!$E$96:$E$100</c:f>
              <c:numCache>
                <c:formatCode>0.0%</c:formatCode>
                <c:ptCount val="5"/>
                <c:pt idx="0">
                  <c:v>4.1481711095436975E-2</c:v>
                </c:pt>
                <c:pt idx="1">
                  <c:v>4.8524777200612206E-2</c:v>
                </c:pt>
                <c:pt idx="2">
                  <c:v>2.7235621891033186E-2</c:v>
                </c:pt>
                <c:pt idx="3">
                  <c:v>3.1273227142451926E-2</c:v>
                </c:pt>
                <c:pt idx="4">
                  <c:v>3.1612898557066026E-2</c:v>
                </c:pt>
              </c:numCache>
            </c:numRef>
          </c:val>
          <c:extLst>
            <c:ext xmlns:c16="http://schemas.microsoft.com/office/drawing/2014/chart" uri="{C3380CC4-5D6E-409C-BE32-E72D297353CC}">
              <c16:uniqueId val="{00000000-E30A-4066-AD65-EDA0B81FCAAE}"/>
            </c:ext>
          </c:extLst>
        </c:ser>
        <c:dLbls>
          <c:showLegendKey val="0"/>
          <c:showVal val="0"/>
          <c:showCatName val="0"/>
          <c:showSerName val="0"/>
          <c:showPercent val="0"/>
          <c:showBubbleSize val="0"/>
        </c:dLbls>
        <c:gapWidth val="219"/>
        <c:axId val="546827528"/>
        <c:axId val="546828184"/>
      </c:barChart>
      <c:lineChart>
        <c:grouping val="standard"/>
        <c:varyColors val="0"/>
        <c:ser>
          <c:idx val="1"/>
          <c:order val="1"/>
          <c:tx>
            <c:strRef>
              <c:f>EVES!$F$95</c:f>
              <c:strCache>
                <c:ptCount val="1"/>
                <c:pt idx="0">
                  <c:v>Coverage</c:v>
                </c:pt>
              </c:strCache>
            </c:strRef>
          </c:tx>
          <c:spPr>
            <a:ln w="31750" cap="rnd">
              <a:solidFill>
                <a:schemeClr val="accent2"/>
              </a:solidFill>
              <a:round/>
            </a:ln>
            <a:effectLst/>
          </c:spPr>
          <c:marker>
            <c:symbol val="none"/>
          </c:marker>
          <c:dLbls>
            <c:dLbl>
              <c:idx val="0"/>
              <c:layout>
                <c:manualLayout>
                  <c:x val="-8.8066930867459273E-3"/>
                  <c:y val="5.92592592592592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30A-4066-AD65-EDA0B81FCAAE}"/>
                </c:ext>
              </c:extLst>
            </c:dLbl>
            <c:dLbl>
              <c:idx val="1"/>
              <c:layout>
                <c:manualLayout>
                  <c:x val="-4.2272126816380449E-2"/>
                  <c:y val="7.90123456790123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30A-4066-AD65-EDA0B81FCAAE}"/>
                </c:ext>
              </c:extLst>
            </c:dLbl>
            <c:spPr>
              <a:solidFill>
                <a:schemeClr val="bg1">
                  <a:lumMod val="95000"/>
                </a:schemeClr>
              </a:solidFill>
              <a:ln>
                <a:solidFill>
                  <a:srgbClr val="FF0000"/>
                </a:solid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EVES!$D$96:$D$100</c:f>
              <c:strCache>
                <c:ptCount val="5"/>
                <c:pt idx="0">
                  <c:v>Composite (4.2KB)</c:v>
                </c:pt>
                <c:pt idx="1">
                  <c:v>Composite (9.6KB)</c:v>
                </c:pt>
                <c:pt idx="2">
                  <c:v>EVES (8KB)</c:v>
                </c:pt>
                <c:pt idx="3">
                  <c:v>EVES (32KB)</c:v>
                </c:pt>
                <c:pt idx="4">
                  <c:v>EVES (Infinite)</c:v>
                </c:pt>
              </c:strCache>
            </c:strRef>
          </c:cat>
          <c:val>
            <c:numRef>
              <c:f>EVES!$F$96:$F$100</c:f>
              <c:numCache>
                <c:formatCode>0.0</c:formatCode>
                <c:ptCount val="5"/>
                <c:pt idx="0">
                  <c:v>42.49985454816062</c:v>
                </c:pt>
                <c:pt idx="1">
                  <c:v>47.995176470588248</c:v>
                </c:pt>
                <c:pt idx="2">
                  <c:v>19.381411764705874</c:v>
                </c:pt>
                <c:pt idx="3">
                  <c:v>20.637647058823529</c:v>
                </c:pt>
                <c:pt idx="4">
                  <c:v>23.453529411764706</c:v>
                </c:pt>
              </c:numCache>
            </c:numRef>
          </c:val>
          <c:smooth val="0"/>
          <c:extLst>
            <c:ext xmlns:c16="http://schemas.microsoft.com/office/drawing/2014/chart" uri="{C3380CC4-5D6E-409C-BE32-E72D297353CC}">
              <c16:uniqueId val="{00000003-E30A-4066-AD65-EDA0B81FCAAE}"/>
            </c:ext>
          </c:extLst>
        </c:ser>
        <c:dLbls>
          <c:showLegendKey val="0"/>
          <c:showVal val="0"/>
          <c:showCatName val="0"/>
          <c:showSerName val="0"/>
          <c:showPercent val="0"/>
          <c:showBubbleSize val="0"/>
        </c:dLbls>
        <c:marker val="1"/>
        <c:smooth val="0"/>
        <c:axId val="592192128"/>
        <c:axId val="592191800"/>
      </c:lineChart>
      <c:catAx>
        <c:axId val="54682752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crossAx val="546828184"/>
        <c:crosses val="autoZero"/>
        <c:auto val="1"/>
        <c:lblAlgn val="ctr"/>
        <c:lblOffset val="100"/>
        <c:noMultiLvlLbl val="0"/>
      </c:catAx>
      <c:valAx>
        <c:axId val="546828184"/>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chemeClr val="tx2"/>
                    </a:solidFill>
                    <a:latin typeface="+mn-lt"/>
                    <a:ea typeface="+mn-ea"/>
                    <a:cs typeface="+mn-cs"/>
                  </a:defRPr>
                </a:pPr>
                <a:r>
                  <a:rPr lang="en-US" sz="1800" dirty="0"/>
                  <a:t>Speedup</a:t>
                </a:r>
              </a:p>
            </c:rich>
          </c:tx>
          <c:overlay val="0"/>
          <c:spPr>
            <a:noFill/>
            <a:ln>
              <a:noFill/>
            </a:ln>
            <a:effectLst/>
          </c:spPr>
          <c:txPr>
            <a:bodyPr rot="-5400000" spcFirstLastPara="1" vertOverflow="ellipsis" vert="horz" wrap="square" anchor="ctr" anchorCtr="1"/>
            <a:lstStyle/>
            <a:p>
              <a:pPr>
                <a:defRPr sz="1800" b="1" i="0" u="none" strike="noStrike" kern="1200" baseline="0">
                  <a:solidFill>
                    <a:schemeClr val="tx2"/>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crossAx val="546827528"/>
        <c:crosses val="autoZero"/>
        <c:crossBetween val="between"/>
      </c:valAx>
      <c:valAx>
        <c:axId val="592191800"/>
        <c:scaling>
          <c:orientation val="minMax"/>
        </c:scaling>
        <c:delete val="0"/>
        <c:axPos val="r"/>
        <c:title>
          <c:tx>
            <c:rich>
              <a:bodyPr rot="-5400000" spcFirstLastPara="1" vertOverflow="ellipsis" vert="horz" wrap="square" anchor="ctr" anchorCtr="1"/>
              <a:lstStyle/>
              <a:p>
                <a:pPr>
                  <a:defRPr sz="1800" b="1" i="0" u="none" strike="noStrike" kern="1200" baseline="0">
                    <a:solidFill>
                      <a:schemeClr val="tx2"/>
                    </a:solidFill>
                    <a:latin typeface="+mn-lt"/>
                    <a:ea typeface="+mn-ea"/>
                    <a:cs typeface="+mn-cs"/>
                  </a:defRPr>
                </a:pPr>
                <a:r>
                  <a:rPr lang="en-US" sz="1800"/>
                  <a:t>Coverage</a:t>
                </a:r>
              </a:p>
            </c:rich>
          </c:tx>
          <c:overlay val="0"/>
          <c:spPr>
            <a:noFill/>
            <a:ln>
              <a:noFill/>
            </a:ln>
            <a:effectLst/>
          </c:spPr>
          <c:txPr>
            <a:bodyPr rot="-5400000" spcFirstLastPara="1" vertOverflow="ellipsis" vert="horz" wrap="square" anchor="ctr" anchorCtr="1"/>
            <a:lstStyle/>
            <a:p>
              <a:pPr>
                <a:defRPr sz="1800" b="1" i="0" u="none" strike="noStrike" kern="1200" baseline="0">
                  <a:solidFill>
                    <a:schemeClr val="tx2"/>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crossAx val="592192128"/>
        <c:crosses val="max"/>
        <c:crossBetween val="between"/>
      </c:valAx>
      <c:catAx>
        <c:axId val="592192128"/>
        <c:scaling>
          <c:orientation val="minMax"/>
        </c:scaling>
        <c:delete val="1"/>
        <c:axPos val="b"/>
        <c:numFmt formatCode="General" sourceLinked="1"/>
        <c:majorTickMark val="none"/>
        <c:minorTickMark val="none"/>
        <c:tickLblPos val="nextTo"/>
        <c:crossAx val="592191800"/>
        <c:crosses val="autoZero"/>
        <c:auto val="1"/>
        <c:lblAlgn val="ctr"/>
        <c:lblOffset val="100"/>
        <c:noMultiLvlLbl val="0"/>
      </c:catAx>
      <c:spPr>
        <a:noFill/>
        <a:ln>
          <a:noFill/>
        </a:ln>
        <a:effectLst/>
      </c:spPr>
    </c:plotArea>
    <c:legend>
      <c:legendPos val="t"/>
      <c:layout>
        <c:manualLayout>
          <c:xMode val="edge"/>
          <c:yMode val="edge"/>
          <c:x val="9.074222431735679E-2"/>
          <c:y val="6.2692396547672875E-3"/>
          <c:w val="0.24418535758537457"/>
          <c:h val="7.9414482634699801E-2"/>
        </c:manualLayout>
      </c:layout>
      <c:overlay val="1"/>
      <c:spPr>
        <a:solidFill>
          <a:schemeClr val="bg1">
            <a:lumMod val="95000"/>
          </a:schemeClr>
        </a:solidFill>
        <a:ln>
          <a:solidFill>
            <a:srgbClr val="FF0000"/>
          </a:solidFill>
        </a:ln>
        <a:effectLst/>
      </c:spPr>
      <c:txPr>
        <a:bodyPr rot="0" spcFirstLastPara="1" vertOverflow="ellipsis" vert="horz" wrap="square" anchor="ctr" anchorCtr="1"/>
        <a:lstStyle/>
        <a:p>
          <a:pPr>
            <a:defRPr sz="1800" b="1" i="0" u="none" strike="noStrike" kern="1200" baseline="0">
              <a:solidFill>
                <a:schemeClr val="tx2"/>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600" b="1"/>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707353208075669"/>
          <c:y val="3.8234962465692537E-2"/>
          <c:w val="0.86572222304442958"/>
          <c:h val="0.91457373353871274"/>
        </c:manualLayout>
      </c:layout>
      <c:lineChart>
        <c:grouping val="standard"/>
        <c:varyColors val="0"/>
        <c:ser>
          <c:idx val="0"/>
          <c:order val="0"/>
          <c:tx>
            <c:strRef>
              <c:f>'Figures for Presentation'!$B$37</c:f>
              <c:strCache>
                <c:ptCount val="1"/>
                <c:pt idx="0">
                  <c:v>Component Predictor</c:v>
                </c:pt>
              </c:strCache>
            </c:strRef>
          </c:tx>
          <c:spPr>
            <a:ln w="28575" cap="flat">
              <a:solidFill>
                <a:schemeClr val="accent1"/>
              </a:solidFill>
              <a:prstDash val="sysDash"/>
              <a:round/>
            </a:ln>
            <a:effectLst/>
          </c:spPr>
          <c:marker>
            <c:symbol val="none"/>
          </c:marker>
          <c:cat>
            <c:numRef>
              <c:f>'Figures for Presentation'!$A$38:$A$42</c:f>
              <c:numCache>
                <c:formatCode>General</c:formatCode>
                <c:ptCount val="5"/>
              </c:numCache>
            </c:numRef>
          </c:cat>
          <c:val>
            <c:numRef>
              <c:f>'Figures for Presentation'!$B$38:$B$42</c:f>
              <c:numCache>
                <c:formatCode>0%</c:formatCode>
                <c:ptCount val="5"/>
                <c:pt idx="0">
                  <c:v>1</c:v>
                </c:pt>
                <c:pt idx="1">
                  <c:v>1</c:v>
                </c:pt>
                <c:pt idx="2">
                  <c:v>1</c:v>
                </c:pt>
                <c:pt idx="3">
                  <c:v>1</c:v>
                </c:pt>
                <c:pt idx="4">
                  <c:v>1</c:v>
                </c:pt>
              </c:numCache>
            </c:numRef>
          </c:val>
          <c:smooth val="0"/>
          <c:extLst>
            <c:ext xmlns:c16="http://schemas.microsoft.com/office/drawing/2014/chart" uri="{C3380CC4-5D6E-409C-BE32-E72D297353CC}">
              <c16:uniqueId val="{00000000-168D-4B11-924A-2B24B19A5522}"/>
            </c:ext>
          </c:extLst>
        </c:ser>
        <c:ser>
          <c:idx val="1"/>
          <c:order val="1"/>
          <c:tx>
            <c:strRef>
              <c:f>'Figures for Presentation'!$C$37</c:f>
              <c:strCache>
                <c:ptCount val="1"/>
              </c:strCache>
            </c:strRef>
          </c:tx>
          <c:spPr>
            <a:ln w="22225" cap="rnd">
              <a:noFill/>
              <a:round/>
            </a:ln>
            <a:effectLst/>
          </c:spPr>
          <c:marker>
            <c:symbol val="square"/>
            <c:size val="6"/>
            <c:spPr>
              <a:noFill/>
              <a:ln w="9525">
                <a:noFill/>
                <a:round/>
              </a:ln>
              <a:effectLst/>
            </c:spPr>
          </c:marker>
          <c:cat>
            <c:numRef>
              <c:f>'Figures for Presentation'!$A$38:$A$42</c:f>
              <c:numCache>
                <c:formatCode>General</c:formatCode>
                <c:ptCount val="5"/>
              </c:numCache>
            </c:numRef>
          </c:cat>
          <c:val>
            <c:numRef>
              <c:f>'Figures for Presentation'!$C$38:$C$42</c:f>
              <c:numCache>
                <c:formatCode>General</c:formatCode>
                <c:ptCount val="5"/>
                <c:pt idx="0" formatCode="0%">
                  <c:v>0.01</c:v>
                </c:pt>
                <c:pt idx="3" formatCode="0%">
                  <c:v>4</c:v>
                </c:pt>
              </c:numCache>
            </c:numRef>
          </c:val>
          <c:smooth val="0"/>
          <c:extLst>
            <c:ext xmlns:c16="http://schemas.microsoft.com/office/drawing/2014/chart" uri="{C3380CC4-5D6E-409C-BE32-E72D297353CC}">
              <c16:uniqueId val="{00000001-168D-4B11-924A-2B24B19A5522}"/>
            </c:ext>
          </c:extLst>
        </c:ser>
        <c:dLbls>
          <c:showLegendKey val="0"/>
          <c:showVal val="0"/>
          <c:showCatName val="0"/>
          <c:showSerName val="0"/>
          <c:showPercent val="0"/>
          <c:showBubbleSize val="0"/>
        </c:dLbls>
        <c:smooth val="0"/>
        <c:axId val="469548767"/>
        <c:axId val="469655471"/>
      </c:lineChart>
      <c:catAx>
        <c:axId val="46954876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n-US"/>
          </a:p>
        </c:txPr>
        <c:crossAx val="469655471"/>
        <c:crosses val="autoZero"/>
        <c:auto val="1"/>
        <c:lblAlgn val="ctr"/>
        <c:lblOffset val="100"/>
        <c:noMultiLvlLbl val="0"/>
      </c:catAx>
      <c:valAx>
        <c:axId val="469655471"/>
        <c:scaling>
          <c:orientation val="minMax"/>
        </c:scaling>
        <c:delete val="1"/>
        <c:axPos val="l"/>
        <c:title>
          <c:tx>
            <c:rich>
              <a:bodyPr rot="-5400000" spcFirstLastPara="1" vertOverflow="ellipsis" vert="horz" wrap="square" anchor="ctr" anchorCtr="1"/>
              <a:lstStyle/>
              <a:p>
                <a:pPr>
                  <a:defRPr sz="2400" b="1" i="0" u="none" strike="noStrike" kern="1200" cap="all" baseline="0">
                    <a:solidFill>
                      <a:schemeClr val="tx1">
                        <a:lumMod val="65000"/>
                        <a:lumOff val="35000"/>
                      </a:schemeClr>
                    </a:solidFill>
                    <a:latin typeface="+mn-lt"/>
                    <a:ea typeface="+mn-ea"/>
                    <a:cs typeface="+mn-cs"/>
                  </a:defRPr>
                </a:pPr>
                <a:r>
                  <a:rPr lang="en-US" sz="2400" b="1"/>
                  <a:t>Performance</a:t>
                </a:r>
              </a:p>
            </c:rich>
          </c:tx>
          <c:overlay val="0"/>
          <c:spPr>
            <a:noFill/>
            <a:ln>
              <a:noFill/>
            </a:ln>
            <a:effectLst/>
          </c:spPr>
          <c:txPr>
            <a:bodyPr rot="-5400000" spcFirstLastPara="1" vertOverflow="ellipsis" vert="horz" wrap="square" anchor="ctr" anchorCtr="1"/>
            <a:lstStyle/>
            <a:p>
              <a:pPr>
                <a:defRPr sz="2400" b="1" i="0" u="none" strike="noStrike" kern="1200" cap="all"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crossAx val="4695487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tx>
            <c:strRef>
              <c:f>Sheet1!$B$1</c:f>
              <c:strCache>
                <c:ptCount val="1"/>
                <c:pt idx="0">
                  <c:v>Pattern-1 (Suitable for Last Value Prediction)</c:v>
                </c:pt>
              </c:strCache>
            </c:strRef>
          </c:tx>
          <c:spPr>
            <a:solidFill>
              <a:schemeClr val="accent1"/>
            </a:solidFill>
            <a:ln>
              <a:noFill/>
            </a:ln>
            <a:effectLst/>
          </c:spPr>
          <c:invertIfNegative val="0"/>
          <c:dLbls>
            <c:dLbl>
              <c:idx val="8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8D0-447D-91B4-A7860CD31582}"/>
                </c:ext>
              </c:extLst>
            </c:dLbl>
            <c:spPr>
              <a:solidFill>
                <a:schemeClr val="tx1"/>
              </a:solidFill>
              <a:ln>
                <a:solidFill>
                  <a:srgbClr val="FF0000"/>
                </a:solidFill>
              </a:ln>
              <a:effectLst/>
            </c:spPr>
            <c:txPr>
              <a:bodyPr rot="0" spcFirstLastPara="1" vertOverflow="ellipsis" vert="horz" wrap="square" anchor="ctr" anchorCtr="1"/>
              <a:lstStyle/>
              <a:p>
                <a:pPr>
                  <a:defRPr sz="1800" b="1"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Sheet1!$A$2:$A$87</c:f>
              <c:strCache>
                <c:ptCount val="86"/>
                <c:pt idx="0">
                  <c:v>a2time</c:v>
                </c:pt>
                <c:pt idx="1">
                  <c:v>aifirf</c:v>
                </c:pt>
                <c:pt idx="2">
                  <c:v>apsi</c:v>
                </c:pt>
                <c:pt idx="3">
                  <c:v>astar</c:v>
                </c:pt>
                <c:pt idx="4">
                  <c:v>avmshell</c:v>
                </c:pt>
                <c:pt idx="5">
                  <c:v>basefp</c:v>
                </c:pt>
                <c:pt idx="6">
                  <c:v>bezier</c:v>
                </c:pt>
                <c:pt idx="7">
                  <c:v>browsermark</c:v>
                </c:pt>
                <c:pt idx="8">
                  <c:v>bzip2k6</c:v>
                </c:pt>
                <c:pt idx="9">
                  <c:v>bzip2k</c:v>
                </c:pt>
                <c:pt idx="10">
                  <c:v>calculix</c:v>
                </c:pt>
                <c:pt idx="11">
                  <c:v>canrdr</c:v>
                </c:pt>
                <c:pt idx="12">
                  <c:v>cjpeg</c:v>
                </c:pt>
                <c:pt idx="13">
                  <c:v>codeload</c:v>
                </c:pt>
                <c:pt idx="14">
                  <c:v>coremark</c:v>
                </c:pt>
                <c:pt idx="15">
                  <c:v>crafty</c:v>
                </c:pt>
                <c:pt idx="16">
                  <c:v>dealII</c:v>
                </c:pt>
                <c:pt idx="17">
                  <c:v>dither</c:v>
                </c:pt>
                <c:pt idx="18">
                  <c:v>djpeg</c:v>
                </c:pt>
                <c:pt idx="19">
                  <c:v>dromaeo</c:v>
                </c:pt>
                <c:pt idx="20">
                  <c:v>earleyboyer</c:v>
                </c:pt>
                <c:pt idx="21">
                  <c:v>eon</c:v>
                </c:pt>
                <c:pt idx="22">
                  <c:v>equake</c:v>
                </c:pt>
                <c:pt idx="23">
                  <c:v>facerec</c:v>
                </c:pt>
                <c:pt idx="24">
                  <c:v>fbital</c:v>
                </c:pt>
                <c:pt idx="25">
                  <c:v>filecycler</c:v>
                </c:pt>
                <c:pt idx="26">
                  <c:v>fma3d</c:v>
                </c:pt>
                <c:pt idx="27">
                  <c:v>gamess</c:v>
                </c:pt>
                <c:pt idx="28">
                  <c:v>gap</c:v>
                </c:pt>
                <c:pt idx="29">
                  <c:v>gbemu</c:v>
                </c:pt>
                <c:pt idx="30">
                  <c:v>gcc2k6</c:v>
                </c:pt>
                <c:pt idx="31">
                  <c:v>gcc2k</c:v>
                </c:pt>
                <c:pt idx="32">
                  <c:v>gobmk</c:v>
                </c:pt>
                <c:pt idx="33">
                  <c:v>gromacs</c:v>
                </c:pt>
                <c:pt idx="34">
                  <c:v>gzip</c:v>
                </c:pt>
                <c:pt idx="35">
                  <c:v>h264ref</c:v>
                </c:pt>
                <c:pt idx="36">
                  <c:v>hmmer</c:v>
                </c:pt>
                <c:pt idx="37">
                  <c:v>huffde</c:v>
                </c:pt>
                <c:pt idx="38">
                  <c:v>ibench</c:v>
                </c:pt>
                <c:pt idx="39">
                  <c:v>iirflt</c:v>
                </c:pt>
                <c:pt idx="40">
                  <c:v>leslie3d</c:v>
                </c:pt>
                <c:pt idx="41">
                  <c:v>linpack</c:v>
                </c:pt>
                <c:pt idx="42">
                  <c:v>lucas</c:v>
                </c:pt>
                <c:pt idx="43">
                  <c:v>mandreel</c:v>
                </c:pt>
                <c:pt idx="44">
                  <c:v>matrix</c:v>
                </c:pt>
                <c:pt idx="45">
                  <c:v>mcf</c:v>
                </c:pt>
                <c:pt idx="46">
                  <c:v>mesa</c:v>
                </c:pt>
                <c:pt idx="47">
                  <c:v>mp3player</c:v>
                </c:pt>
                <c:pt idx="48">
                  <c:v>mp4dec</c:v>
                </c:pt>
                <c:pt idx="49">
                  <c:v>mp4enc</c:v>
                </c:pt>
                <c:pt idx="50">
                  <c:v>mpeg2dec</c:v>
                </c:pt>
                <c:pt idx="51">
                  <c:v>mpeg2enc</c:v>
                </c:pt>
                <c:pt idx="52">
                  <c:v>mplayer</c:v>
                </c:pt>
                <c:pt idx="53">
                  <c:v>namd</c:v>
                </c:pt>
                <c:pt idx="54">
                  <c:v>nat</c:v>
                </c:pt>
                <c:pt idx="55">
                  <c:v>omnetpp</c:v>
                </c:pt>
                <c:pt idx="56">
                  <c:v>parser</c:v>
                </c:pt>
                <c:pt idx="57">
                  <c:v>pdfjs</c:v>
                </c:pt>
                <c:pt idx="58">
                  <c:v>perlbench</c:v>
                </c:pt>
                <c:pt idx="59">
                  <c:v>perlbmk</c:v>
                </c:pt>
                <c:pt idx="60">
                  <c:v>pktcheck</c:v>
                </c:pt>
                <c:pt idx="61">
                  <c:v>pntrch</c:v>
                </c:pt>
                <c:pt idx="62">
                  <c:v>povray</c:v>
                </c:pt>
                <c:pt idx="63">
                  <c:v>regexp</c:v>
                </c:pt>
                <c:pt idx="64">
                  <c:v>rotate</c:v>
                </c:pt>
                <c:pt idx="65">
                  <c:v>routelookup</c:v>
                </c:pt>
                <c:pt idx="66">
                  <c:v>rspeed</c:v>
                </c:pt>
                <c:pt idx="67">
                  <c:v>scimark</c:v>
                </c:pt>
                <c:pt idx="68">
                  <c:v>sjeng</c:v>
                </c:pt>
                <c:pt idx="69">
                  <c:v>soplex</c:v>
                </c:pt>
                <c:pt idx="70">
                  <c:v>sphinx3</c:v>
                </c:pt>
                <c:pt idx="71">
                  <c:v>splay</c:v>
                </c:pt>
                <c:pt idx="72">
                  <c:v>sunspider</c:v>
                </c:pt>
                <c:pt idx="73">
                  <c:v>tonto</c:v>
                </c:pt>
                <c:pt idx="74">
                  <c:v>twolf</c:v>
                </c:pt>
                <c:pt idx="75">
                  <c:v>typescript</c:v>
                </c:pt>
                <c:pt idx="76">
                  <c:v>v8</c:v>
                </c:pt>
                <c:pt idx="77">
                  <c:v>v8shell</c:v>
                </c:pt>
                <c:pt idx="78">
                  <c:v>vortex</c:v>
                </c:pt>
                <c:pt idx="79">
                  <c:v>vpr</c:v>
                </c:pt>
                <c:pt idx="80">
                  <c:v>wrf</c:v>
                </c:pt>
                <c:pt idx="81">
                  <c:v>wupwise</c:v>
                </c:pt>
                <c:pt idx="82">
                  <c:v>xalancbmk</c:v>
                </c:pt>
                <c:pt idx="83">
                  <c:v>zeusmp</c:v>
                </c:pt>
                <c:pt idx="84">
                  <c:v>zlib</c:v>
                </c:pt>
                <c:pt idx="85">
                  <c:v>avg</c:v>
                </c:pt>
              </c:strCache>
            </c:strRef>
          </c:cat>
          <c:val>
            <c:numRef>
              <c:f>Sheet1!$B$2:$B$87</c:f>
              <c:numCache>
                <c:formatCode>0</c:formatCode>
                <c:ptCount val="86"/>
                <c:pt idx="0">
                  <c:v>43.3</c:v>
                </c:pt>
                <c:pt idx="1">
                  <c:v>55.7</c:v>
                </c:pt>
                <c:pt idx="2">
                  <c:v>45.3</c:v>
                </c:pt>
                <c:pt idx="3">
                  <c:v>46.6</c:v>
                </c:pt>
                <c:pt idx="4">
                  <c:v>81.5</c:v>
                </c:pt>
                <c:pt idx="5">
                  <c:v>15</c:v>
                </c:pt>
                <c:pt idx="6">
                  <c:v>23.3</c:v>
                </c:pt>
                <c:pt idx="7">
                  <c:v>97.2</c:v>
                </c:pt>
                <c:pt idx="8">
                  <c:v>17.399999999999999</c:v>
                </c:pt>
                <c:pt idx="9">
                  <c:v>13.1</c:v>
                </c:pt>
                <c:pt idx="10">
                  <c:v>21.6</c:v>
                </c:pt>
                <c:pt idx="11">
                  <c:v>43.9</c:v>
                </c:pt>
                <c:pt idx="12">
                  <c:v>4.5</c:v>
                </c:pt>
                <c:pt idx="13">
                  <c:v>44.3</c:v>
                </c:pt>
                <c:pt idx="14">
                  <c:v>3.7</c:v>
                </c:pt>
                <c:pt idx="15">
                  <c:v>30.3</c:v>
                </c:pt>
                <c:pt idx="16">
                  <c:v>11.2</c:v>
                </c:pt>
                <c:pt idx="17">
                  <c:v>0</c:v>
                </c:pt>
                <c:pt idx="18">
                  <c:v>17.100000000000001</c:v>
                </c:pt>
                <c:pt idx="19">
                  <c:v>99.1</c:v>
                </c:pt>
                <c:pt idx="20">
                  <c:v>63.6</c:v>
                </c:pt>
                <c:pt idx="21">
                  <c:v>46</c:v>
                </c:pt>
                <c:pt idx="22">
                  <c:v>39</c:v>
                </c:pt>
                <c:pt idx="23">
                  <c:v>17.3</c:v>
                </c:pt>
                <c:pt idx="24">
                  <c:v>5.2</c:v>
                </c:pt>
                <c:pt idx="25">
                  <c:v>99.1</c:v>
                </c:pt>
                <c:pt idx="26">
                  <c:v>49.1</c:v>
                </c:pt>
                <c:pt idx="27">
                  <c:v>8.6999999999999993</c:v>
                </c:pt>
                <c:pt idx="28">
                  <c:v>39.799999999999997</c:v>
                </c:pt>
                <c:pt idx="29">
                  <c:v>76</c:v>
                </c:pt>
                <c:pt idx="30">
                  <c:v>29</c:v>
                </c:pt>
                <c:pt idx="31">
                  <c:v>68.8</c:v>
                </c:pt>
                <c:pt idx="32">
                  <c:v>8.5</c:v>
                </c:pt>
                <c:pt idx="33">
                  <c:v>27.2</c:v>
                </c:pt>
                <c:pt idx="34">
                  <c:v>24.3</c:v>
                </c:pt>
                <c:pt idx="35">
                  <c:v>7.8</c:v>
                </c:pt>
                <c:pt idx="36">
                  <c:v>16.2</c:v>
                </c:pt>
                <c:pt idx="37">
                  <c:v>1</c:v>
                </c:pt>
                <c:pt idx="38">
                  <c:v>30.7</c:v>
                </c:pt>
                <c:pt idx="39">
                  <c:v>40.9</c:v>
                </c:pt>
                <c:pt idx="40">
                  <c:v>29.2</c:v>
                </c:pt>
                <c:pt idx="41">
                  <c:v>32.700000000000003</c:v>
                </c:pt>
                <c:pt idx="42">
                  <c:v>0</c:v>
                </c:pt>
                <c:pt idx="43">
                  <c:v>80.8</c:v>
                </c:pt>
                <c:pt idx="44">
                  <c:v>15.2</c:v>
                </c:pt>
                <c:pt idx="45">
                  <c:v>32.700000000000003</c:v>
                </c:pt>
                <c:pt idx="46">
                  <c:v>49.6</c:v>
                </c:pt>
                <c:pt idx="47">
                  <c:v>31.3</c:v>
                </c:pt>
                <c:pt idx="48">
                  <c:v>13.8</c:v>
                </c:pt>
                <c:pt idx="49">
                  <c:v>7.9</c:v>
                </c:pt>
                <c:pt idx="50">
                  <c:v>32.9</c:v>
                </c:pt>
                <c:pt idx="51">
                  <c:v>27</c:v>
                </c:pt>
                <c:pt idx="52">
                  <c:v>70.099999999999994</c:v>
                </c:pt>
                <c:pt idx="53">
                  <c:v>7.6</c:v>
                </c:pt>
                <c:pt idx="54">
                  <c:v>51.4</c:v>
                </c:pt>
                <c:pt idx="55">
                  <c:v>41.7</c:v>
                </c:pt>
                <c:pt idx="56">
                  <c:v>29.7</c:v>
                </c:pt>
                <c:pt idx="57">
                  <c:v>48.8</c:v>
                </c:pt>
                <c:pt idx="58">
                  <c:v>46.1</c:v>
                </c:pt>
                <c:pt idx="59">
                  <c:v>78.7</c:v>
                </c:pt>
                <c:pt idx="60">
                  <c:v>23.1</c:v>
                </c:pt>
                <c:pt idx="61">
                  <c:v>19.7</c:v>
                </c:pt>
                <c:pt idx="62">
                  <c:v>40.700000000000003</c:v>
                </c:pt>
                <c:pt idx="63">
                  <c:v>38.299999999999997</c:v>
                </c:pt>
                <c:pt idx="64">
                  <c:v>47</c:v>
                </c:pt>
                <c:pt idx="65">
                  <c:v>9.6999999999999993</c:v>
                </c:pt>
                <c:pt idx="66">
                  <c:v>48.8</c:v>
                </c:pt>
                <c:pt idx="67">
                  <c:v>32.700000000000003</c:v>
                </c:pt>
                <c:pt idx="68">
                  <c:v>19.600000000000001</c:v>
                </c:pt>
                <c:pt idx="69">
                  <c:v>36.700000000000003</c:v>
                </c:pt>
                <c:pt idx="70">
                  <c:v>20.399999999999999</c:v>
                </c:pt>
                <c:pt idx="71">
                  <c:v>48.2</c:v>
                </c:pt>
                <c:pt idx="72">
                  <c:v>32.799999999999997</c:v>
                </c:pt>
                <c:pt idx="73">
                  <c:v>66.5</c:v>
                </c:pt>
                <c:pt idx="74">
                  <c:v>19.399999999999999</c:v>
                </c:pt>
                <c:pt idx="75">
                  <c:v>54</c:v>
                </c:pt>
                <c:pt idx="76">
                  <c:v>32.700000000000003</c:v>
                </c:pt>
                <c:pt idx="77">
                  <c:v>32.700000000000003</c:v>
                </c:pt>
                <c:pt idx="78">
                  <c:v>76.599999999999994</c:v>
                </c:pt>
                <c:pt idx="79">
                  <c:v>46.6</c:v>
                </c:pt>
                <c:pt idx="80">
                  <c:v>3.1</c:v>
                </c:pt>
                <c:pt idx="81">
                  <c:v>16</c:v>
                </c:pt>
                <c:pt idx="82">
                  <c:v>21</c:v>
                </c:pt>
                <c:pt idx="83">
                  <c:v>92.9</c:v>
                </c:pt>
                <c:pt idx="84">
                  <c:v>65</c:v>
                </c:pt>
                <c:pt idx="85">
                  <c:v>36.278823529411753</c:v>
                </c:pt>
              </c:numCache>
            </c:numRef>
          </c:val>
          <c:extLst>
            <c:ext xmlns:c16="http://schemas.microsoft.com/office/drawing/2014/chart" uri="{C3380CC4-5D6E-409C-BE32-E72D297353CC}">
              <c16:uniqueId val="{00000001-F8D0-447D-91B4-A7860CD31582}"/>
            </c:ext>
          </c:extLst>
        </c:ser>
        <c:ser>
          <c:idx val="1"/>
          <c:order val="1"/>
          <c:tx>
            <c:strRef>
              <c:f>Sheet1!$E$1</c:f>
              <c:strCache>
                <c:ptCount val="1"/>
                <c:pt idx="0">
                  <c:v>Pattern-2 (Suitable for Stride Address Prediction)</c:v>
                </c:pt>
              </c:strCache>
            </c:strRef>
          </c:tx>
          <c:spPr>
            <a:solidFill>
              <a:schemeClr val="accent2"/>
            </a:solidFill>
            <a:ln>
              <a:noFill/>
            </a:ln>
            <a:effectLst/>
          </c:spPr>
          <c:invertIfNegative val="0"/>
          <c:dLbls>
            <c:dLbl>
              <c:idx val="8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8D0-447D-91B4-A7860CD31582}"/>
                </c:ext>
              </c:extLst>
            </c:dLbl>
            <c:spPr>
              <a:solidFill>
                <a:schemeClr val="tx1"/>
              </a:solidFill>
              <a:ln>
                <a:solidFill>
                  <a:srgbClr val="FF0000"/>
                </a:solidFill>
              </a:ln>
              <a:effectLst/>
            </c:spPr>
            <c:txPr>
              <a:bodyPr rot="0" spcFirstLastPara="1" vertOverflow="ellipsis" vert="horz" wrap="square" anchor="ctr" anchorCtr="1"/>
              <a:lstStyle/>
              <a:p>
                <a:pPr>
                  <a:defRPr sz="1800" b="1"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Sheet1!$A$2:$A$87</c:f>
              <c:strCache>
                <c:ptCount val="86"/>
                <c:pt idx="0">
                  <c:v>a2time</c:v>
                </c:pt>
                <c:pt idx="1">
                  <c:v>aifirf</c:v>
                </c:pt>
                <c:pt idx="2">
                  <c:v>apsi</c:v>
                </c:pt>
                <c:pt idx="3">
                  <c:v>astar</c:v>
                </c:pt>
                <c:pt idx="4">
                  <c:v>avmshell</c:v>
                </c:pt>
                <c:pt idx="5">
                  <c:v>basefp</c:v>
                </c:pt>
                <c:pt idx="6">
                  <c:v>bezier</c:v>
                </c:pt>
                <c:pt idx="7">
                  <c:v>browsermark</c:v>
                </c:pt>
                <c:pt idx="8">
                  <c:v>bzip2k6</c:v>
                </c:pt>
                <c:pt idx="9">
                  <c:v>bzip2k</c:v>
                </c:pt>
                <c:pt idx="10">
                  <c:v>calculix</c:v>
                </c:pt>
                <c:pt idx="11">
                  <c:v>canrdr</c:v>
                </c:pt>
                <c:pt idx="12">
                  <c:v>cjpeg</c:v>
                </c:pt>
                <c:pt idx="13">
                  <c:v>codeload</c:v>
                </c:pt>
                <c:pt idx="14">
                  <c:v>coremark</c:v>
                </c:pt>
                <c:pt idx="15">
                  <c:v>crafty</c:v>
                </c:pt>
                <c:pt idx="16">
                  <c:v>dealII</c:v>
                </c:pt>
                <c:pt idx="17">
                  <c:v>dither</c:v>
                </c:pt>
                <c:pt idx="18">
                  <c:v>djpeg</c:v>
                </c:pt>
                <c:pt idx="19">
                  <c:v>dromaeo</c:v>
                </c:pt>
                <c:pt idx="20">
                  <c:v>earleyboyer</c:v>
                </c:pt>
                <c:pt idx="21">
                  <c:v>eon</c:v>
                </c:pt>
                <c:pt idx="22">
                  <c:v>equake</c:v>
                </c:pt>
                <c:pt idx="23">
                  <c:v>facerec</c:v>
                </c:pt>
                <c:pt idx="24">
                  <c:v>fbital</c:v>
                </c:pt>
                <c:pt idx="25">
                  <c:v>filecycler</c:v>
                </c:pt>
                <c:pt idx="26">
                  <c:v>fma3d</c:v>
                </c:pt>
                <c:pt idx="27">
                  <c:v>gamess</c:v>
                </c:pt>
                <c:pt idx="28">
                  <c:v>gap</c:v>
                </c:pt>
                <c:pt idx="29">
                  <c:v>gbemu</c:v>
                </c:pt>
                <c:pt idx="30">
                  <c:v>gcc2k6</c:v>
                </c:pt>
                <c:pt idx="31">
                  <c:v>gcc2k</c:v>
                </c:pt>
                <c:pt idx="32">
                  <c:v>gobmk</c:v>
                </c:pt>
                <c:pt idx="33">
                  <c:v>gromacs</c:v>
                </c:pt>
                <c:pt idx="34">
                  <c:v>gzip</c:v>
                </c:pt>
                <c:pt idx="35">
                  <c:v>h264ref</c:v>
                </c:pt>
                <c:pt idx="36">
                  <c:v>hmmer</c:v>
                </c:pt>
                <c:pt idx="37">
                  <c:v>huffde</c:v>
                </c:pt>
                <c:pt idx="38">
                  <c:v>ibench</c:v>
                </c:pt>
                <c:pt idx="39">
                  <c:v>iirflt</c:v>
                </c:pt>
                <c:pt idx="40">
                  <c:v>leslie3d</c:v>
                </c:pt>
                <c:pt idx="41">
                  <c:v>linpack</c:v>
                </c:pt>
                <c:pt idx="42">
                  <c:v>lucas</c:v>
                </c:pt>
                <c:pt idx="43">
                  <c:v>mandreel</c:v>
                </c:pt>
                <c:pt idx="44">
                  <c:v>matrix</c:v>
                </c:pt>
                <c:pt idx="45">
                  <c:v>mcf</c:v>
                </c:pt>
                <c:pt idx="46">
                  <c:v>mesa</c:v>
                </c:pt>
                <c:pt idx="47">
                  <c:v>mp3player</c:v>
                </c:pt>
                <c:pt idx="48">
                  <c:v>mp4dec</c:v>
                </c:pt>
                <c:pt idx="49">
                  <c:v>mp4enc</c:v>
                </c:pt>
                <c:pt idx="50">
                  <c:v>mpeg2dec</c:v>
                </c:pt>
                <c:pt idx="51">
                  <c:v>mpeg2enc</c:v>
                </c:pt>
                <c:pt idx="52">
                  <c:v>mplayer</c:v>
                </c:pt>
                <c:pt idx="53">
                  <c:v>namd</c:v>
                </c:pt>
                <c:pt idx="54">
                  <c:v>nat</c:v>
                </c:pt>
                <c:pt idx="55">
                  <c:v>omnetpp</c:v>
                </c:pt>
                <c:pt idx="56">
                  <c:v>parser</c:v>
                </c:pt>
                <c:pt idx="57">
                  <c:v>pdfjs</c:v>
                </c:pt>
                <c:pt idx="58">
                  <c:v>perlbench</c:v>
                </c:pt>
                <c:pt idx="59">
                  <c:v>perlbmk</c:v>
                </c:pt>
                <c:pt idx="60">
                  <c:v>pktcheck</c:v>
                </c:pt>
                <c:pt idx="61">
                  <c:v>pntrch</c:v>
                </c:pt>
                <c:pt idx="62">
                  <c:v>povray</c:v>
                </c:pt>
                <c:pt idx="63">
                  <c:v>regexp</c:v>
                </c:pt>
                <c:pt idx="64">
                  <c:v>rotate</c:v>
                </c:pt>
                <c:pt idx="65">
                  <c:v>routelookup</c:v>
                </c:pt>
                <c:pt idx="66">
                  <c:v>rspeed</c:v>
                </c:pt>
                <c:pt idx="67">
                  <c:v>scimark</c:v>
                </c:pt>
                <c:pt idx="68">
                  <c:v>sjeng</c:v>
                </c:pt>
                <c:pt idx="69">
                  <c:v>soplex</c:v>
                </c:pt>
                <c:pt idx="70">
                  <c:v>sphinx3</c:v>
                </c:pt>
                <c:pt idx="71">
                  <c:v>splay</c:v>
                </c:pt>
                <c:pt idx="72">
                  <c:v>sunspider</c:v>
                </c:pt>
                <c:pt idx="73">
                  <c:v>tonto</c:v>
                </c:pt>
                <c:pt idx="74">
                  <c:v>twolf</c:v>
                </c:pt>
                <c:pt idx="75">
                  <c:v>typescript</c:v>
                </c:pt>
                <c:pt idx="76">
                  <c:v>v8</c:v>
                </c:pt>
                <c:pt idx="77">
                  <c:v>v8shell</c:v>
                </c:pt>
                <c:pt idx="78">
                  <c:v>vortex</c:v>
                </c:pt>
                <c:pt idx="79">
                  <c:v>vpr</c:v>
                </c:pt>
                <c:pt idx="80">
                  <c:v>wrf</c:v>
                </c:pt>
                <c:pt idx="81">
                  <c:v>wupwise</c:v>
                </c:pt>
                <c:pt idx="82">
                  <c:v>xalancbmk</c:v>
                </c:pt>
                <c:pt idx="83">
                  <c:v>zeusmp</c:v>
                </c:pt>
                <c:pt idx="84">
                  <c:v>zlib</c:v>
                </c:pt>
                <c:pt idx="85">
                  <c:v>avg</c:v>
                </c:pt>
              </c:strCache>
            </c:strRef>
          </c:cat>
          <c:val>
            <c:numRef>
              <c:f>Sheet1!$E$2:$E$87</c:f>
              <c:numCache>
                <c:formatCode>0</c:formatCode>
                <c:ptCount val="86"/>
                <c:pt idx="0">
                  <c:v>56.6</c:v>
                </c:pt>
                <c:pt idx="1">
                  <c:v>41.9</c:v>
                </c:pt>
                <c:pt idx="2">
                  <c:v>32.799999999999997</c:v>
                </c:pt>
                <c:pt idx="3">
                  <c:v>9.9</c:v>
                </c:pt>
                <c:pt idx="4">
                  <c:v>3.8000000000000003</c:v>
                </c:pt>
                <c:pt idx="5">
                  <c:v>25.3</c:v>
                </c:pt>
                <c:pt idx="6">
                  <c:v>62.300000000000004</c:v>
                </c:pt>
                <c:pt idx="7">
                  <c:v>0.4</c:v>
                </c:pt>
                <c:pt idx="8">
                  <c:v>28.7</c:v>
                </c:pt>
                <c:pt idx="9">
                  <c:v>56.3</c:v>
                </c:pt>
                <c:pt idx="10">
                  <c:v>20.5</c:v>
                </c:pt>
                <c:pt idx="11">
                  <c:v>55.900000000000006</c:v>
                </c:pt>
                <c:pt idx="12">
                  <c:v>45.199999999999996</c:v>
                </c:pt>
                <c:pt idx="13">
                  <c:v>16.299999999999997</c:v>
                </c:pt>
                <c:pt idx="14">
                  <c:v>16.7</c:v>
                </c:pt>
                <c:pt idx="15">
                  <c:v>24.5</c:v>
                </c:pt>
                <c:pt idx="16">
                  <c:v>2.3000000000000003</c:v>
                </c:pt>
                <c:pt idx="17">
                  <c:v>72.099999999999994</c:v>
                </c:pt>
                <c:pt idx="18">
                  <c:v>31</c:v>
                </c:pt>
                <c:pt idx="19">
                  <c:v>0.2</c:v>
                </c:pt>
                <c:pt idx="20">
                  <c:v>5</c:v>
                </c:pt>
                <c:pt idx="21">
                  <c:v>14.2</c:v>
                </c:pt>
                <c:pt idx="22">
                  <c:v>20.7</c:v>
                </c:pt>
                <c:pt idx="23">
                  <c:v>47.6</c:v>
                </c:pt>
                <c:pt idx="24">
                  <c:v>0</c:v>
                </c:pt>
                <c:pt idx="25">
                  <c:v>0.2</c:v>
                </c:pt>
                <c:pt idx="26">
                  <c:v>50.2</c:v>
                </c:pt>
                <c:pt idx="27">
                  <c:v>6.5</c:v>
                </c:pt>
                <c:pt idx="28">
                  <c:v>14.6</c:v>
                </c:pt>
                <c:pt idx="29">
                  <c:v>12.3</c:v>
                </c:pt>
                <c:pt idx="30">
                  <c:v>13.6</c:v>
                </c:pt>
                <c:pt idx="31">
                  <c:v>8.1</c:v>
                </c:pt>
                <c:pt idx="32">
                  <c:v>16</c:v>
                </c:pt>
                <c:pt idx="33">
                  <c:v>45.2</c:v>
                </c:pt>
                <c:pt idx="34">
                  <c:v>43.599999999999994</c:v>
                </c:pt>
                <c:pt idx="35">
                  <c:v>11.3</c:v>
                </c:pt>
                <c:pt idx="36">
                  <c:v>81.599999999999994</c:v>
                </c:pt>
                <c:pt idx="37">
                  <c:v>61</c:v>
                </c:pt>
                <c:pt idx="38">
                  <c:v>37.700000000000003</c:v>
                </c:pt>
                <c:pt idx="39">
                  <c:v>21.299999999999997</c:v>
                </c:pt>
                <c:pt idx="40">
                  <c:v>67.900000000000006</c:v>
                </c:pt>
                <c:pt idx="41">
                  <c:v>11.1</c:v>
                </c:pt>
                <c:pt idx="42">
                  <c:v>100</c:v>
                </c:pt>
                <c:pt idx="43">
                  <c:v>14.899999999999999</c:v>
                </c:pt>
                <c:pt idx="44">
                  <c:v>8.6999999999999993</c:v>
                </c:pt>
                <c:pt idx="45">
                  <c:v>63.9</c:v>
                </c:pt>
                <c:pt idx="46">
                  <c:v>36.6</c:v>
                </c:pt>
                <c:pt idx="47">
                  <c:v>34.799999999999997</c:v>
                </c:pt>
                <c:pt idx="48">
                  <c:v>35.700000000000003</c:v>
                </c:pt>
                <c:pt idx="49">
                  <c:v>8.9</c:v>
                </c:pt>
                <c:pt idx="50">
                  <c:v>27.799999999999997</c:v>
                </c:pt>
                <c:pt idx="51">
                  <c:v>33.200000000000003</c:v>
                </c:pt>
                <c:pt idx="52">
                  <c:v>11.7</c:v>
                </c:pt>
                <c:pt idx="53">
                  <c:v>27.6</c:v>
                </c:pt>
                <c:pt idx="54">
                  <c:v>38.200000000000003</c:v>
                </c:pt>
                <c:pt idx="55">
                  <c:v>9</c:v>
                </c:pt>
                <c:pt idx="56">
                  <c:v>11.7</c:v>
                </c:pt>
                <c:pt idx="57">
                  <c:v>28.5</c:v>
                </c:pt>
                <c:pt idx="58">
                  <c:v>9</c:v>
                </c:pt>
                <c:pt idx="59">
                  <c:v>7.5</c:v>
                </c:pt>
                <c:pt idx="60">
                  <c:v>36.700000000000003</c:v>
                </c:pt>
                <c:pt idx="61">
                  <c:v>42.4</c:v>
                </c:pt>
                <c:pt idx="62">
                  <c:v>16.100000000000001</c:v>
                </c:pt>
                <c:pt idx="63">
                  <c:v>28.4</c:v>
                </c:pt>
                <c:pt idx="64">
                  <c:v>3.6</c:v>
                </c:pt>
                <c:pt idx="65">
                  <c:v>3.3000000000000003</c:v>
                </c:pt>
                <c:pt idx="66">
                  <c:v>50.9</c:v>
                </c:pt>
                <c:pt idx="67">
                  <c:v>11.1</c:v>
                </c:pt>
                <c:pt idx="68">
                  <c:v>18.899999999999999</c:v>
                </c:pt>
                <c:pt idx="69">
                  <c:v>30.8</c:v>
                </c:pt>
                <c:pt idx="70">
                  <c:v>19</c:v>
                </c:pt>
                <c:pt idx="71">
                  <c:v>16.400000000000002</c:v>
                </c:pt>
                <c:pt idx="72">
                  <c:v>11.1</c:v>
                </c:pt>
                <c:pt idx="73">
                  <c:v>19.399999999999999</c:v>
                </c:pt>
                <c:pt idx="74">
                  <c:v>22.2</c:v>
                </c:pt>
                <c:pt idx="75">
                  <c:v>2.9000000000000004</c:v>
                </c:pt>
                <c:pt idx="76">
                  <c:v>11.1</c:v>
                </c:pt>
                <c:pt idx="77">
                  <c:v>11.1</c:v>
                </c:pt>
                <c:pt idx="78">
                  <c:v>10</c:v>
                </c:pt>
                <c:pt idx="79">
                  <c:v>8.8000000000000007</c:v>
                </c:pt>
                <c:pt idx="80">
                  <c:v>19.3</c:v>
                </c:pt>
                <c:pt idx="81">
                  <c:v>11.899999999999999</c:v>
                </c:pt>
                <c:pt idx="82">
                  <c:v>55.5</c:v>
                </c:pt>
                <c:pt idx="83">
                  <c:v>5.9</c:v>
                </c:pt>
                <c:pt idx="84">
                  <c:v>28.6</c:v>
                </c:pt>
                <c:pt idx="85">
                  <c:v>25.829411764705899</c:v>
                </c:pt>
              </c:numCache>
            </c:numRef>
          </c:val>
          <c:extLst>
            <c:ext xmlns:c16="http://schemas.microsoft.com/office/drawing/2014/chart" uri="{C3380CC4-5D6E-409C-BE32-E72D297353CC}">
              <c16:uniqueId val="{00000003-F8D0-447D-91B4-A7860CD31582}"/>
            </c:ext>
          </c:extLst>
        </c:ser>
        <c:ser>
          <c:idx val="2"/>
          <c:order val="2"/>
          <c:tx>
            <c:strRef>
              <c:f>Sheet1!$F$1</c:f>
              <c:strCache>
                <c:ptCount val="1"/>
                <c:pt idx="0">
                  <c:v>Pattern-3 (Suitable for Context-based Prediction)</c:v>
                </c:pt>
              </c:strCache>
            </c:strRef>
          </c:tx>
          <c:spPr>
            <a:solidFill>
              <a:schemeClr val="accent3"/>
            </a:solidFill>
            <a:ln>
              <a:noFill/>
            </a:ln>
            <a:effectLst/>
          </c:spPr>
          <c:invertIfNegative val="0"/>
          <c:dLbls>
            <c:dLbl>
              <c:idx val="8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8D0-447D-91B4-A7860CD31582}"/>
                </c:ext>
              </c:extLst>
            </c:dLbl>
            <c:spPr>
              <a:solidFill>
                <a:schemeClr val="tx1"/>
              </a:solidFill>
              <a:ln>
                <a:solidFill>
                  <a:srgbClr val="FF0000"/>
                </a:solidFill>
              </a:ln>
              <a:effectLst/>
            </c:spPr>
            <c:txPr>
              <a:bodyPr rot="0" spcFirstLastPara="1" vertOverflow="ellipsis" vert="horz" wrap="square" anchor="ctr" anchorCtr="1"/>
              <a:lstStyle/>
              <a:p>
                <a:pPr>
                  <a:defRPr sz="1800" b="1"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Sheet1!$A$2:$A$87</c:f>
              <c:strCache>
                <c:ptCount val="86"/>
                <c:pt idx="0">
                  <c:v>a2time</c:v>
                </c:pt>
                <c:pt idx="1">
                  <c:v>aifirf</c:v>
                </c:pt>
                <c:pt idx="2">
                  <c:v>apsi</c:v>
                </c:pt>
                <c:pt idx="3">
                  <c:v>astar</c:v>
                </c:pt>
                <c:pt idx="4">
                  <c:v>avmshell</c:v>
                </c:pt>
                <c:pt idx="5">
                  <c:v>basefp</c:v>
                </c:pt>
                <c:pt idx="6">
                  <c:v>bezier</c:v>
                </c:pt>
                <c:pt idx="7">
                  <c:v>browsermark</c:v>
                </c:pt>
                <c:pt idx="8">
                  <c:v>bzip2k6</c:v>
                </c:pt>
                <c:pt idx="9">
                  <c:v>bzip2k</c:v>
                </c:pt>
                <c:pt idx="10">
                  <c:v>calculix</c:v>
                </c:pt>
                <c:pt idx="11">
                  <c:v>canrdr</c:v>
                </c:pt>
                <c:pt idx="12">
                  <c:v>cjpeg</c:v>
                </c:pt>
                <c:pt idx="13">
                  <c:v>codeload</c:v>
                </c:pt>
                <c:pt idx="14">
                  <c:v>coremark</c:v>
                </c:pt>
                <c:pt idx="15">
                  <c:v>crafty</c:v>
                </c:pt>
                <c:pt idx="16">
                  <c:v>dealII</c:v>
                </c:pt>
                <c:pt idx="17">
                  <c:v>dither</c:v>
                </c:pt>
                <c:pt idx="18">
                  <c:v>djpeg</c:v>
                </c:pt>
                <c:pt idx="19">
                  <c:v>dromaeo</c:v>
                </c:pt>
                <c:pt idx="20">
                  <c:v>earleyboyer</c:v>
                </c:pt>
                <c:pt idx="21">
                  <c:v>eon</c:v>
                </c:pt>
                <c:pt idx="22">
                  <c:v>equake</c:v>
                </c:pt>
                <c:pt idx="23">
                  <c:v>facerec</c:v>
                </c:pt>
                <c:pt idx="24">
                  <c:v>fbital</c:v>
                </c:pt>
                <c:pt idx="25">
                  <c:v>filecycler</c:v>
                </c:pt>
                <c:pt idx="26">
                  <c:v>fma3d</c:v>
                </c:pt>
                <c:pt idx="27">
                  <c:v>gamess</c:v>
                </c:pt>
                <c:pt idx="28">
                  <c:v>gap</c:v>
                </c:pt>
                <c:pt idx="29">
                  <c:v>gbemu</c:v>
                </c:pt>
                <c:pt idx="30">
                  <c:v>gcc2k6</c:v>
                </c:pt>
                <c:pt idx="31">
                  <c:v>gcc2k</c:v>
                </c:pt>
                <c:pt idx="32">
                  <c:v>gobmk</c:v>
                </c:pt>
                <c:pt idx="33">
                  <c:v>gromacs</c:v>
                </c:pt>
                <c:pt idx="34">
                  <c:v>gzip</c:v>
                </c:pt>
                <c:pt idx="35">
                  <c:v>h264ref</c:v>
                </c:pt>
                <c:pt idx="36">
                  <c:v>hmmer</c:v>
                </c:pt>
                <c:pt idx="37">
                  <c:v>huffde</c:v>
                </c:pt>
                <c:pt idx="38">
                  <c:v>ibench</c:v>
                </c:pt>
                <c:pt idx="39">
                  <c:v>iirflt</c:v>
                </c:pt>
                <c:pt idx="40">
                  <c:v>leslie3d</c:v>
                </c:pt>
                <c:pt idx="41">
                  <c:v>linpack</c:v>
                </c:pt>
                <c:pt idx="42">
                  <c:v>lucas</c:v>
                </c:pt>
                <c:pt idx="43">
                  <c:v>mandreel</c:v>
                </c:pt>
                <c:pt idx="44">
                  <c:v>matrix</c:v>
                </c:pt>
                <c:pt idx="45">
                  <c:v>mcf</c:v>
                </c:pt>
                <c:pt idx="46">
                  <c:v>mesa</c:v>
                </c:pt>
                <c:pt idx="47">
                  <c:v>mp3player</c:v>
                </c:pt>
                <c:pt idx="48">
                  <c:v>mp4dec</c:v>
                </c:pt>
                <c:pt idx="49">
                  <c:v>mp4enc</c:v>
                </c:pt>
                <c:pt idx="50">
                  <c:v>mpeg2dec</c:v>
                </c:pt>
                <c:pt idx="51">
                  <c:v>mpeg2enc</c:v>
                </c:pt>
                <c:pt idx="52">
                  <c:v>mplayer</c:v>
                </c:pt>
                <c:pt idx="53">
                  <c:v>namd</c:v>
                </c:pt>
                <c:pt idx="54">
                  <c:v>nat</c:v>
                </c:pt>
                <c:pt idx="55">
                  <c:v>omnetpp</c:v>
                </c:pt>
                <c:pt idx="56">
                  <c:v>parser</c:v>
                </c:pt>
                <c:pt idx="57">
                  <c:v>pdfjs</c:v>
                </c:pt>
                <c:pt idx="58">
                  <c:v>perlbench</c:v>
                </c:pt>
                <c:pt idx="59">
                  <c:v>perlbmk</c:v>
                </c:pt>
                <c:pt idx="60">
                  <c:v>pktcheck</c:v>
                </c:pt>
                <c:pt idx="61">
                  <c:v>pntrch</c:v>
                </c:pt>
                <c:pt idx="62">
                  <c:v>povray</c:v>
                </c:pt>
                <c:pt idx="63">
                  <c:v>regexp</c:v>
                </c:pt>
                <c:pt idx="64">
                  <c:v>rotate</c:v>
                </c:pt>
                <c:pt idx="65">
                  <c:v>routelookup</c:v>
                </c:pt>
                <c:pt idx="66">
                  <c:v>rspeed</c:v>
                </c:pt>
                <c:pt idx="67">
                  <c:v>scimark</c:v>
                </c:pt>
                <c:pt idx="68">
                  <c:v>sjeng</c:v>
                </c:pt>
                <c:pt idx="69">
                  <c:v>soplex</c:v>
                </c:pt>
                <c:pt idx="70">
                  <c:v>sphinx3</c:v>
                </c:pt>
                <c:pt idx="71">
                  <c:v>splay</c:v>
                </c:pt>
                <c:pt idx="72">
                  <c:v>sunspider</c:v>
                </c:pt>
                <c:pt idx="73">
                  <c:v>tonto</c:v>
                </c:pt>
                <c:pt idx="74">
                  <c:v>twolf</c:v>
                </c:pt>
                <c:pt idx="75">
                  <c:v>typescript</c:v>
                </c:pt>
                <c:pt idx="76">
                  <c:v>v8</c:v>
                </c:pt>
                <c:pt idx="77">
                  <c:v>v8shell</c:v>
                </c:pt>
                <c:pt idx="78">
                  <c:v>vortex</c:v>
                </c:pt>
                <c:pt idx="79">
                  <c:v>vpr</c:v>
                </c:pt>
                <c:pt idx="80">
                  <c:v>wrf</c:v>
                </c:pt>
                <c:pt idx="81">
                  <c:v>wupwise</c:v>
                </c:pt>
                <c:pt idx="82">
                  <c:v>xalancbmk</c:v>
                </c:pt>
                <c:pt idx="83">
                  <c:v>zeusmp</c:v>
                </c:pt>
                <c:pt idx="84">
                  <c:v>zlib</c:v>
                </c:pt>
                <c:pt idx="85">
                  <c:v>avg</c:v>
                </c:pt>
              </c:strCache>
            </c:strRef>
          </c:cat>
          <c:val>
            <c:numRef>
              <c:f>Sheet1!$F$2:$F$87</c:f>
              <c:numCache>
                <c:formatCode>0</c:formatCode>
                <c:ptCount val="86"/>
                <c:pt idx="0">
                  <c:v>0.1</c:v>
                </c:pt>
                <c:pt idx="1">
                  <c:v>2.4</c:v>
                </c:pt>
                <c:pt idx="2">
                  <c:v>21.9</c:v>
                </c:pt>
                <c:pt idx="3">
                  <c:v>43.4</c:v>
                </c:pt>
                <c:pt idx="4">
                  <c:v>14.7</c:v>
                </c:pt>
                <c:pt idx="5">
                  <c:v>59.7</c:v>
                </c:pt>
                <c:pt idx="6">
                  <c:v>14.4</c:v>
                </c:pt>
                <c:pt idx="7">
                  <c:v>2.4</c:v>
                </c:pt>
                <c:pt idx="8">
                  <c:v>53.8</c:v>
                </c:pt>
                <c:pt idx="9">
                  <c:v>30.6</c:v>
                </c:pt>
                <c:pt idx="10">
                  <c:v>57.9</c:v>
                </c:pt>
                <c:pt idx="11">
                  <c:v>0.2</c:v>
                </c:pt>
                <c:pt idx="12">
                  <c:v>50.3</c:v>
                </c:pt>
                <c:pt idx="13">
                  <c:v>39.4</c:v>
                </c:pt>
                <c:pt idx="14">
                  <c:v>79.5</c:v>
                </c:pt>
                <c:pt idx="15">
                  <c:v>45.2</c:v>
                </c:pt>
                <c:pt idx="16">
                  <c:v>86.5</c:v>
                </c:pt>
                <c:pt idx="17">
                  <c:v>27.8</c:v>
                </c:pt>
                <c:pt idx="18">
                  <c:v>51.9</c:v>
                </c:pt>
                <c:pt idx="19">
                  <c:v>0.7</c:v>
                </c:pt>
                <c:pt idx="20">
                  <c:v>31.5</c:v>
                </c:pt>
                <c:pt idx="21">
                  <c:v>39.799999999999997</c:v>
                </c:pt>
                <c:pt idx="22">
                  <c:v>40.299999999999997</c:v>
                </c:pt>
                <c:pt idx="23">
                  <c:v>35.1</c:v>
                </c:pt>
                <c:pt idx="24">
                  <c:v>94.7</c:v>
                </c:pt>
                <c:pt idx="25">
                  <c:v>0.7</c:v>
                </c:pt>
                <c:pt idx="26">
                  <c:v>0.6</c:v>
                </c:pt>
                <c:pt idx="27">
                  <c:v>84.8</c:v>
                </c:pt>
                <c:pt idx="28">
                  <c:v>45.6</c:v>
                </c:pt>
                <c:pt idx="29">
                  <c:v>11.7</c:v>
                </c:pt>
                <c:pt idx="30">
                  <c:v>57.3</c:v>
                </c:pt>
                <c:pt idx="31">
                  <c:v>23.1</c:v>
                </c:pt>
                <c:pt idx="32">
                  <c:v>75.400000000000006</c:v>
                </c:pt>
                <c:pt idx="33">
                  <c:v>27.6</c:v>
                </c:pt>
                <c:pt idx="34">
                  <c:v>32</c:v>
                </c:pt>
                <c:pt idx="35">
                  <c:v>80.900000000000006</c:v>
                </c:pt>
                <c:pt idx="36">
                  <c:v>2.2000000000000002</c:v>
                </c:pt>
                <c:pt idx="37">
                  <c:v>38</c:v>
                </c:pt>
                <c:pt idx="38">
                  <c:v>31.7</c:v>
                </c:pt>
                <c:pt idx="39">
                  <c:v>37.799999999999997</c:v>
                </c:pt>
                <c:pt idx="40">
                  <c:v>2.8</c:v>
                </c:pt>
                <c:pt idx="41">
                  <c:v>56.3</c:v>
                </c:pt>
                <c:pt idx="42">
                  <c:v>0</c:v>
                </c:pt>
                <c:pt idx="43">
                  <c:v>4.3</c:v>
                </c:pt>
                <c:pt idx="44">
                  <c:v>76.099999999999994</c:v>
                </c:pt>
                <c:pt idx="45">
                  <c:v>3.3</c:v>
                </c:pt>
                <c:pt idx="46">
                  <c:v>13.8</c:v>
                </c:pt>
                <c:pt idx="47">
                  <c:v>33.9</c:v>
                </c:pt>
                <c:pt idx="48">
                  <c:v>50.6</c:v>
                </c:pt>
                <c:pt idx="49">
                  <c:v>83.3</c:v>
                </c:pt>
                <c:pt idx="50">
                  <c:v>39.299999999999997</c:v>
                </c:pt>
                <c:pt idx="51">
                  <c:v>39.799999999999997</c:v>
                </c:pt>
                <c:pt idx="52">
                  <c:v>18.100000000000001</c:v>
                </c:pt>
                <c:pt idx="53">
                  <c:v>64.7</c:v>
                </c:pt>
                <c:pt idx="54">
                  <c:v>10.5</c:v>
                </c:pt>
                <c:pt idx="55">
                  <c:v>49.3</c:v>
                </c:pt>
                <c:pt idx="56">
                  <c:v>58.6</c:v>
                </c:pt>
                <c:pt idx="57">
                  <c:v>22.7</c:v>
                </c:pt>
                <c:pt idx="58">
                  <c:v>45</c:v>
                </c:pt>
                <c:pt idx="59">
                  <c:v>13.8</c:v>
                </c:pt>
                <c:pt idx="60">
                  <c:v>40.200000000000003</c:v>
                </c:pt>
                <c:pt idx="61">
                  <c:v>37.9</c:v>
                </c:pt>
                <c:pt idx="62">
                  <c:v>43.2</c:v>
                </c:pt>
                <c:pt idx="63">
                  <c:v>33.299999999999997</c:v>
                </c:pt>
                <c:pt idx="64">
                  <c:v>49.4</c:v>
                </c:pt>
                <c:pt idx="65">
                  <c:v>87.1</c:v>
                </c:pt>
                <c:pt idx="66">
                  <c:v>0.4</c:v>
                </c:pt>
                <c:pt idx="67">
                  <c:v>56.3</c:v>
                </c:pt>
                <c:pt idx="68">
                  <c:v>61.6</c:v>
                </c:pt>
                <c:pt idx="69">
                  <c:v>32.5</c:v>
                </c:pt>
                <c:pt idx="70">
                  <c:v>60.5</c:v>
                </c:pt>
                <c:pt idx="71">
                  <c:v>35.4</c:v>
                </c:pt>
                <c:pt idx="72">
                  <c:v>56.2</c:v>
                </c:pt>
                <c:pt idx="73">
                  <c:v>14</c:v>
                </c:pt>
                <c:pt idx="74">
                  <c:v>58.3</c:v>
                </c:pt>
                <c:pt idx="75">
                  <c:v>43.1</c:v>
                </c:pt>
                <c:pt idx="76">
                  <c:v>56.2</c:v>
                </c:pt>
                <c:pt idx="77">
                  <c:v>56.3</c:v>
                </c:pt>
                <c:pt idx="78">
                  <c:v>13.4</c:v>
                </c:pt>
                <c:pt idx="79">
                  <c:v>44.6</c:v>
                </c:pt>
                <c:pt idx="80">
                  <c:v>77.599999999999994</c:v>
                </c:pt>
                <c:pt idx="81">
                  <c:v>72.099999999999994</c:v>
                </c:pt>
                <c:pt idx="82">
                  <c:v>23.5</c:v>
                </c:pt>
                <c:pt idx="83">
                  <c:v>1.3</c:v>
                </c:pt>
                <c:pt idx="84">
                  <c:v>6.5</c:v>
                </c:pt>
                <c:pt idx="85">
                  <c:v>37.890588235294111</c:v>
                </c:pt>
              </c:numCache>
            </c:numRef>
          </c:val>
          <c:extLst>
            <c:ext xmlns:c16="http://schemas.microsoft.com/office/drawing/2014/chart" uri="{C3380CC4-5D6E-409C-BE32-E72D297353CC}">
              <c16:uniqueId val="{00000005-F8D0-447D-91B4-A7860CD31582}"/>
            </c:ext>
          </c:extLst>
        </c:ser>
        <c:dLbls>
          <c:showLegendKey val="0"/>
          <c:showVal val="0"/>
          <c:showCatName val="0"/>
          <c:showSerName val="0"/>
          <c:showPercent val="0"/>
          <c:showBubbleSize val="0"/>
        </c:dLbls>
        <c:gapWidth val="150"/>
        <c:overlap val="100"/>
        <c:axId val="460858752"/>
        <c:axId val="460849896"/>
      </c:barChart>
      <c:catAx>
        <c:axId val="460858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chemeClr val="tx1">
                    <a:lumMod val="65000"/>
                    <a:lumOff val="35000"/>
                  </a:schemeClr>
                </a:solidFill>
                <a:latin typeface="+mn-lt"/>
                <a:ea typeface="+mn-ea"/>
                <a:cs typeface="+mn-cs"/>
              </a:defRPr>
            </a:pPr>
            <a:endParaRPr lang="en-US"/>
          </a:p>
        </c:txPr>
        <c:crossAx val="460849896"/>
        <c:crosses val="autoZero"/>
        <c:auto val="1"/>
        <c:lblAlgn val="ctr"/>
        <c:lblOffset val="100"/>
        <c:noMultiLvlLbl val="0"/>
      </c:catAx>
      <c:valAx>
        <c:axId val="460849896"/>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n-US" sz="1800" dirty="0"/>
                  <a:t>Breakdown of Dynamic Load Instructions</a:t>
                </a:r>
              </a:p>
            </c:rich>
          </c:tx>
          <c:overlay val="0"/>
          <c:spPr>
            <a:noFill/>
            <a:ln>
              <a:noFill/>
            </a:ln>
            <a:effectLst/>
          </c:spPr>
          <c:txPr>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4608587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b="1"/>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519267138723826"/>
          <c:y val="0.10474126709771034"/>
          <c:w val="0.86971665909754781"/>
          <c:h val="0.6531901500117363"/>
        </c:manualLayout>
      </c:layout>
      <c:scatterChart>
        <c:scatterStyle val="lineMarker"/>
        <c:varyColors val="0"/>
        <c:ser>
          <c:idx val="0"/>
          <c:order val="0"/>
          <c:tx>
            <c:strRef>
              <c:f>Sheet2!$L$30</c:f>
              <c:strCache>
                <c:ptCount val="1"/>
                <c:pt idx="0">
                  <c:v>Best Component</c:v>
                </c:pt>
              </c:strCache>
            </c:strRef>
          </c:tx>
          <c:spPr>
            <a:ln w="19050" cap="rnd">
              <a:solidFill>
                <a:schemeClr val="accent1">
                  <a:alpha val="60000"/>
                </a:schemeClr>
              </a:solidFill>
              <a:round/>
            </a:ln>
            <a:effectLst/>
          </c:spPr>
          <c:marker>
            <c:symbol val="circle"/>
            <c:size val="6"/>
            <c:spPr>
              <a:solidFill>
                <a:schemeClr val="lt1"/>
              </a:solidFill>
              <a:ln w="38100">
                <a:solidFill>
                  <a:schemeClr val="accent1">
                    <a:alpha val="60000"/>
                  </a:schemeClr>
                </a:solidFill>
              </a:ln>
              <a:effectLst/>
            </c:spPr>
          </c:marker>
          <c:xVal>
            <c:numRef>
              <c:f>Sheet2!$M$29:$Z$29</c:f>
              <c:numCache>
                <c:formatCode>0.0</c:formatCode>
                <c:ptCount val="14"/>
                <c:pt idx="0">
                  <c:v>2.09375</c:v>
                </c:pt>
                <c:pt idx="1">
                  <c:v>2.40625</c:v>
                </c:pt>
                <c:pt idx="2">
                  <c:v>2.53125</c:v>
                </c:pt>
                <c:pt idx="3">
                  <c:v>4.1875</c:v>
                </c:pt>
                <c:pt idx="4">
                  <c:v>4.8125</c:v>
                </c:pt>
                <c:pt idx="5">
                  <c:v>5.0625</c:v>
                </c:pt>
                <c:pt idx="6">
                  <c:v>8.375</c:v>
                </c:pt>
                <c:pt idx="7">
                  <c:v>9.625</c:v>
                </c:pt>
                <c:pt idx="8">
                  <c:v>10.125</c:v>
                </c:pt>
                <c:pt idx="9">
                  <c:v>16.75</c:v>
                </c:pt>
                <c:pt idx="10">
                  <c:v>19.25</c:v>
                </c:pt>
                <c:pt idx="11">
                  <c:v>20.25</c:v>
                </c:pt>
                <c:pt idx="12">
                  <c:v>33.5</c:v>
                </c:pt>
                <c:pt idx="13">
                  <c:v>38.5</c:v>
                </c:pt>
              </c:numCache>
            </c:numRef>
          </c:xVal>
          <c:yVal>
            <c:numRef>
              <c:f>Sheet2!$M$30:$Z$30</c:f>
              <c:numCache>
                <c:formatCode>0.00%</c:formatCode>
                <c:ptCount val="14"/>
                <c:pt idx="1">
                  <c:v>2.1256186400515235E-2</c:v>
                </c:pt>
                <c:pt idx="2">
                  <c:v>2.2684000622482142E-2</c:v>
                </c:pt>
                <c:pt idx="3">
                  <c:v>2.3796952199207421E-2</c:v>
                </c:pt>
                <c:pt idx="5">
                  <c:v>2.5423872836270851E-2</c:v>
                </c:pt>
                <c:pt idx="6">
                  <c:v>2.9728474143364353E-2</c:v>
                </c:pt>
                <c:pt idx="9">
                  <c:v>3.0828928275708462E-2</c:v>
                </c:pt>
                <c:pt idx="12">
                  <c:v>3.2622985090429463E-2</c:v>
                </c:pt>
              </c:numCache>
            </c:numRef>
          </c:yVal>
          <c:smooth val="0"/>
          <c:extLst>
            <c:ext xmlns:c16="http://schemas.microsoft.com/office/drawing/2014/chart" uri="{C3380CC4-5D6E-409C-BE32-E72D297353CC}">
              <c16:uniqueId val="{00000000-B5C8-4931-81C5-EC456EEAFAE0}"/>
            </c:ext>
          </c:extLst>
        </c:ser>
        <c:ser>
          <c:idx val="1"/>
          <c:order val="1"/>
          <c:tx>
            <c:strRef>
              <c:f>Sheet2!$L$31</c:f>
              <c:strCache>
                <c:ptCount val="1"/>
                <c:pt idx="0">
                  <c:v>Composite</c:v>
                </c:pt>
              </c:strCache>
            </c:strRef>
          </c:tx>
          <c:spPr>
            <a:ln w="19050" cap="rnd">
              <a:solidFill>
                <a:schemeClr val="accent2">
                  <a:alpha val="60000"/>
                </a:schemeClr>
              </a:solidFill>
              <a:round/>
            </a:ln>
            <a:effectLst/>
          </c:spPr>
          <c:marker>
            <c:symbol val="circle"/>
            <c:size val="6"/>
            <c:spPr>
              <a:solidFill>
                <a:schemeClr val="lt1"/>
              </a:solidFill>
              <a:ln w="38100">
                <a:solidFill>
                  <a:schemeClr val="accent2">
                    <a:alpha val="60000"/>
                  </a:schemeClr>
                </a:solidFill>
              </a:ln>
              <a:effectLst/>
            </c:spPr>
          </c:marker>
          <c:xVal>
            <c:numRef>
              <c:f>Sheet2!$M$29:$Z$29</c:f>
              <c:numCache>
                <c:formatCode>0.0</c:formatCode>
                <c:ptCount val="14"/>
                <c:pt idx="0">
                  <c:v>2.09375</c:v>
                </c:pt>
                <c:pt idx="1">
                  <c:v>2.40625</c:v>
                </c:pt>
                <c:pt idx="2">
                  <c:v>2.53125</c:v>
                </c:pt>
                <c:pt idx="3">
                  <c:v>4.1875</c:v>
                </c:pt>
                <c:pt idx="4">
                  <c:v>4.8125</c:v>
                </c:pt>
                <c:pt idx="5">
                  <c:v>5.0625</c:v>
                </c:pt>
                <c:pt idx="6">
                  <c:v>8.375</c:v>
                </c:pt>
                <c:pt idx="7">
                  <c:v>9.625</c:v>
                </c:pt>
                <c:pt idx="8">
                  <c:v>10.125</c:v>
                </c:pt>
                <c:pt idx="9">
                  <c:v>16.75</c:v>
                </c:pt>
                <c:pt idx="10">
                  <c:v>19.25</c:v>
                </c:pt>
                <c:pt idx="11">
                  <c:v>20.25</c:v>
                </c:pt>
                <c:pt idx="12">
                  <c:v>33.5</c:v>
                </c:pt>
                <c:pt idx="13">
                  <c:v>38.5</c:v>
                </c:pt>
              </c:numCache>
            </c:numRef>
          </c:xVal>
          <c:yVal>
            <c:numRef>
              <c:f>Sheet2!$M$31:$Z$31</c:f>
              <c:numCache>
                <c:formatCode>0.0%</c:formatCode>
                <c:ptCount val="14"/>
                <c:pt idx="1">
                  <c:v>2.161759956237937E-2</c:v>
                </c:pt>
                <c:pt idx="4">
                  <c:v>2.9447033643715946E-2</c:v>
                </c:pt>
                <c:pt idx="7">
                  <c:v>3.5344990093256014E-2</c:v>
                </c:pt>
                <c:pt idx="10">
                  <c:v>4.0772817337080783E-2</c:v>
                </c:pt>
                <c:pt idx="13">
                  <c:v>4.1377325008155989E-2</c:v>
                </c:pt>
              </c:numCache>
            </c:numRef>
          </c:yVal>
          <c:smooth val="0"/>
          <c:extLst>
            <c:ext xmlns:c16="http://schemas.microsoft.com/office/drawing/2014/chart" uri="{C3380CC4-5D6E-409C-BE32-E72D297353CC}">
              <c16:uniqueId val="{00000001-B5C8-4931-81C5-EC456EEAFAE0}"/>
            </c:ext>
          </c:extLst>
        </c:ser>
        <c:dLbls>
          <c:showLegendKey val="0"/>
          <c:showVal val="0"/>
          <c:showCatName val="0"/>
          <c:showSerName val="0"/>
          <c:showPercent val="0"/>
          <c:showBubbleSize val="0"/>
        </c:dLbls>
        <c:axId val="608226760"/>
        <c:axId val="608226432"/>
      </c:scatterChart>
      <c:valAx>
        <c:axId val="608226760"/>
        <c:scaling>
          <c:orientation val="minMax"/>
          <c:max val="4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lang="en-US" sz="2400" b="1" i="0" u="none" strike="noStrike" kern="1200" cap="all" baseline="0">
                    <a:solidFill>
                      <a:schemeClr val="dk1"/>
                    </a:solidFill>
                    <a:latin typeface="+mn-lt"/>
                    <a:ea typeface="+mn-ea"/>
                    <a:cs typeface="+mn-cs"/>
                  </a:defRPr>
                </a:pPr>
                <a:r>
                  <a:rPr lang="en-US"/>
                  <a:t>Predictor Storage (in Kilobytes)</a:t>
                </a:r>
              </a:p>
            </c:rich>
          </c:tx>
          <c:overlay val="0"/>
          <c:spPr>
            <a:noFill/>
            <a:ln>
              <a:noFill/>
            </a:ln>
            <a:effectLst/>
          </c:spPr>
          <c:txPr>
            <a:bodyPr rot="0" spcFirstLastPara="1" vertOverflow="ellipsis" vert="horz" wrap="square" anchor="ctr" anchorCtr="1"/>
            <a:lstStyle/>
            <a:p>
              <a:pPr>
                <a:defRPr lang="en-US" sz="2400" b="1" i="0" u="none" strike="noStrike" kern="1200" cap="all" baseline="0">
                  <a:solidFill>
                    <a:schemeClr val="dk1"/>
                  </a:solidFill>
                  <a:latin typeface="+mn-lt"/>
                  <a:ea typeface="+mn-ea"/>
                  <a:cs typeface="+mn-cs"/>
                </a:defRPr>
              </a:pPr>
              <a:endParaRPr lang="en-US"/>
            </a:p>
          </c:txPr>
        </c:title>
        <c:numFmt formatCode="0" sourceLinked="0"/>
        <c:majorTickMark val="none"/>
        <c:minorTickMark val="none"/>
        <c:tickLblPos val="nextTo"/>
        <c:spPr>
          <a:noFill/>
          <a:ln>
            <a:solidFill>
              <a:schemeClr val="tx1">
                <a:lumMod val="15000"/>
                <a:lumOff val="85000"/>
              </a:schemeClr>
            </a:solidFill>
          </a:ln>
          <a:effectLst/>
        </c:spPr>
        <c:txPr>
          <a:bodyPr rot="-60000000" spcFirstLastPara="1" vertOverflow="ellipsis" vert="horz" wrap="square" anchor="ctr" anchorCtr="1"/>
          <a:lstStyle/>
          <a:p>
            <a:pPr>
              <a:defRPr lang="en-US" sz="2400" b="1" i="0" u="none" strike="noStrike" kern="1200" spc="20" baseline="0">
                <a:solidFill>
                  <a:schemeClr val="dk1"/>
                </a:solidFill>
                <a:latin typeface="+mn-lt"/>
                <a:ea typeface="+mn-ea"/>
                <a:cs typeface="+mn-cs"/>
              </a:defRPr>
            </a:pPr>
            <a:endParaRPr lang="en-US"/>
          </a:p>
        </c:txPr>
        <c:crossAx val="608226432"/>
        <c:crosses val="autoZero"/>
        <c:crossBetween val="midCat"/>
      </c:valAx>
      <c:valAx>
        <c:axId val="6082264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en-US" sz="2400" b="1" i="0" u="none" strike="noStrike" kern="1200" cap="all" baseline="0">
                    <a:solidFill>
                      <a:schemeClr val="dk1"/>
                    </a:solidFill>
                    <a:latin typeface="+mn-lt"/>
                    <a:ea typeface="+mn-ea"/>
                    <a:cs typeface="+mn-cs"/>
                  </a:defRPr>
                </a:pPr>
                <a:r>
                  <a:rPr lang="en-US"/>
                  <a:t>Speedup</a:t>
                </a:r>
              </a:p>
            </c:rich>
          </c:tx>
          <c:overlay val="0"/>
          <c:spPr>
            <a:noFill/>
            <a:ln>
              <a:noFill/>
            </a:ln>
            <a:effectLst/>
          </c:spPr>
          <c:txPr>
            <a:bodyPr rot="-5400000" spcFirstLastPara="1" vertOverflow="ellipsis" vert="horz" wrap="square" anchor="ctr" anchorCtr="1"/>
            <a:lstStyle/>
            <a:p>
              <a:pPr>
                <a:defRPr lang="en-US" sz="2400" b="1" i="0" u="none" strike="noStrike" kern="1200" cap="all" baseline="0">
                  <a:solidFill>
                    <a:schemeClr val="dk1"/>
                  </a:solidFill>
                  <a:latin typeface="+mn-lt"/>
                  <a:ea typeface="+mn-ea"/>
                  <a:cs typeface="+mn-cs"/>
                </a:defRPr>
              </a:pPr>
              <a:endParaRPr lang="en-US"/>
            </a:p>
          </c:txPr>
        </c:title>
        <c:numFmt formatCode="0%" sourceLinked="0"/>
        <c:majorTickMark val="none"/>
        <c:minorTickMark val="none"/>
        <c:tickLblPos val="nextTo"/>
        <c:spPr>
          <a:noFill/>
          <a:ln>
            <a:solidFill>
              <a:schemeClr val="tx1">
                <a:lumMod val="25000"/>
                <a:lumOff val="75000"/>
              </a:schemeClr>
            </a:solidFill>
          </a:ln>
          <a:effectLst/>
        </c:spPr>
        <c:txPr>
          <a:bodyPr rot="-60000000" spcFirstLastPara="1" vertOverflow="ellipsis" vert="horz" wrap="square" anchor="ctr" anchorCtr="1"/>
          <a:lstStyle/>
          <a:p>
            <a:pPr>
              <a:defRPr lang="en-US" sz="2400" b="1" i="0" u="none" strike="noStrike" kern="1200" spc="20" baseline="0">
                <a:solidFill>
                  <a:schemeClr val="dk1"/>
                </a:solidFill>
                <a:latin typeface="+mn-lt"/>
                <a:ea typeface="+mn-ea"/>
                <a:cs typeface="+mn-cs"/>
              </a:defRPr>
            </a:pPr>
            <a:endParaRPr lang="en-US"/>
          </a:p>
        </c:txPr>
        <c:crossAx val="608226760"/>
        <c:crosses val="autoZero"/>
        <c:crossBetween val="midCat"/>
      </c:valAx>
      <c:spPr>
        <a:noFill/>
        <a:ln>
          <a:noFill/>
        </a:ln>
        <a:effectLst/>
      </c:spPr>
    </c:plotArea>
    <c:legend>
      <c:legendPos val="t"/>
      <c:layout>
        <c:manualLayout>
          <c:xMode val="edge"/>
          <c:yMode val="edge"/>
          <c:x val="0.28271405148280104"/>
          <c:y val="2.4390243902439025E-2"/>
          <c:w val="0.42374050928443041"/>
          <c:h val="9.4856496596462031E-2"/>
        </c:manualLayout>
      </c:layout>
      <c:overlay val="0"/>
      <c:spPr>
        <a:noFill/>
        <a:ln>
          <a:noFill/>
        </a:ln>
        <a:effectLst/>
      </c:spPr>
      <c:txPr>
        <a:bodyPr rot="0" spcFirstLastPara="1" vertOverflow="ellipsis" vert="horz" wrap="square" anchor="ctr" anchorCtr="1"/>
        <a:lstStyle/>
        <a:p>
          <a:pPr>
            <a:defRPr lang="en-US" sz="2400" b="1" i="0" u="none" strike="noStrike" kern="1200" baseline="0">
              <a:solidFill>
                <a:schemeClr val="dk1"/>
              </a:solidFill>
              <a:latin typeface="+mn-lt"/>
              <a:ea typeface="+mn-ea"/>
              <a:cs typeface="+mn-cs"/>
            </a:defRPr>
          </a:pPr>
          <a:endParaRPr lang="en-US"/>
        </a:p>
      </c:txPr>
    </c:legend>
    <c:plotVisOnly val="1"/>
    <c:dispBlanksAs val="span"/>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noFill/>
      <a:round/>
    </a:ln>
    <a:effectLst/>
  </c:spPr>
  <c:txPr>
    <a:bodyPr/>
    <a:lstStyle/>
    <a:p>
      <a:pPr algn="ctr">
        <a:defRPr lang="en-US" sz="2400" b="1" i="0" u="none" strike="noStrike" kern="1200" baseline="0">
          <a:solidFill>
            <a:schemeClr val="dk1"/>
          </a:solidFill>
          <a:latin typeface="+mn-lt"/>
          <a:ea typeface="+mn-ea"/>
          <a:cs typeface="+mn-cs"/>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594965499125466"/>
          <c:y val="0.17056120059681337"/>
          <c:w val="0.84891884446095989"/>
          <c:h val="0.63703555610236218"/>
        </c:manualLayout>
      </c:layout>
      <c:scatterChart>
        <c:scatterStyle val="smoothMarker"/>
        <c:varyColors val="0"/>
        <c:ser>
          <c:idx val="1"/>
          <c:order val="1"/>
          <c:tx>
            <c:strRef>
              <c:f>Sheet2!$L$31</c:f>
              <c:strCache>
                <c:ptCount val="1"/>
                <c:pt idx="0">
                  <c:v>Composite</c:v>
                </c:pt>
              </c:strCache>
            </c:strRef>
          </c:tx>
          <c:spPr>
            <a:ln w="19050" cap="rnd">
              <a:solidFill>
                <a:schemeClr val="accent2">
                  <a:alpha val="60000"/>
                </a:schemeClr>
              </a:solidFill>
              <a:round/>
            </a:ln>
            <a:effectLst/>
          </c:spPr>
          <c:marker>
            <c:symbol val="circle"/>
            <c:size val="6"/>
            <c:spPr>
              <a:solidFill>
                <a:schemeClr val="lt1"/>
              </a:solidFill>
              <a:ln w="38100">
                <a:solidFill>
                  <a:schemeClr val="accent2">
                    <a:alpha val="60000"/>
                  </a:schemeClr>
                </a:solidFill>
              </a:ln>
              <a:effectLst/>
            </c:spPr>
          </c:marker>
          <c:xVal>
            <c:numRef>
              <c:f>Sheet2!$M$29:$Z$29</c:f>
              <c:numCache>
                <c:formatCode>0.0</c:formatCode>
                <c:ptCount val="14"/>
                <c:pt idx="0">
                  <c:v>2.09375</c:v>
                </c:pt>
                <c:pt idx="1">
                  <c:v>2.40625</c:v>
                </c:pt>
                <c:pt idx="2">
                  <c:v>2.53125</c:v>
                </c:pt>
                <c:pt idx="3">
                  <c:v>4.1875</c:v>
                </c:pt>
                <c:pt idx="4">
                  <c:v>4.8125</c:v>
                </c:pt>
                <c:pt idx="5">
                  <c:v>5.0625</c:v>
                </c:pt>
                <c:pt idx="6">
                  <c:v>8.375</c:v>
                </c:pt>
                <c:pt idx="7">
                  <c:v>9.625</c:v>
                </c:pt>
                <c:pt idx="8">
                  <c:v>10.125</c:v>
                </c:pt>
                <c:pt idx="9">
                  <c:v>16.75</c:v>
                </c:pt>
                <c:pt idx="10">
                  <c:v>19.25</c:v>
                </c:pt>
                <c:pt idx="11">
                  <c:v>20.25</c:v>
                </c:pt>
                <c:pt idx="12">
                  <c:v>33.5</c:v>
                </c:pt>
                <c:pt idx="13">
                  <c:v>38.5</c:v>
                </c:pt>
              </c:numCache>
            </c:numRef>
          </c:xVal>
          <c:yVal>
            <c:numRef>
              <c:f>Sheet2!$M$31:$Z$31</c:f>
              <c:numCache>
                <c:formatCode>0.0%</c:formatCode>
                <c:ptCount val="14"/>
                <c:pt idx="1">
                  <c:v>2.161759956237937E-2</c:v>
                </c:pt>
                <c:pt idx="4">
                  <c:v>2.9447033643715946E-2</c:v>
                </c:pt>
                <c:pt idx="7">
                  <c:v>3.5344990093256014E-2</c:v>
                </c:pt>
                <c:pt idx="10">
                  <c:v>4.0772817337080783E-2</c:v>
                </c:pt>
                <c:pt idx="13">
                  <c:v>4.1377325008155989E-2</c:v>
                </c:pt>
              </c:numCache>
            </c:numRef>
          </c:yVal>
          <c:smooth val="1"/>
          <c:extLst>
            <c:ext xmlns:c16="http://schemas.microsoft.com/office/drawing/2014/chart" uri="{C3380CC4-5D6E-409C-BE32-E72D297353CC}">
              <c16:uniqueId val="{00000000-8F19-4918-91F7-A74B6B9CF62A}"/>
            </c:ext>
          </c:extLst>
        </c:ser>
        <c:ser>
          <c:idx val="2"/>
          <c:order val="2"/>
          <c:tx>
            <c:strRef>
              <c:f>Sheet2!$L$32</c:f>
              <c:strCache>
                <c:ptCount val="1"/>
                <c:pt idx="0">
                  <c:v>Composite + AM (coarse-grain)</c:v>
                </c:pt>
              </c:strCache>
            </c:strRef>
          </c:tx>
          <c:spPr>
            <a:ln w="19050" cap="rnd">
              <a:solidFill>
                <a:schemeClr val="accent3">
                  <a:alpha val="60000"/>
                </a:schemeClr>
              </a:solidFill>
              <a:round/>
            </a:ln>
            <a:effectLst/>
          </c:spPr>
          <c:marker>
            <c:symbol val="circle"/>
            <c:size val="6"/>
            <c:spPr>
              <a:solidFill>
                <a:schemeClr val="lt1"/>
              </a:solidFill>
              <a:ln w="38100">
                <a:solidFill>
                  <a:schemeClr val="accent3">
                    <a:alpha val="60000"/>
                  </a:schemeClr>
                </a:solidFill>
              </a:ln>
              <a:effectLst/>
            </c:spPr>
          </c:marker>
          <c:xVal>
            <c:numRef>
              <c:f>Sheet2!$M$29:$Z$29</c:f>
              <c:numCache>
                <c:formatCode>0.0</c:formatCode>
                <c:ptCount val="14"/>
                <c:pt idx="0">
                  <c:v>2.09375</c:v>
                </c:pt>
                <c:pt idx="1">
                  <c:v>2.40625</c:v>
                </c:pt>
                <c:pt idx="2">
                  <c:v>2.53125</c:v>
                </c:pt>
                <c:pt idx="3">
                  <c:v>4.1875</c:v>
                </c:pt>
                <c:pt idx="4">
                  <c:v>4.8125</c:v>
                </c:pt>
                <c:pt idx="5">
                  <c:v>5.0625</c:v>
                </c:pt>
                <c:pt idx="6">
                  <c:v>8.375</c:v>
                </c:pt>
                <c:pt idx="7">
                  <c:v>9.625</c:v>
                </c:pt>
                <c:pt idx="8">
                  <c:v>10.125</c:v>
                </c:pt>
                <c:pt idx="9">
                  <c:v>16.75</c:v>
                </c:pt>
                <c:pt idx="10">
                  <c:v>19.25</c:v>
                </c:pt>
                <c:pt idx="11">
                  <c:v>20.25</c:v>
                </c:pt>
                <c:pt idx="12">
                  <c:v>33.5</c:v>
                </c:pt>
                <c:pt idx="13">
                  <c:v>38.5</c:v>
                </c:pt>
              </c:numCache>
            </c:numRef>
          </c:xVal>
          <c:yVal>
            <c:numRef>
              <c:f>Sheet2!$M$32:$Z$32</c:f>
              <c:numCache>
                <c:formatCode>0.0%</c:formatCode>
                <c:ptCount val="14"/>
                <c:pt idx="1">
                  <c:v>2.5974278349571743E-2</c:v>
                </c:pt>
                <c:pt idx="4">
                  <c:v>3.5855473245525862E-2</c:v>
                </c:pt>
                <c:pt idx="7">
                  <c:v>4.2060768450521258E-2</c:v>
                </c:pt>
                <c:pt idx="10">
                  <c:v>4.5617918717254916E-2</c:v>
                </c:pt>
                <c:pt idx="13">
                  <c:v>4.7890148537028707E-2</c:v>
                </c:pt>
              </c:numCache>
            </c:numRef>
          </c:yVal>
          <c:smooth val="1"/>
          <c:extLst>
            <c:ext xmlns:c16="http://schemas.microsoft.com/office/drawing/2014/chart" uri="{C3380CC4-5D6E-409C-BE32-E72D297353CC}">
              <c16:uniqueId val="{00000001-8F19-4918-91F7-A74B6B9CF62A}"/>
            </c:ext>
          </c:extLst>
        </c:ser>
        <c:ser>
          <c:idx val="3"/>
          <c:order val="3"/>
          <c:tx>
            <c:strRef>
              <c:f>Sheet2!$L$33</c:f>
              <c:strCache>
                <c:ptCount val="1"/>
                <c:pt idx="0">
                  <c:v>Composite + AM (fine-grain)</c:v>
                </c:pt>
              </c:strCache>
            </c:strRef>
          </c:tx>
          <c:spPr>
            <a:ln w="19050" cap="rnd">
              <a:solidFill>
                <a:schemeClr val="accent4">
                  <a:alpha val="60000"/>
                </a:schemeClr>
              </a:solidFill>
              <a:round/>
            </a:ln>
            <a:effectLst/>
          </c:spPr>
          <c:marker>
            <c:symbol val="circle"/>
            <c:size val="6"/>
            <c:spPr>
              <a:solidFill>
                <a:schemeClr val="lt1"/>
              </a:solidFill>
              <a:ln w="38100">
                <a:solidFill>
                  <a:schemeClr val="accent4">
                    <a:alpha val="60000"/>
                  </a:schemeClr>
                </a:solidFill>
              </a:ln>
              <a:effectLst/>
            </c:spPr>
          </c:marker>
          <c:xVal>
            <c:numRef>
              <c:f>Sheet2!$M$29:$Z$29</c:f>
              <c:numCache>
                <c:formatCode>0.0</c:formatCode>
                <c:ptCount val="14"/>
                <c:pt idx="0">
                  <c:v>2.09375</c:v>
                </c:pt>
                <c:pt idx="1">
                  <c:v>2.40625</c:v>
                </c:pt>
                <c:pt idx="2">
                  <c:v>2.53125</c:v>
                </c:pt>
                <c:pt idx="3">
                  <c:v>4.1875</c:v>
                </c:pt>
                <c:pt idx="4">
                  <c:v>4.8125</c:v>
                </c:pt>
                <c:pt idx="5">
                  <c:v>5.0625</c:v>
                </c:pt>
                <c:pt idx="6">
                  <c:v>8.375</c:v>
                </c:pt>
                <c:pt idx="7">
                  <c:v>9.625</c:v>
                </c:pt>
                <c:pt idx="8">
                  <c:v>10.125</c:v>
                </c:pt>
                <c:pt idx="9">
                  <c:v>16.75</c:v>
                </c:pt>
                <c:pt idx="10">
                  <c:v>19.25</c:v>
                </c:pt>
                <c:pt idx="11">
                  <c:v>20.25</c:v>
                </c:pt>
                <c:pt idx="12">
                  <c:v>33.5</c:v>
                </c:pt>
                <c:pt idx="13">
                  <c:v>38.5</c:v>
                </c:pt>
              </c:numCache>
            </c:numRef>
          </c:xVal>
          <c:yVal>
            <c:numRef>
              <c:f>Sheet2!$M$33:$Z$33</c:f>
              <c:numCache>
                <c:formatCode>0.0%</c:formatCode>
                <c:ptCount val="14"/>
                <c:pt idx="1">
                  <c:v>2.6663472133202002E-2</c:v>
                </c:pt>
                <c:pt idx="4">
                  <c:v>3.5339744800517554E-2</c:v>
                </c:pt>
                <c:pt idx="7">
                  <c:v>4.5104062485155187E-2</c:v>
                </c:pt>
                <c:pt idx="10">
                  <c:v>4.833561104231919E-2</c:v>
                </c:pt>
                <c:pt idx="13">
                  <c:v>5.0688549902959158E-2</c:v>
                </c:pt>
              </c:numCache>
            </c:numRef>
          </c:yVal>
          <c:smooth val="1"/>
          <c:extLst>
            <c:ext xmlns:c16="http://schemas.microsoft.com/office/drawing/2014/chart" uri="{C3380CC4-5D6E-409C-BE32-E72D297353CC}">
              <c16:uniqueId val="{00000002-8F19-4918-91F7-A74B6B9CF62A}"/>
            </c:ext>
          </c:extLst>
        </c:ser>
        <c:dLbls>
          <c:showLegendKey val="0"/>
          <c:showVal val="0"/>
          <c:showCatName val="0"/>
          <c:showSerName val="0"/>
          <c:showPercent val="0"/>
          <c:showBubbleSize val="0"/>
        </c:dLbls>
        <c:axId val="747101328"/>
        <c:axId val="747097392"/>
        <c:extLst>
          <c:ext xmlns:c15="http://schemas.microsoft.com/office/drawing/2012/chart" uri="{02D57815-91ED-43cb-92C2-25804820EDAC}">
            <c15:filteredScatterSeries>
              <c15:ser>
                <c:idx val="0"/>
                <c:order val="0"/>
                <c:tx>
                  <c:strRef>
                    <c:extLst>
                      <c:ext uri="{02D57815-91ED-43cb-92C2-25804820EDAC}">
                        <c15:formulaRef>
                          <c15:sqref>Sheet2!$L$30</c15:sqref>
                        </c15:formulaRef>
                      </c:ext>
                    </c:extLst>
                    <c:strCache>
                      <c:ptCount val="1"/>
                      <c:pt idx="0">
                        <c:v>Best Component</c:v>
                      </c:pt>
                    </c:strCache>
                  </c:strRef>
                </c:tx>
                <c:spPr>
                  <a:ln w="19050" cap="rnd">
                    <a:solidFill>
                      <a:schemeClr val="accent1">
                        <a:alpha val="60000"/>
                      </a:schemeClr>
                    </a:solidFill>
                    <a:round/>
                  </a:ln>
                  <a:effectLst/>
                </c:spPr>
                <c:marker>
                  <c:symbol val="circle"/>
                  <c:size val="6"/>
                  <c:spPr>
                    <a:solidFill>
                      <a:schemeClr val="lt1"/>
                    </a:solidFill>
                    <a:ln w="38100">
                      <a:solidFill>
                        <a:schemeClr val="accent1">
                          <a:alpha val="60000"/>
                        </a:schemeClr>
                      </a:solidFill>
                    </a:ln>
                    <a:effectLst/>
                  </c:spPr>
                </c:marker>
                <c:xVal>
                  <c:numRef>
                    <c:extLst>
                      <c:ext uri="{02D57815-91ED-43cb-92C2-25804820EDAC}">
                        <c15:formulaRef>
                          <c15:sqref>Sheet2!$M$29:$Z$29</c15:sqref>
                        </c15:formulaRef>
                      </c:ext>
                    </c:extLst>
                    <c:numCache>
                      <c:formatCode>0.0</c:formatCode>
                      <c:ptCount val="14"/>
                      <c:pt idx="0">
                        <c:v>2.09375</c:v>
                      </c:pt>
                      <c:pt idx="1">
                        <c:v>2.40625</c:v>
                      </c:pt>
                      <c:pt idx="2">
                        <c:v>2.53125</c:v>
                      </c:pt>
                      <c:pt idx="3">
                        <c:v>4.1875</c:v>
                      </c:pt>
                      <c:pt idx="4">
                        <c:v>4.8125</c:v>
                      </c:pt>
                      <c:pt idx="5">
                        <c:v>5.0625</c:v>
                      </c:pt>
                      <c:pt idx="6">
                        <c:v>8.375</c:v>
                      </c:pt>
                      <c:pt idx="7">
                        <c:v>9.625</c:v>
                      </c:pt>
                      <c:pt idx="8">
                        <c:v>10.125</c:v>
                      </c:pt>
                      <c:pt idx="9">
                        <c:v>16.75</c:v>
                      </c:pt>
                      <c:pt idx="10">
                        <c:v>19.25</c:v>
                      </c:pt>
                      <c:pt idx="11">
                        <c:v>20.25</c:v>
                      </c:pt>
                      <c:pt idx="12">
                        <c:v>33.5</c:v>
                      </c:pt>
                      <c:pt idx="13">
                        <c:v>38.5</c:v>
                      </c:pt>
                    </c:numCache>
                  </c:numRef>
                </c:xVal>
                <c:yVal>
                  <c:numRef>
                    <c:extLst>
                      <c:ext uri="{02D57815-91ED-43cb-92C2-25804820EDAC}">
                        <c15:formulaRef>
                          <c15:sqref>Sheet2!$M$30:$Z$30</c15:sqref>
                        </c15:formulaRef>
                      </c:ext>
                    </c:extLst>
                    <c:numCache>
                      <c:formatCode>0.00%</c:formatCode>
                      <c:ptCount val="14"/>
                      <c:pt idx="1">
                        <c:v>2.1256186400515235E-2</c:v>
                      </c:pt>
                      <c:pt idx="2">
                        <c:v>2.2684000622482142E-2</c:v>
                      </c:pt>
                      <c:pt idx="3">
                        <c:v>2.3796952199207421E-2</c:v>
                      </c:pt>
                      <c:pt idx="5">
                        <c:v>2.5423872836270851E-2</c:v>
                      </c:pt>
                      <c:pt idx="6">
                        <c:v>2.9728474143364353E-2</c:v>
                      </c:pt>
                      <c:pt idx="9">
                        <c:v>3.0828928275708462E-2</c:v>
                      </c:pt>
                      <c:pt idx="12">
                        <c:v>3.2622985090429463E-2</c:v>
                      </c:pt>
                    </c:numCache>
                  </c:numRef>
                </c:yVal>
                <c:smooth val="1"/>
                <c:extLst>
                  <c:ext xmlns:c16="http://schemas.microsoft.com/office/drawing/2014/chart" uri="{C3380CC4-5D6E-409C-BE32-E72D297353CC}">
                    <c16:uniqueId val="{00000004-8F19-4918-91F7-A74B6B9CF62A}"/>
                  </c:ext>
                </c:extLst>
              </c15:ser>
            </c15:filteredScatterSeries>
            <c15:filteredScatterSeries>
              <c15:ser>
                <c:idx val="4"/>
                <c:order val="4"/>
                <c:tx>
                  <c:strRef>
                    <c:extLst xmlns:c15="http://schemas.microsoft.com/office/drawing/2012/chart">
                      <c:ext xmlns:c15="http://schemas.microsoft.com/office/drawing/2012/chart" uri="{02D57815-91ED-43cb-92C2-25804820EDAC}">
                        <c15:formulaRef>
                          <c15:sqref>Sheet2!$L$34</c15:sqref>
                        </c15:formulaRef>
                      </c:ext>
                    </c:extLst>
                    <c:strCache>
                      <c:ptCount val="1"/>
                      <c:pt idx="0">
                        <c:v>Composite + AM (PC-based, Infinite)</c:v>
                      </c:pt>
                    </c:strCache>
                  </c:strRef>
                </c:tx>
                <c:spPr>
                  <a:ln w="19050" cap="rnd">
                    <a:solidFill>
                      <a:schemeClr val="accent5">
                        <a:alpha val="60000"/>
                      </a:schemeClr>
                    </a:solidFill>
                    <a:round/>
                  </a:ln>
                  <a:effectLst/>
                </c:spPr>
                <c:marker>
                  <c:symbol val="circle"/>
                  <c:size val="6"/>
                  <c:spPr>
                    <a:solidFill>
                      <a:schemeClr val="lt1"/>
                    </a:solidFill>
                    <a:ln w="38100">
                      <a:solidFill>
                        <a:schemeClr val="accent5">
                          <a:alpha val="60000"/>
                        </a:schemeClr>
                      </a:solidFill>
                    </a:ln>
                    <a:effectLst/>
                  </c:spPr>
                </c:marker>
                <c:xVal>
                  <c:numRef>
                    <c:extLst xmlns:c15="http://schemas.microsoft.com/office/drawing/2012/chart">
                      <c:ext xmlns:c15="http://schemas.microsoft.com/office/drawing/2012/chart" uri="{02D57815-91ED-43cb-92C2-25804820EDAC}">
                        <c15:formulaRef>
                          <c15:sqref>Sheet2!$M$29:$Z$29</c15:sqref>
                        </c15:formulaRef>
                      </c:ext>
                    </c:extLst>
                    <c:numCache>
                      <c:formatCode>0.0</c:formatCode>
                      <c:ptCount val="14"/>
                      <c:pt idx="0">
                        <c:v>2.09375</c:v>
                      </c:pt>
                      <c:pt idx="1">
                        <c:v>2.40625</c:v>
                      </c:pt>
                      <c:pt idx="2">
                        <c:v>2.53125</c:v>
                      </c:pt>
                      <c:pt idx="3">
                        <c:v>4.1875</c:v>
                      </c:pt>
                      <c:pt idx="4">
                        <c:v>4.8125</c:v>
                      </c:pt>
                      <c:pt idx="5">
                        <c:v>5.0625</c:v>
                      </c:pt>
                      <c:pt idx="6">
                        <c:v>8.375</c:v>
                      </c:pt>
                      <c:pt idx="7">
                        <c:v>9.625</c:v>
                      </c:pt>
                      <c:pt idx="8">
                        <c:v>10.125</c:v>
                      </c:pt>
                      <c:pt idx="9">
                        <c:v>16.75</c:v>
                      </c:pt>
                      <c:pt idx="10">
                        <c:v>19.25</c:v>
                      </c:pt>
                      <c:pt idx="11">
                        <c:v>20.25</c:v>
                      </c:pt>
                      <c:pt idx="12">
                        <c:v>33.5</c:v>
                      </c:pt>
                      <c:pt idx="13">
                        <c:v>38.5</c:v>
                      </c:pt>
                    </c:numCache>
                  </c:numRef>
                </c:xVal>
                <c:yVal>
                  <c:numRef>
                    <c:extLst xmlns:c15="http://schemas.microsoft.com/office/drawing/2012/chart">
                      <c:ext xmlns:c15="http://schemas.microsoft.com/office/drawing/2012/chart" uri="{02D57815-91ED-43cb-92C2-25804820EDAC}">
                        <c15:formulaRef>
                          <c15:sqref>Sheet2!$M$34:$Z$34</c15:sqref>
                        </c15:formulaRef>
                      </c:ext>
                    </c:extLst>
                    <c:numCache>
                      <c:formatCode>0.0%</c:formatCode>
                      <c:ptCount val="14"/>
                      <c:pt idx="1">
                        <c:v>2.7939691367567021E-2</c:v>
                      </c:pt>
                      <c:pt idx="4">
                        <c:v>3.6252027419102877E-2</c:v>
                      </c:pt>
                      <c:pt idx="7">
                        <c:v>4.7784515046644806E-2</c:v>
                      </c:pt>
                      <c:pt idx="10">
                        <c:v>4.984996017634654E-2</c:v>
                      </c:pt>
                      <c:pt idx="13">
                        <c:v>5.1945144305289778E-2</c:v>
                      </c:pt>
                    </c:numCache>
                  </c:numRef>
                </c:yVal>
                <c:smooth val="1"/>
                <c:extLst xmlns:c15="http://schemas.microsoft.com/office/drawing/2012/chart">
                  <c:ext xmlns:c16="http://schemas.microsoft.com/office/drawing/2014/chart" uri="{C3380CC4-5D6E-409C-BE32-E72D297353CC}">
                    <c16:uniqueId val="{00000003-8F19-4918-91F7-A74B6B9CF62A}"/>
                  </c:ext>
                </c:extLst>
              </c15:ser>
            </c15:filteredScatterSeries>
          </c:ext>
        </c:extLst>
      </c:scatterChart>
      <c:valAx>
        <c:axId val="747101328"/>
        <c:scaling>
          <c:orientation val="minMax"/>
          <c:max val="2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lang="en-US" sz="2400" b="1" i="0" u="none" strike="noStrike" kern="1200" cap="all" baseline="0">
                    <a:solidFill>
                      <a:schemeClr val="dk1"/>
                    </a:solidFill>
                    <a:latin typeface="+mn-lt"/>
                    <a:ea typeface="+mn-ea"/>
                    <a:cs typeface="+mn-cs"/>
                  </a:defRPr>
                </a:pPr>
                <a:r>
                  <a:rPr lang="en-US"/>
                  <a:t>Predictor Storage (in Kilobytes)</a:t>
                </a:r>
              </a:p>
            </c:rich>
          </c:tx>
          <c:overlay val="0"/>
          <c:spPr>
            <a:noFill/>
            <a:ln>
              <a:noFill/>
            </a:ln>
            <a:effectLst/>
          </c:spPr>
          <c:txPr>
            <a:bodyPr rot="0" spcFirstLastPara="1" vertOverflow="ellipsis" vert="horz" wrap="square" anchor="ctr" anchorCtr="1"/>
            <a:lstStyle/>
            <a:p>
              <a:pPr>
                <a:defRPr lang="en-US" sz="2400" b="1" i="0" u="none" strike="noStrike" kern="1200" cap="all" baseline="0">
                  <a:solidFill>
                    <a:schemeClr val="dk1"/>
                  </a:solidFill>
                  <a:latin typeface="+mn-lt"/>
                  <a:ea typeface="+mn-ea"/>
                  <a:cs typeface="+mn-cs"/>
                </a:defRPr>
              </a:pPr>
              <a:endParaRPr lang="en-US"/>
            </a:p>
          </c:txPr>
        </c:title>
        <c:numFmt formatCode="0" sourceLinked="0"/>
        <c:majorTickMark val="none"/>
        <c:minorTickMark val="none"/>
        <c:tickLblPos val="nextTo"/>
        <c:spPr>
          <a:noFill/>
          <a:ln>
            <a:solidFill>
              <a:schemeClr val="tx1">
                <a:lumMod val="15000"/>
                <a:lumOff val="85000"/>
              </a:schemeClr>
            </a:solidFill>
          </a:ln>
          <a:effectLst/>
        </c:spPr>
        <c:txPr>
          <a:bodyPr rot="-60000000" spcFirstLastPara="1" vertOverflow="ellipsis" vert="horz" wrap="square" anchor="ctr" anchorCtr="1"/>
          <a:lstStyle/>
          <a:p>
            <a:pPr>
              <a:defRPr lang="en-US" sz="2400" b="1" i="0" u="none" strike="noStrike" kern="1200" spc="20" baseline="0">
                <a:solidFill>
                  <a:schemeClr val="dk1"/>
                </a:solidFill>
                <a:latin typeface="+mn-lt"/>
                <a:ea typeface="+mn-ea"/>
                <a:cs typeface="+mn-cs"/>
              </a:defRPr>
            </a:pPr>
            <a:endParaRPr lang="en-US"/>
          </a:p>
        </c:txPr>
        <c:crossAx val="747097392"/>
        <c:crosses val="autoZero"/>
        <c:crossBetween val="midCat"/>
      </c:valAx>
      <c:valAx>
        <c:axId val="7470973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en-US" sz="2400" b="1" i="0" u="none" strike="noStrike" kern="1200" cap="all" baseline="0">
                    <a:solidFill>
                      <a:schemeClr val="dk1"/>
                    </a:solidFill>
                    <a:latin typeface="+mn-lt"/>
                    <a:ea typeface="+mn-ea"/>
                    <a:cs typeface="+mn-cs"/>
                  </a:defRPr>
                </a:pPr>
                <a:r>
                  <a:rPr lang="en-US"/>
                  <a:t>Speedup</a:t>
                </a:r>
              </a:p>
            </c:rich>
          </c:tx>
          <c:overlay val="0"/>
          <c:spPr>
            <a:noFill/>
            <a:ln>
              <a:noFill/>
            </a:ln>
            <a:effectLst/>
          </c:spPr>
          <c:txPr>
            <a:bodyPr rot="-5400000" spcFirstLastPara="1" vertOverflow="ellipsis" vert="horz" wrap="square" anchor="ctr" anchorCtr="1"/>
            <a:lstStyle/>
            <a:p>
              <a:pPr>
                <a:defRPr lang="en-US" sz="2400" b="1" i="0" u="none" strike="noStrike" kern="1200" cap="all" baseline="0">
                  <a:solidFill>
                    <a:schemeClr val="dk1"/>
                  </a:solidFill>
                  <a:latin typeface="+mn-lt"/>
                  <a:ea typeface="+mn-ea"/>
                  <a:cs typeface="+mn-cs"/>
                </a:defRPr>
              </a:pPr>
              <a:endParaRPr lang="en-US"/>
            </a:p>
          </c:txPr>
        </c:title>
        <c:numFmt formatCode="0%" sourceLinked="0"/>
        <c:majorTickMark val="none"/>
        <c:minorTickMark val="none"/>
        <c:tickLblPos val="nextTo"/>
        <c:spPr>
          <a:noFill/>
          <a:ln>
            <a:solidFill>
              <a:schemeClr val="tx1">
                <a:lumMod val="25000"/>
                <a:lumOff val="75000"/>
              </a:schemeClr>
            </a:solidFill>
          </a:ln>
          <a:effectLst/>
        </c:spPr>
        <c:txPr>
          <a:bodyPr rot="-60000000" spcFirstLastPara="1" vertOverflow="ellipsis" vert="horz" wrap="square" anchor="ctr" anchorCtr="1"/>
          <a:lstStyle/>
          <a:p>
            <a:pPr>
              <a:defRPr lang="en-US" sz="2400" b="1" i="0" u="none" strike="noStrike" kern="1200" spc="20" baseline="0">
                <a:solidFill>
                  <a:schemeClr val="dk1"/>
                </a:solidFill>
                <a:latin typeface="+mn-lt"/>
                <a:ea typeface="+mn-ea"/>
                <a:cs typeface="+mn-cs"/>
              </a:defRPr>
            </a:pPr>
            <a:endParaRPr lang="en-US"/>
          </a:p>
        </c:txPr>
        <c:crossAx val="747101328"/>
        <c:crosses val="autoZero"/>
        <c:crossBetween val="midCat"/>
      </c:valAx>
      <c:spPr>
        <a:noFill/>
        <a:ln>
          <a:noFill/>
        </a:ln>
        <a:effectLst/>
      </c:spPr>
    </c:plotArea>
    <c:legend>
      <c:legendPos val="t"/>
      <c:layout>
        <c:manualLayout>
          <c:xMode val="edge"/>
          <c:yMode val="edge"/>
          <c:x val="4.9999978643841203E-2"/>
          <c:y val="1.4089244082471261E-2"/>
          <c:w val="0.94990502916183495"/>
          <c:h val="7.0847264643522714E-2"/>
        </c:manualLayout>
      </c:layout>
      <c:overlay val="0"/>
      <c:spPr>
        <a:noFill/>
        <a:ln>
          <a:noFill/>
        </a:ln>
        <a:effectLst/>
      </c:spPr>
      <c:txPr>
        <a:bodyPr rot="0" spcFirstLastPara="1" vertOverflow="ellipsis" vert="horz" wrap="square" anchor="ctr" anchorCtr="1"/>
        <a:lstStyle/>
        <a:p>
          <a:pPr>
            <a:defRPr lang="en-US" sz="2400" b="1" i="0" u="none" strike="noStrike" kern="1200" baseline="0">
              <a:solidFill>
                <a:schemeClr val="dk1"/>
              </a:solidFill>
              <a:latin typeface="+mn-lt"/>
              <a:ea typeface="+mn-ea"/>
              <a:cs typeface="+mn-cs"/>
            </a:defRPr>
          </a:pPr>
          <a:endParaRPr lang="en-US"/>
        </a:p>
      </c:txPr>
    </c:legend>
    <c:plotVisOnly val="1"/>
    <c:dispBlanksAs val="span"/>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noFill/>
      <a:round/>
    </a:ln>
    <a:effectLst/>
  </c:spPr>
  <c:txPr>
    <a:bodyPr/>
    <a:lstStyle/>
    <a:p>
      <a:pPr algn="ctr">
        <a:defRPr lang="en-US" sz="2400" b="1" i="0" u="none" strike="noStrike" kern="1200" baseline="0">
          <a:solidFill>
            <a:schemeClr val="dk1"/>
          </a:solidFill>
          <a:latin typeface="+mn-lt"/>
          <a:ea typeface="+mn-ea"/>
          <a:cs typeface="+mn-cs"/>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cat>
            <c:strRef>
              <c:f>Sheet2!$D$136:$J$136</c:f>
              <c:strCache>
                <c:ptCount val="7"/>
                <c:pt idx="0">
                  <c:v>One Predictor (LVP)</c:v>
                </c:pt>
                <c:pt idx="1">
                  <c:v>One Predictor (CVP)</c:v>
                </c:pt>
                <c:pt idx="2">
                  <c:v>One Predictor (SAP)</c:v>
                </c:pt>
                <c:pt idx="3">
                  <c:v>One Predictor (CAP)</c:v>
                </c:pt>
                <c:pt idx="4">
                  <c:v>Two Predictors</c:v>
                </c:pt>
                <c:pt idx="5">
                  <c:v>Three Predictors</c:v>
                </c:pt>
                <c:pt idx="6">
                  <c:v>Four Predictors</c:v>
                </c:pt>
              </c:strCache>
            </c:strRef>
          </c:cat>
          <c:val>
            <c:numRef>
              <c:f>Sheet2!$D$138:$J$138</c:f>
              <c:numCache>
                <c:formatCode>0</c:formatCode>
                <c:ptCount val="7"/>
                <c:pt idx="0">
                  <c:v>16.937229818872275</c:v>
                </c:pt>
                <c:pt idx="1">
                  <c:v>11.932411985663643</c:v>
                </c:pt>
                <c:pt idx="2">
                  <c:v>25.007985365035971</c:v>
                </c:pt>
                <c:pt idx="3">
                  <c:v>33.797503606998582</c:v>
                </c:pt>
                <c:pt idx="4">
                  <c:v>11.718379584576491</c:v>
                </c:pt>
                <c:pt idx="5">
                  <c:v>0.60589636426695848</c:v>
                </c:pt>
                <c:pt idx="6">
                  <c:v>5.9327458606400437E-4</c:v>
                </c:pt>
              </c:numCache>
            </c:numRef>
          </c:val>
          <c:extLst>
            <c:ext xmlns:c16="http://schemas.microsoft.com/office/drawing/2014/chart" uri="{C3380CC4-5D6E-409C-BE32-E72D297353CC}">
              <c16:uniqueId val="{00000000-2FFF-411A-A0CC-111C1F362878}"/>
            </c:ext>
          </c:extLst>
        </c:ser>
        <c:dLbls>
          <c:showLegendKey val="0"/>
          <c:showVal val="0"/>
          <c:showCatName val="0"/>
          <c:showSerName val="0"/>
          <c:showPercent val="0"/>
          <c:showBubbleSize val="0"/>
        </c:dLbls>
        <c:gapWidth val="150"/>
        <c:shape val="box"/>
        <c:axId val="2090174576"/>
        <c:axId val="2091370048"/>
        <c:axId val="0"/>
      </c:bar3DChart>
      <c:catAx>
        <c:axId val="209017457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91370048"/>
        <c:crosses val="autoZero"/>
        <c:auto val="1"/>
        <c:lblAlgn val="ctr"/>
        <c:lblOffset val="100"/>
        <c:noMultiLvlLbl val="0"/>
      </c:catAx>
      <c:valAx>
        <c:axId val="20913700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901745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spPr>
            <a:solidFill>
              <a:schemeClr val="accent1"/>
            </a:solidFill>
            <a:ln>
              <a:noFill/>
            </a:ln>
            <a:effectLst/>
            <a:sp3d/>
          </c:spPr>
          <c:invertIfNegative val="0"/>
          <c:cat>
            <c:strRef>
              <c:f>Sheet2!$D$136:$J$136</c:f>
              <c:strCache>
                <c:ptCount val="7"/>
                <c:pt idx="0">
                  <c:v>One Predictor (LVP)</c:v>
                </c:pt>
                <c:pt idx="1">
                  <c:v>One Predictor (CVP)</c:v>
                </c:pt>
                <c:pt idx="2">
                  <c:v>One Predictor (SAP)</c:v>
                </c:pt>
                <c:pt idx="3">
                  <c:v>One Predictor (CAP)</c:v>
                </c:pt>
                <c:pt idx="4">
                  <c:v>Two Predictors</c:v>
                </c:pt>
                <c:pt idx="5">
                  <c:v>Three Predictors</c:v>
                </c:pt>
                <c:pt idx="6">
                  <c:v>Four Predictors</c:v>
                </c:pt>
              </c:strCache>
            </c:strRef>
          </c:cat>
          <c:val>
            <c:numRef>
              <c:f>Sheet2!$D$137:$J$137</c:f>
              <c:numCache>
                <c:formatCode>0</c:formatCode>
                <c:ptCount val="7"/>
                <c:pt idx="0">
                  <c:v>2</c:v>
                </c:pt>
                <c:pt idx="1">
                  <c:v>4</c:v>
                </c:pt>
                <c:pt idx="2">
                  <c:v>20</c:v>
                </c:pt>
                <c:pt idx="3">
                  <c:v>8</c:v>
                </c:pt>
                <c:pt idx="4">
                  <c:v>26</c:v>
                </c:pt>
                <c:pt idx="5">
                  <c:v>11</c:v>
                </c:pt>
                <c:pt idx="6">
                  <c:v>29</c:v>
                </c:pt>
              </c:numCache>
            </c:numRef>
          </c:val>
          <c:extLst>
            <c:ext xmlns:c16="http://schemas.microsoft.com/office/drawing/2014/chart" uri="{C3380CC4-5D6E-409C-BE32-E72D297353CC}">
              <c16:uniqueId val="{00000000-2A9B-4974-AE14-B18D889F68B5}"/>
            </c:ext>
          </c:extLst>
        </c:ser>
        <c:dLbls>
          <c:showLegendKey val="0"/>
          <c:showVal val="0"/>
          <c:showCatName val="0"/>
          <c:showSerName val="0"/>
          <c:showPercent val="0"/>
          <c:showBubbleSize val="0"/>
        </c:dLbls>
        <c:gapWidth val="150"/>
        <c:shape val="box"/>
        <c:axId val="417084272"/>
        <c:axId val="470587600"/>
        <c:axId val="0"/>
      </c:bar3DChart>
      <c:catAx>
        <c:axId val="41708427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0587600"/>
        <c:crosses val="autoZero"/>
        <c:auto val="1"/>
        <c:lblAlgn val="ctr"/>
        <c:lblOffset val="100"/>
        <c:noMultiLvlLbl val="0"/>
      </c:catAx>
      <c:valAx>
        <c:axId val="4705876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70842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6379978028857066E-2"/>
          <c:y val="0.10018576249397397"/>
          <c:w val="0.88954627748694315"/>
          <c:h val="0.65675761958326639"/>
        </c:manualLayout>
      </c:layout>
      <c:scatterChart>
        <c:scatterStyle val="smoothMarker"/>
        <c:varyColors val="0"/>
        <c:ser>
          <c:idx val="0"/>
          <c:order val="0"/>
          <c:tx>
            <c:strRef>
              <c:f>Sheet2!$L$41</c:f>
              <c:strCache>
                <c:ptCount val="1"/>
                <c:pt idx="0">
                  <c:v>Composite + AM</c:v>
                </c:pt>
              </c:strCache>
            </c:strRef>
          </c:tx>
          <c:spPr>
            <a:ln w="19050" cap="rnd">
              <a:solidFill>
                <a:schemeClr val="accent1">
                  <a:alpha val="60000"/>
                </a:schemeClr>
              </a:solidFill>
              <a:round/>
            </a:ln>
            <a:effectLst/>
          </c:spPr>
          <c:marker>
            <c:symbol val="circle"/>
            <c:size val="6"/>
            <c:spPr>
              <a:solidFill>
                <a:schemeClr val="lt1"/>
              </a:solidFill>
              <a:ln w="38100">
                <a:solidFill>
                  <a:schemeClr val="accent1">
                    <a:alpha val="60000"/>
                  </a:schemeClr>
                </a:solidFill>
              </a:ln>
              <a:effectLst/>
            </c:spPr>
          </c:marker>
          <c:xVal>
            <c:numRef>
              <c:f>Sheet2!$M$40:$U$40</c:f>
              <c:numCache>
                <c:formatCode>0.0</c:formatCode>
                <c:ptCount val="9"/>
                <c:pt idx="0">
                  <c:v>2.09375</c:v>
                </c:pt>
                <c:pt idx="1">
                  <c:v>2.40625</c:v>
                </c:pt>
                <c:pt idx="2">
                  <c:v>2.53125</c:v>
                </c:pt>
                <c:pt idx="3">
                  <c:v>4.59375</c:v>
                </c:pt>
                <c:pt idx="4">
                  <c:v>4.8125</c:v>
                </c:pt>
                <c:pt idx="5">
                  <c:v>5.0625</c:v>
                </c:pt>
                <c:pt idx="6">
                  <c:v>8.375</c:v>
                </c:pt>
                <c:pt idx="7">
                  <c:v>9.625</c:v>
                </c:pt>
                <c:pt idx="8">
                  <c:v>10.125</c:v>
                </c:pt>
              </c:numCache>
            </c:numRef>
          </c:xVal>
          <c:yVal>
            <c:numRef>
              <c:f>Sheet2!$M$41:$U$41</c:f>
              <c:numCache>
                <c:formatCode>0.0%</c:formatCode>
                <c:ptCount val="9"/>
                <c:pt idx="1">
                  <c:v>2.6663472133202002E-2</c:v>
                </c:pt>
                <c:pt idx="4">
                  <c:v>3.5339744800517554E-2</c:v>
                </c:pt>
                <c:pt idx="7">
                  <c:v>4.5104062485155187E-2</c:v>
                </c:pt>
              </c:numCache>
            </c:numRef>
          </c:yVal>
          <c:smooth val="1"/>
          <c:extLst>
            <c:ext xmlns:c16="http://schemas.microsoft.com/office/drawing/2014/chart" uri="{C3380CC4-5D6E-409C-BE32-E72D297353CC}">
              <c16:uniqueId val="{00000000-6AB6-4A65-B1B3-CD7EAA23374A}"/>
            </c:ext>
          </c:extLst>
        </c:ser>
        <c:ser>
          <c:idx val="3"/>
          <c:order val="3"/>
          <c:tx>
            <c:strRef>
              <c:f>Sheet2!$L$44</c:f>
              <c:strCache>
                <c:ptCount val="1"/>
                <c:pt idx="0">
                  <c:v>Composite + AM + ST</c:v>
                </c:pt>
              </c:strCache>
            </c:strRef>
          </c:tx>
          <c:spPr>
            <a:ln w="19050" cap="rnd">
              <a:solidFill>
                <a:schemeClr val="accent4">
                  <a:alpha val="60000"/>
                </a:schemeClr>
              </a:solidFill>
              <a:round/>
            </a:ln>
            <a:effectLst/>
          </c:spPr>
          <c:marker>
            <c:symbol val="circle"/>
            <c:size val="6"/>
            <c:spPr>
              <a:solidFill>
                <a:schemeClr val="lt1"/>
              </a:solidFill>
              <a:ln w="38100">
                <a:solidFill>
                  <a:schemeClr val="accent4">
                    <a:alpha val="60000"/>
                  </a:schemeClr>
                </a:solidFill>
              </a:ln>
              <a:effectLst/>
            </c:spPr>
          </c:marker>
          <c:xVal>
            <c:numRef>
              <c:f>Sheet2!$M$40:$U$40</c:f>
              <c:numCache>
                <c:formatCode>0.0</c:formatCode>
                <c:ptCount val="9"/>
                <c:pt idx="0">
                  <c:v>2.09375</c:v>
                </c:pt>
                <c:pt idx="1">
                  <c:v>2.40625</c:v>
                </c:pt>
                <c:pt idx="2">
                  <c:v>2.53125</c:v>
                </c:pt>
                <c:pt idx="3">
                  <c:v>4.59375</c:v>
                </c:pt>
                <c:pt idx="4">
                  <c:v>4.8125</c:v>
                </c:pt>
                <c:pt idx="5">
                  <c:v>5.0625</c:v>
                </c:pt>
                <c:pt idx="6">
                  <c:v>8.375</c:v>
                </c:pt>
                <c:pt idx="7">
                  <c:v>9.625</c:v>
                </c:pt>
                <c:pt idx="8">
                  <c:v>10.125</c:v>
                </c:pt>
              </c:numCache>
            </c:numRef>
          </c:xVal>
          <c:yVal>
            <c:numRef>
              <c:f>Sheet2!$M$44:$U$44</c:f>
              <c:numCache>
                <c:formatCode>0.0%</c:formatCode>
                <c:ptCount val="9"/>
                <c:pt idx="1">
                  <c:v>2.7663472133202003E-2</c:v>
                </c:pt>
                <c:pt idx="4">
                  <c:v>3.7339744800517556E-2</c:v>
                </c:pt>
                <c:pt idx="7">
                  <c:v>4.9104062485155184E-2</c:v>
                </c:pt>
              </c:numCache>
            </c:numRef>
          </c:yVal>
          <c:smooth val="1"/>
          <c:extLst>
            <c:ext xmlns:c16="http://schemas.microsoft.com/office/drawing/2014/chart" uri="{C3380CC4-5D6E-409C-BE32-E72D297353CC}">
              <c16:uniqueId val="{00000001-6AB6-4A65-B1B3-CD7EAA23374A}"/>
            </c:ext>
          </c:extLst>
        </c:ser>
        <c:dLbls>
          <c:showLegendKey val="0"/>
          <c:showVal val="0"/>
          <c:showCatName val="0"/>
          <c:showSerName val="0"/>
          <c:showPercent val="0"/>
          <c:showBubbleSize val="0"/>
        </c:dLbls>
        <c:axId val="746878864"/>
        <c:axId val="746879848"/>
        <c:extLst>
          <c:ext xmlns:c15="http://schemas.microsoft.com/office/drawing/2012/chart" uri="{02D57815-91ED-43cb-92C2-25804820EDAC}">
            <c15:filteredScatterSeries>
              <c15:ser>
                <c:idx val="1"/>
                <c:order val="1"/>
                <c:tx>
                  <c:strRef>
                    <c:extLst>
                      <c:ext uri="{02D57815-91ED-43cb-92C2-25804820EDAC}">
                        <c15:formulaRef>
                          <c15:sqref>Sheet2!$L$42</c15:sqref>
                        </c15:formulaRef>
                      </c:ext>
                    </c:extLst>
                    <c:strCache>
                      <c:ptCount val="1"/>
                      <c:pt idx="0">
                        <c:v>Heterogeneous Composite + AM</c:v>
                      </c:pt>
                    </c:strCache>
                  </c:strRef>
                </c:tx>
                <c:spPr>
                  <a:ln w="19050" cap="rnd">
                    <a:solidFill>
                      <a:schemeClr val="accent2">
                        <a:alpha val="60000"/>
                      </a:schemeClr>
                    </a:solidFill>
                    <a:round/>
                  </a:ln>
                  <a:effectLst/>
                </c:spPr>
                <c:marker>
                  <c:symbol val="circle"/>
                  <c:size val="6"/>
                  <c:spPr>
                    <a:solidFill>
                      <a:schemeClr val="lt1"/>
                    </a:solidFill>
                    <a:ln w="38100">
                      <a:solidFill>
                        <a:schemeClr val="accent2">
                          <a:alpha val="60000"/>
                        </a:schemeClr>
                      </a:solidFill>
                    </a:ln>
                    <a:effectLst/>
                  </c:spPr>
                </c:marker>
                <c:xVal>
                  <c:numRef>
                    <c:extLst>
                      <c:ext uri="{02D57815-91ED-43cb-92C2-25804820EDAC}">
                        <c15:formulaRef>
                          <c15:sqref>Sheet2!$M$40:$U$40</c15:sqref>
                        </c15:formulaRef>
                      </c:ext>
                    </c:extLst>
                    <c:numCache>
                      <c:formatCode>0.0</c:formatCode>
                      <c:ptCount val="9"/>
                      <c:pt idx="0">
                        <c:v>2.09375</c:v>
                      </c:pt>
                      <c:pt idx="1">
                        <c:v>2.40625</c:v>
                      </c:pt>
                      <c:pt idx="2">
                        <c:v>2.53125</c:v>
                      </c:pt>
                      <c:pt idx="3">
                        <c:v>4.59375</c:v>
                      </c:pt>
                      <c:pt idx="4">
                        <c:v>4.8125</c:v>
                      </c:pt>
                      <c:pt idx="5">
                        <c:v>5.0625</c:v>
                      </c:pt>
                      <c:pt idx="6">
                        <c:v>8.375</c:v>
                      </c:pt>
                      <c:pt idx="7">
                        <c:v>9.625</c:v>
                      </c:pt>
                      <c:pt idx="8">
                        <c:v>10.125</c:v>
                      </c:pt>
                    </c:numCache>
                  </c:numRef>
                </c:xVal>
                <c:yVal>
                  <c:numRef>
                    <c:extLst>
                      <c:ext uri="{02D57815-91ED-43cb-92C2-25804820EDAC}">
                        <c15:formulaRef>
                          <c15:sqref>Sheet2!$M$42:$U$42</c15:sqref>
                        </c15:formulaRef>
                      </c:ext>
                    </c:extLst>
                    <c:numCache>
                      <c:formatCode>0.0%</c:formatCode>
                      <c:ptCount val="9"/>
                      <c:pt idx="1">
                        <c:v>3.1965339211941952E-2</c:v>
                      </c:pt>
                      <c:pt idx="3">
                        <c:v>3.9198396493502222E-2</c:v>
                      </c:pt>
                      <c:pt idx="7">
                        <c:v>4.5104062485155187E-2</c:v>
                      </c:pt>
                    </c:numCache>
                  </c:numRef>
                </c:yVal>
                <c:smooth val="1"/>
                <c:extLst>
                  <c:ext xmlns:c16="http://schemas.microsoft.com/office/drawing/2014/chart" uri="{C3380CC4-5D6E-409C-BE32-E72D297353CC}">
                    <c16:uniqueId val="{00000003-6AB6-4A65-B1B3-CD7EAA23374A}"/>
                  </c:ext>
                </c:extLst>
              </c15:ser>
            </c15:filteredScatterSeries>
            <c15:filteredScatterSeries>
              <c15:ser>
                <c:idx val="2"/>
                <c:order val="2"/>
                <c:tx>
                  <c:strRef>
                    <c:extLst xmlns:c15="http://schemas.microsoft.com/office/drawing/2012/chart">
                      <c:ext xmlns:c15="http://schemas.microsoft.com/office/drawing/2012/chart" uri="{02D57815-91ED-43cb-92C2-25804820EDAC}">
                        <c15:formulaRef>
                          <c15:sqref>Sheet2!$L$43</c15:sqref>
                        </c15:formulaRef>
                      </c:ext>
                    </c:extLst>
                    <c:strCache>
                      <c:ptCount val="1"/>
                      <c:pt idx="0">
                        <c:v>Heterogeneous Composite + AM + ST</c:v>
                      </c:pt>
                    </c:strCache>
                  </c:strRef>
                </c:tx>
                <c:spPr>
                  <a:ln w="19050" cap="rnd">
                    <a:solidFill>
                      <a:schemeClr val="accent3">
                        <a:alpha val="60000"/>
                      </a:schemeClr>
                    </a:solidFill>
                    <a:round/>
                  </a:ln>
                  <a:effectLst/>
                </c:spPr>
                <c:marker>
                  <c:symbol val="circle"/>
                  <c:size val="6"/>
                  <c:spPr>
                    <a:solidFill>
                      <a:schemeClr val="lt1"/>
                    </a:solidFill>
                    <a:ln w="38100">
                      <a:solidFill>
                        <a:schemeClr val="accent3">
                          <a:alpha val="60000"/>
                        </a:schemeClr>
                      </a:solidFill>
                    </a:ln>
                    <a:effectLst/>
                  </c:spPr>
                </c:marker>
                <c:xVal>
                  <c:numRef>
                    <c:extLst xmlns:c15="http://schemas.microsoft.com/office/drawing/2012/chart">
                      <c:ext xmlns:c15="http://schemas.microsoft.com/office/drawing/2012/chart" uri="{02D57815-91ED-43cb-92C2-25804820EDAC}">
                        <c15:formulaRef>
                          <c15:sqref>Sheet2!$M$40:$U$40</c15:sqref>
                        </c15:formulaRef>
                      </c:ext>
                    </c:extLst>
                    <c:numCache>
                      <c:formatCode>0.0</c:formatCode>
                      <c:ptCount val="9"/>
                      <c:pt idx="0">
                        <c:v>2.09375</c:v>
                      </c:pt>
                      <c:pt idx="1">
                        <c:v>2.40625</c:v>
                      </c:pt>
                      <c:pt idx="2">
                        <c:v>2.53125</c:v>
                      </c:pt>
                      <c:pt idx="3">
                        <c:v>4.59375</c:v>
                      </c:pt>
                      <c:pt idx="4">
                        <c:v>4.8125</c:v>
                      </c:pt>
                      <c:pt idx="5">
                        <c:v>5.0625</c:v>
                      </c:pt>
                      <c:pt idx="6">
                        <c:v>8.375</c:v>
                      </c:pt>
                      <c:pt idx="7">
                        <c:v>9.625</c:v>
                      </c:pt>
                      <c:pt idx="8">
                        <c:v>10.125</c:v>
                      </c:pt>
                    </c:numCache>
                  </c:numRef>
                </c:xVal>
                <c:yVal>
                  <c:numRef>
                    <c:extLst xmlns:c15="http://schemas.microsoft.com/office/drawing/2012/chart">
                      <c:ext xmlns:c15="http://schemas.microsoft.com/office/drawing/2012/chart" uri="{02D57815-91ED-43cb-92C2-25804820EDAC}">
                        <c15:formulaRef>
                          <c15:sqref>Sheet2!$M$43:$U$43</c15:sqref>
                        </c15:formulaRef>
                      </c:ext>
                    </c:extLst>
                    <c:numCache>
                      <c:formatCode>0.0%</c:formatCode>
                      <c:ptCount val="9"/>
                      <c:pt idx="1">
                        <c:v>3.2677447108096232E-2</c:v>
                      </c:pt>
                      <c:pt idx="3">
                        <c:v>4.1481711095436975E-2</c:v>
                      </c:pt>
                      <c:pt idx="7">
                        <c:v>4.8524777200612206E-2</c:v>
                      </c:pt>
                    </c:numCache>
                  </c:numRef>
                </c:yVal>
                <c:smooth val="1"/>
                <c:extLst xmlns:c15="http://schemas.microsoft.com/office/drawing/2012/chart">
                  <c:ext xmlns:c16="http://schemas.microsoft.com/office/drawing/2014/chart" uri="{C3380CC4-5D6E-409C-BE32-E72D297353CC}">
                    <c16:uniqueId val="{00000004-6AB6-4A65-B1B3-CD7EAA23374A}"/>
                  </c:ext>
                </c:extLst>
              </c15:ser>
            </c15:filteredScatterSeries>
            <c15:filteredScatterSeries>
              <c15:ser>
                <c:idx val="4"/>
                <c:order val="4"/>
                <c:tx>
                  <c:strRef>
                    <c:extLst xmlns:c15="http://schemas.microsoft.com/office/drawing/2012/chart">
                      <c:ext xmlns:c15="http://schemas.microsoft.com/office/drawing/2012/chart" uri="{02D57815-91ED-43cb-92C2-25804820EDAC}">
                        <c15:formulaRef>
                          <c15:sqref>Sheet2!$L$45</c15:sqref>
                        </c15:formulaRef>
                      </c:ext>
                    </c:extLst>
                    <c:strCache>
                      <c:ptCount val="1"/>
                      <c:pt idx="0">
                        <c:v>Composite + AM + ST + Table Fusion</c:v>
                      </c:pt>
                    </c:strCache>
                  </c:strRef>
                </c:tx>
                <c:spPr>
                  <a:ln w="19050" cap="rnd">
                    <a:solidFill>
                      <a:schemeClr val="accent5">
                        <a:alpha val="60000"/>
                      </a:schemeClr>
                    </a:solidFill>
                    <a:round/>
                  </a:ln>
                  <a:effectLst/>
                </c:spPr>
                <c:marker>
                  <c:symbol val="circle"/>
                  <c:size val="6"/>
                  <c:spPr>
                    <a:solidFill>
                      <a:schemeClr val="lt1"/>
                    </a:solidFill>
                    <a:ln w="38100">
                      <a:solidFill>
                        <a:schemeClr val="accent5">
                          <a:alpha val="60000"/>
                        </a:schemeClr>
                      </a:solidFill>
                    </a:ln>
                    <a:effectLst/>
                  </c:spPr>
                </c:marker>
                <c:xVal>
                  <c:numRef>
                    <c:extLst xmlns:c15="http://schemas.microsoft.com/office/drawing/2012/chart">
                      <c:ext xmlns:c15="http://schemas.microsoft.com/office/drawing/2012/chart" uri="{02D57815-91ED-43cb-92C2-25804820EDAC}">
                        <c15:formulaRef>
                          <c15:sqref>Sheet2!$M$40:$U$40</c15:sqref>
                        </c15:formulaRef>
                      </c:ext>
                    </c:extLst>
                    <c:numCache>
                      <c:formatCode>0.0</c:formatCode>
                      <c:ptCount val="9"/>
                      <c:pt idx="0">
                        <c:v>2.09375</c:v>
                      </c:pt>
                      <c:pt idx="1">
                        <c:v>2.40625</c:v>
                      </c:pt>
                      <c:pt idx="2">
                        <c:v>2.53125</c:v>
                      </c:pt>
                      <c:pt idx="3">
                        <c:v>4.59375</c:v>
                      </c:pt>
                      <c:pt idx="4">
                        <c:v>4.8125</c:v>
                      </c:pt>
                      <c:pt idx="5">
                        <c:v>5.0625</c:v>
                      </c:pt>
                      <c:pt idx="6">
                        <c:v>8.375</c:v>
                      </c:pt>
                      <c:pt idx="7">
                        <c:v>9.625</c:v>
                      </c:pt>
                      <c:pt idx="8">
                        <c:v>10.125</c:v>
                      </c:pt>
                    </c:numCache>
                  </c:numRef>
                </c:xVal>
                <c:yVal>
                  <c:numRef>
                    <c:extLst xmlns:c15="http://schemas.microsoft.com/office/drawing/2012/chart">
                      <c:ext xmlns:c15="http://schemas.microsoft.com/office/drawing/2012/chart" uri="{02D57815-91ED-43cb-92C2-25804820EDAC}">
                        <c15:formulaRef>
                          <c15:sqref>Sheet2!$M$45:$U$45</c15:sqref>
                        </c15:formulaRef>
                      </c:ext>
                    </c:extLst>
                    <c:numCache>
                      <c:formatCode>General</c:formatCode>
                      <c:ptCount val="9"/>
                      <c:pt idx="2" formatCode="0.0%">
                        <c:v>3.0663472133202002E-2</c:v>
                      </c:pt>
                      <c:pt idx="5" formatCode="0.0%">
                        <c:v>3.7339744800517556E-2</c:v>
                      </c:pt>
                      <c:pt idx="8" formatCode="0.0%">
                        <c:v>4.9104062485155184E-2</c:v>
                      </c:pt>
                    </c:numCache>
                  </c:numRef>
                </c:yVal>
                <c:smooth val="1"/>
                <c:extLst xmlns:c15="http://schemas.microsoft.com/office/drawing/2012/chart">
                  <c:ext xmlns:c16="http://schemas.microsoft.com/office/drawing/2014/chart" uri="{C3380CC4-5D6E-409C-BE32-E72D297353CC}">
                    <c16:uniqueId val="{00000002-6AB6-4A65-B1B3-CD7EAA23374A}"/>
                  </c:ext>
                </c:extLst>
              </c15:ser>
            </c15:filteredScatterSeries>
          </c:ext>
        </c:extLst>
      </c:scatterChart>
      <c:valAx>
        <c:axId val="74687886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lang="en-US" sz="2400" b="1" i="0" u="none" strike="noStrike" kern="1200" cap="all" baseline="0">
                    <a:solidFill>
                      <a:schemeClr val="dk1"/>
                    </a:solidFill>
                    <a:latin typeface="+mn-lt"/>
                    <a:ea typeface="+mn-ea"/>
                    <a:cs typeface="+mn-cs"/>
                  </a:defRPr>
                </a:pPr>
                <a:r>
                  <a:rPr lang="en-US"/>
                  <a:t>Predictor Storage (in Kilobytes)</a:t>
                </a:r>
              </a:p>
            </c:rich>
          </c:tx>
          <c:overlay val="0"/>
          <c:spPr>
            <a:noFill/>
            <a:ln>
              <a:noFill/>
            </a:ln>
            <a:effectLst/>
          </c:spPr>
          <c:txPr>
            <a:bodyPr rot="0" spcFirstLastPara="1" vertOverflow="ellipsis" vert="horz" wrap="square" anchor="ctr" anchorCtr="1"/>
            <a:lstStyle/>
            <a:p>
              <a:pPr>
                <a:defRPr lang="en-US" sz="2400" b="1" i="0" u="none" strike="noStrike" kern="1200" cap="all" baseline="0">
                  <a:solidFill>
                    <a:schemeClr val="dk1"/>
                  </a:solidFill>
                  <a:latin typeface="+mn-lt"/>
                  <a:ea typeface="+mn-ea"/>
                  <a:cs typeface="+mn-cs"/>
                </a:defRPr>
              </a:pPr>
              <a:endParaRPr lang="en-US"/>
            </a:p>
          </c:txPr>
        </c:title>
        <c:numFmt formatCode="0" sourceLinked="0"/>
        <c:majorTickMark val="none"/>
        <c:minorTickMark val="none"/>
        <c:tickLblPos val="nextTo"/>
        <c:spPr>
          <a:noFill/>
          <a:ln>
            <a:solidFill>
              <a:schemeClr val="tx1">
                <a:lumMod val="15000"/>
                <a:lumOff val="85000"/>
              </a:schemeClr>
            </a:solidFill>
          </a:ln>
          <a:effectLst/>
        </c:spPr>
        <c:txPr>
          <a:bodyPr rot="-60000000" spcFirstLastPara="1" vertOverflow="ellipsis" vert="horz" wrap="square" anchor="ctr" anchorCtr="1"/>
          <a:lstStyle/>
          <a:p>
            <a:pPr>
              <a:defRPr lang="en-US" sz="2400" b="1" i="0" u="none" strike="noStrike" kern="1200" spc="20" baseline="0">
                <a:solidFill>
                  <a:schemeClr val="dk1"/>
                </a:solidFill>
                <a:latin typeface="+mn-lt"/>
                <a:ea typeface="+mn-ea"/>
                <a:cs typeface="+mn-cs"/>
              </a:defRPr>
            </a:pPr>
            <a:endParaRPr lang="en-US"/>
          </a:p>
        </c:txPr>
        <c:crossAx val="746879848"/>
        <c:crosses val="autoZero"/>
        <c:crossBetween val="midCat"/>
      </c:valAx>
      <c:valAx>
        <c:axId val="7468798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en-US" sz="2400" b="1" i="0" u="none" strike="noStrike" kern="1200" cap="all" baseline="0">
                    <a:solidFill>
                      <a:schemeClr val="dk1"/>
                    </a:solidFill>
                    <a:latin typeface="+mn-lt"/>
                    <a:ea typeface="+mn-ea"/>
                    <a:cs typeface="+mn-cs"/>
                  </a:defRPr>
                </a:pPr>
                <a:r>
                  <a:rPr lang="en-US"/>
                  <a:t>Speedup</a:t>
                </a:r>
              </a:p>
            </c:rich>
          </c:tx>
          <c:overlay val="0"/>
          <c:spPr>
            <a:noFill/>
            <a:ln>
              <a:noFill/>
            </a:ln>
            <a:effectLst/>
          </c:spPr>
          <c:txPr>
            <a:bodyPr rot="-5400000" spcFirstLastPara="1" vertOverflow="ellipsis" vert="horz" wrap="square" anchor="ctr" anchorCtr="1"/>
            <a:lstStyle/>
            <a:p>
              <a:pPr>
                <a:defRPr lang="en-US" sz="2400" b="1" i="0" u="none" strike="noStrike" kern="1200" cap="all" baseline="0">
                  <a:solidFill>
                    <a:schemeClr val="dk1"/>
                  </a:solidFill>
                  <a:latin typeface="+mn-lt"/>
                  <a:ea typeface="+mn-ea"/>
                  <a:cs typeface="+mn-cs"/>
                </a:defRPr>
              </a:pPr>
              <a:endParaRPr lang="en-US"/>
            </a:p>
          </c:txPr>
        </c:title>
        <c:numFmt formatCode="0%" sourceLinked="0"/>
        <c:majorTickMark val="none"/>
        <c:minorTickMark val="none"/>
        <c:tickLblPos val="nextTo"/>
        <c:spPr>
          <a:noFill/>
          <a:ln>
            <a:solidFill>
              <a:schemeClr val="tx1">
                <a:lumMod val="25000"/>
                <a:lumOff val="75000"/>
              </a:schemeClr>
            </a:solidFill>
          </a:ln>
          <a:effectLst/>
        </c:spPr>
        <c:txPr>
          <a:bodyPr rot="-60000000" spcFirstLastPara="1" vertOverflow="ellipsis" vert="horz" wrap="square" anchor="ctr" anchorCtr="1"/>
          <a:lstStyle/>
          <a:p>
            <a:pPr>
              <a:defRPr lang="en-US" sz="2400" b="1" i="0" u="none" strike="noStrike" kern="1200" spc="20" baseline="0">
                <a:solidFill>
                  <a:schemeClr val="dk1"/>
                </a:solidFill>
                <a:latin typeface="+mn-lt"/>
                <a:ea typeface="+mn-ea"/>
                <a:cs typeface="+mn-cs"/>
              </a:defRPr>
            </a:pPr>
            <a:endParaRPr lang="en-US"/>
          </a:p>
        </c:txPr>
        <c:crossAx val="746878864"/>
        <c:crosses val="autoZero"/>
        <c:crossBetween val="midCat"/>
      </c:valAx>
      <c:spPr>
        <a:noFill/>
        <a:ln>
          <a:noFill/>
        </a:ln>
        <a:effectLst/>
      </c:spPr>
    </c:plotArea>
    <c:legend>
      <c:legendPos val="t"/>
      <c:layout>
        <c:manualLayout>
          <c:xMode val="edge"/>
          <c:yMode val="edge"/>
          <c:x val="0.10006108550538743"/>
          <c:y val="1.6326530612244899E-2"/>
          <c:w val="0.8268977523561698"/>
          <c:h val="8.2097380684557283E-2"/>
        </c:manualLayout>
      </c:layout>
      <c:overlay val="0"/>
      <c:spPr>
        <a:noFill/>
        <a:ln>
          <a:noFill/>
        </a:ln>
        <a:effectLst/>
      </c:spPr>
      <c:txPr>
        <a:bodyPr rot="0" spcFirstLastPara="1" vertOverflow="ellipsis" vert="horz" wrap="square" anchor="ctr" anchorCtr="1"/>
        <a:lstStyle/>
        <a:p>
          <a:pPr>
            <a:defRPr lang="en-US" sz="2000" b="1" i="0" u="none" strike="noStrike" kern="1200" baseline="0">
              <a:solidFill>
                <a:schemeClr val="dk1"/>
              </a:solidFill>
              <a:latin typeface="+mn-lt"/>
              <a:ea typeface="+mn-ea"/>
              <a:cs typeface="+mn-cs"/>
            </a:defRPr>
          </a:pPr>
          <a:endParaRPr lang="en-US"/>
        </a:p>
      </c:txPr>
    </c:legend>
    <c:plotVisOnly val="1"/>
    <c:dispBlanksAs val="span"/>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noFill/>
      <a:round/>
    </a:ln>
    <a:effectLst/>
  </c:spPr>
  <c:txPr>
    <a:bodyPr/>
    <a:lstStyle/>
    <a:p>
      <a:pPr algn="ctr">
        <a:defRPr lang="en-US" sz="2400" b="1" i="0" u="none" strike="noStrike" kern="1200" baseline="0">
          <a:solidFill>
            <a:schemeClr val="dk1"/>
          </a:solidFill>
          <a:latin typeface="+mn-lt"/>
          <a:ea typeface="+mn-ea"/>
          <a:cs typeface="+mn-cs"/>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percentStacked"/>
        <c:varyColors val="0"/>
        <c:ser>
          <c:idx val="0"/>
          <c:order val="0"/>
          <c:tx>
            <c:strRef>
              <c:f>Sheet3!$K$3</c:f>
              <c:strCache>
                <c:ptCount val="1"/>
                <c:pt idx="0">
                  <c:v>Pattern-1 (Suitable for Last Value Prediction)</c:v>
                </c:pt>
              </c:strCache>
            </c:strRef>
          </c:tx>
          <c:spPr>
            <a:solidFill>
              <a:schemeClr val="accent1"/>
            </a:solidFill>
            <a:ln>
              <a:noFill/>
            </a:ln>
            <a:effectLst/>
          </c:spPr>
          <c:invertIfNegative val="0"/>
          <c:cat>
            <c:strRef>
              <c:f>Sheet3!$J$4:$J$9</c:f>
              <c:strCache>
                <c:ptCount val="6"/>
                <c:pt idx="0">
                  <c:v>zeusmp</c:v>
                </c:pt>
                <c:pt idx="1">
                  <c:v>lucas</c:v>
                </c:pt>
                <c:pt idx="2">
                  <c:v>fbital</c:v>
                </c:pt>
                <c:pt idx="3">
                  <c:v>a2time</c:v>
                </c:pt>
                <c:pt idx="4">
                  <c:v>cjpeg</c:v>
                </c:pt>
                <c:pt idx="5">
                  <c:v>typescript</c:v>
                </c:pt>
              </c:strCache>
            </c:strRef>
          </c:cat>
          <c:val>
            <c:numRef>
              <c:f>Sheet3!$K$4:$K$9</c:f>
              <c:numCache>
                <c:formatCode>General</c:formatCode>
                <c:ptCount val="6"/>
                <c:pt idx="0">
                  <c:v>92.9</c:v>
                </c:pt>
                <c:pt idx="1">
                  <c:v>0</c:v>
                </c:pt>
                <c:pt idx="2">
                  <c:v>5.2</c:v>
                </c:pt>
                <c:pt idx="3">
                  <c:v>43.3</c:v>
                </c:pt>
                <c:pt idx="4">
                  <c:v>4.5</c:v>
                </c:pt>
                <c:pt idx="5">
                  <c:v>54</c:v>
                </c:pt>
              </c:numCache>
            </c:numRef>
          </c:val>
          <c:extLst>
            <c:ext xmlns:c16="http://schemas.microsoft.com/office/drawing/2014/chart" uri="{C3380CC4-5D6E-409C-BE32-E72D297353CC}">
              <c16:uniqueId val="{00000000-FE7C-4292-B53A-DBEE8C143EEF}"/>
            </c:ext>
          </c:extLst>
        </c:ser>
        <c:ser>
          <c:idx val="1"/>
          <c:order val="1"/>
          <c:tx>
            <c:strRef>
              <c:f>Sheet3!$L$3</c:f>
              <c:strCache>
                <c:ptCount val="1"/>
                <c:pt idx="0">
                  <c:v>Pattern-2 (Suitable for Stride Address Prediction)</c:v>
                </c:pt>
              </c:strCache>
            </c:strRef>
          </c:tx>
          <c:spPr>
            <a:solidFill>
              <a:schemeClr val="accent2"/>
            </a:solidFill>
            <a:ln>
              <a:noFill/>
            </a:ln>
            <a:effectLst/>
          </c:spPr>
          <c:invertIfNegative val="0"/>
          <c:cat>
            <c:strRef>
              <c:f>Sheet3!$J$4:$J$9</c:f>
              <c:strCache>
                <c:ptCount val="6"/>
                <c:pt idx="0">
                  <c:v>zeusmp</c:v>
                </c:pt>
                <c:pt idx="1">
                  <c:v>lucas</c:v>
                </c:pt>
                <c:pt idx="2">
                  <c:v>fbital</c:v>
                </c:pt>
                <c:pt idx="3">
                  <c:v>a2time</c:v>
                </c:pt>
                <c:pt idx="4">
                  <c:v>cjpeg</c:v>
                </c:pt>
                <c:pt idx="5">
                  <c:v>typescript</c:v>
                </c:pt>
              </c:strCache>
            </c:strRef>
          </c:cat>
          <c:val>
            <c:numRef>
              <c:f>Sheet3!$L$4:$L$9</c:f>
              <c:numCache>
                <c:formatCode>General</c:formatCode>
                <c:ptCount val="6"/>
                <c:pt idx="0">
                  <c:v>5.9</c:v>
                </c:pt>
                <c:pt idx="1">
                  <c:v>100</c:v>
                </c:pt>
                <c:pt idx="2">
                  <c:v>0</c:v>
                </c:pt>
                <c:pt idx="3">
                  <c:v>56.6</c:v>
                </c:pt>
                <c:pt idx="4">
                  <c:v>45.199999999999996</c:v>
                </c:pt>
                <c:pt idx="5">
                  <c:v>2.9000000000000004</c:v>
                </c:pt>
              </c:numCache>
            </c:numRef>
          </c:val>
          <c:extLst>
            <c:ext xmlns:c16="http://schemas.microsoft.com/office/drawing/2014/chart" uri="{C3380CC4-5D6E-409C-BE32-E72D297353CC}">
              <c16:uniqueId val="{00000001-FE7C-4292-B53A-DBEE8C143EEF}"/>
            </c:ext>
          </c:extLst>
        </c:ser>
        <c:ser>
          <c:idx val="2"/>
          <c:order val="2"/>
          <c:tx>
            <c:strRef>
              <c:f>Sheet3!$M$3</c:f>
              <c:strCache>
                <c:ptCount val="1"/>
                <c:pt idx="0">
                  <c:v>Pattern-3 (Suitable for Context-based Prediction)</c:v>
                </c:pt>
              </c:strCache>
            </c:strRef>
          </c:tx>
          <c:spPr>
            <a:solidFill>
              <a:schemeClr val="accent3"/>
            </a:solidFill>
            <a:ln>
              <a:noFill/>
            </a:ln>
            <a:effectLst/>
          </c:spPr>
          <c:invertIfNegative val="0"/>
          <c:cat>
            <c:strRef>
              <c:f>Sheet3!$J$4:$J$9</c:f>
              <c:strCache>
                <c:ptCount val="6"/>
                <c:pt idx="0">
                  <c:v>zeusmp</c:v>
                </c:pt>
                <c:pt idx="1">
                  <c:v>lucas</c:v>
                </c:pt>
                <c:pt idx="2">
                  <c:v>fbital</c:v>
                </c:pt>
                <c:pt idx="3">
                  <c:v>a2time</c:v>
                </c:pt>
                <c:pt idx="4">
                  <c:v>cjpeg</c:v>
                </c:pt>
                <c:pt idx="5">
                  <c:v>typescript</c:v>
                </c:pt>
              </c:strCache>
            </c:strRef>
          </c:cat>
          <c:val>
            <c:numRef>
              <c:f>Sheet3!$M$4:$M$9</c:f>
              <c:numCache>
                <c:formatCode>General</c:formatCode>
                <c:ptCount val="6"/>
                <c:pt idx="0">
                  <c:v>1.3</c:v>
                </c:pt>
                <c:pt idx="1">
                  <c:v>0</c:v>
                </c:pt>
                <c:pt idx="2">
                  <c:v>94.7</c:v>
                </c:pt>
                <c:pt idx="3">
                  <c:v>0.1</c:v>
                </c:pt>
                <c:pt idx="4">
                  <c:v>50.3</c:v>
                </c:pt>
                <c:pt idx="5">
                  <c:v>43.1</c:v>
                </c:pt>
              </c:numCache>
            </c:numRef>
          </c:val>
          <c:extLst>
            <c:ext xmlns:c16="http://schemas.microsoft.com/office/drawing/2014/chart" uri="{C3380CC4-5D6E-409C-BE32-E72D297353CC}">
              <c16:uniqueId val="{00000002-FE7C-4292-B53A-DBEE8C143EEF}"/>
            </c:ext>
          </c:extLst>
        </c:ser>
        <c:dLbls>
          <c:showLegendKey val="0"/>
          <c:showVal val="0"/>
          <c:showCatName val="0"/>
          <c:showSerName val="0"/>
          <c:showPercent val="0"/>
          <c:showBubbleSize val="0"/>
        </c:dLbls>
        <c:gapWidth val="150"/>
        <c:overlap val="100"/>
        <c:axId val="1958151552"/>
        <c:axId val="1753214800"/>
      </c:barChart>
      <c:catAx>
        <c:axId val="1958151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753214800"/>
        <c:crosses val="autoZero"/>
        <c:auto val="1"/>
        <c:lblAlgn val="ctr"/>
        <c:lblOffset val="100"/>
        <c:noMultiLvlLbl val="0"/>
      </c:catAx>
      <c:valAx>
        <c:axId val="17532148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n-US" sz="1800" b="1" i="0" baseline="0">
                    <a:effectLst/>
                  </a:rPr>
                  <a:t>Breakdown of Dynamic Load Instructions</a:t>
                </a:r>
                <a:endParaRPr lang="en-US" sz="1800" b="1">
                  <a:effectLst/>
                </a:endParaRPr>
              </a:p>
            </c:rich>
          </c:tx>
          <c:overlay val="0"/>
          <c:spPr>
            <a:noFill/>
            <a:ln>
              <a:noFill/>
            </a:ln>
            <a:effectLst/>
          </c:spPr>
          <c:txPr>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95815155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5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4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a:solidFill>
          <a:schemeClr val="tx1">
            <a:lumMod val="15000"/>
            <a:lumOff val="85000"/>
          </a:schemeClr>
        </a:solidFill>
      </a:ln>
    </cs:spPr>
    <cs:defRPr sz="900"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19050" cap="rnd">
        <a:solidFill>
          <a:schemeClr val="phClr">
            <a:alpha val="60000"/>
          </a:schemeClr>
        </a:solidFill>
        <a:round/>
      </a:ln>
    </cs:spPr>
  </cs:dataPointLine>
  <cs:dataPointMarker>
    <cs:lnRef idx="0">
      <cs:styleClr val="auto"/>
    </cs:lnRef>
    <cs:fillRef idx="0">
      <cs:styleClr val="auto"/>
    </cs:fillRef>
    <cs:effectRef idx="0"/>
    <cs:fontRef idx="minor">
      <a:schemeClr val="dk1"/>
    </cs:fontRef>
    <cs:spPr>
      <a:solidFill>
        <a:schemeClr val="lt1"/>
      </a:solidFill>
      <a:ln w="38100">
        <a:solidFill>
          <a:schemeClr val="phClr">
            <a:alpha val="60000"/>
          </a:schemeClr>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15000"/>
            <a:lumOff val="8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a:solidFill>
          <a:schemeClr val="tx1">
            <a:lumMod val="15000"/>
            <a:lumOff val="85000"/>
          </a:schemeClr>
        </a:solidFill>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1600"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a:solidFill>
          <a:schemeClr val="tx1">
            <a:lumMod val="25000"/>
            <a:lumOff val="75000"/>
          </a:schemeClr>
        </a:solidFill>
      </a:ln>
    </cs:spPr>
    <cs:defRPr sz="900" kern="1200" spc="20" baseline="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32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a:solidFill>
          <a:schemeClr val="tx1">
            <a:lumMod val="15000"/>
            <a:lumOff val="85000"/>
          </a:schemeClr>
        </a:solidFill>
      </a:ln>
    </cs:spPr>
    <cs:defRPr sz="900"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19050" cap="rnd">
        <a:solidFill>
          <a:schemeClr val="phClr">
            <a:alpha val="60000"/>
          </a:schemeClr>
        </a:solidFill>
        <a:round/>
      </a:ln>
    </cs:spPr>
  </cs:dataPointLine>
  <cs:dataPointMarker>
    <cs:lnRef idx="0">
      <cs:styleClr val="auto"/>
    </cs:lnRef>
    <cs:fillRef idx="0">
      <cs:styleClr val="auto"/>
    </cs:fillRef>
    <cs:effectRef idx="0"/>
    <cs:fontRef idx="minor">
      <a:schemeClr val="dk1"/>
    </cs:fontRef>
    <cs:spPr>
      <a:solidFill>
        <a:schemeClr val="lt1"/>
      </a:solidFill>
      <a:ln w="38100">
        <a:solidFill>
          <a:schemeClr val="phClr">
            <a:alpha val="60000"/>
          </a:schemeClr>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15000"/>
            <a:lumOff val="8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a:solidFill>
          <a:schemeClr val="tx1">
            <a:lumMod val="15000"/>
            <a:lumOff val="85000"/>
          </a:schemeClr>
        </a:solidFill>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1600"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a:solidFill>
          <a:schemeClr val="tx1">
            <a:lumMod val="25000"/>
            <a:lumOff val="75000"/>
          </a:schemeClr>
        </a:solidFill>
      </a:ln>
    </cs:spPr>
    <cs:defRPr sz="900" kern="1200" spc="20" baseline="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4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a:solidFill>
          <a:schemeClr val="tx1">
            <a:lumMod val="15000"/>
            <a:lumOff val="85000"/>
          </a:schemeClr>
        </a:solidFill>
      </a:ln>
    </cs:spPr>
    <cs:defRPr sz="900"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19050" cap="rnd">
        <a:solidFill>
          <a:schemeClr val="phClr">
            <a:alpha val="60000"/>
          </a:schemeClr>
        </a:solidFill>
        <a:round/>
      </a:ln>
    </cs:spPr>
  </cs:dataPointLine>
  <cs:dataPointMarker>
    <cs:lnRef idx="0">
      <cs:styleClr val="auto"/>
    </cs:lnRef>
    <cs:fillRef idx="0">
      <cs:styleClr val="auto"/>
    </cs:fillRef>
    <cs:effectRef idx="0"/>
    <cs:fontRef idx="minor">
      <a:schemeClr val="dk1"/>
    </cs:fontRef>
    <cs:spPr>
      <a:solidFill>
        <a:schemeClr val="lt1"/>
      </a:solidFill>
      <a:ln w="38100">
        <a:solidFill>
          <a:schemeClr val="phClr">
            <a:alpha val="60000"/>
          </a:schemeClr>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15000"/>
            <a:lumOff val="8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a:solidFill>
          <a:schemeClr val="tx1">
            <a:lumMod val="15000"/>
            <a:lumOff val="85000"/>
          </a:schemeClr>
        </a:solidFill>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1600"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a:solidFill>
          <a:schemeClr val="tx1">
            <a:lumMod val="25000"/>
            <a:lumOff val="75000"/>
          </a:schemeClr>
        </a:solidFill>
      </a:ln>
    </cs:spPr>
    <cs:defRPr sz="900" kern="1200" spc="20" baseline="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4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a:solidFill>
          <a:schemeClr val="tx1">
            <a:lumMod val="15000"/>
            <a:lumOff val="85000"/>
          </a:schemeClr>
        </a:solidFill>
      </a:ln>
    </cs:spPr>
    <cs:defRPr sz="900"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19050" cap="rnd">
        <a:solidFill>
          <a:schemeClr val="phClr">
            <a:alpha val="60000"/>
          </a:schemeClr>
        </a:solidFill>
        <a:round/>
      </a:ln>
    </cs:spPr>
  </cs:dataPointLine>
  <cs:dataPointMarker>
    <cs:lnRef idx="0">
      <cs:styleClr val="auto"/>
    </cs:lnRef>
    <cs:fillRef idx="0">
      <cs:styleClr val="auto"/>
    </cs:fillRef>
    <cs:effectRef idx="0"/>
    <cs:fontRef idx="minor">
      <a:schemeClr val="dk1"/>
    </cs:fontRef>
    <cs:spPr>
      <a:solidFill>
        <a:schemeClr val="lt1"/>
      </a:solidFill>
      <a:ln w="38100">
        <a:solidFill>
          <a:schemeClr val="phClr">
            <a:alpha val="60000"/>
          </a:schemeClr>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15000"/>
            <a:lumOff val="8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a:solidFill>
          <a:schemeClr val="tx1">
            <a:lumMod val="15000"/>
            <a:lumOff val="85000"/>
          </a:schemeClr>
        </a:solidFill>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1600"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a:solidFill>
          <a:schemeClr val="tx1">
            <a:lumMod val="25000"/>
            <a:lumOff val="75000"/>
          </a:schemeClr>
        </a:solidFill>
      </a:ln>
    </cs:spPr>
    <cs:defRPr sz="900" kern="1200" spc="20" baseline="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6E2850-4CB7-4FD5-A6E2-2EE1A058B249}" type="doc">
      <dgm:prSet loTypeId="urn:microsoft.com/office/officeart/2005/8/layout/venn1" loCatId="relationship" qsTypeId="urn:microsoft.com/office/officeart/2005/8/quickstyle/simple1" qsCatId="simple" csTypeId="urn:microsoft.com/office/officeart/2005/8/colors/accent1_2" csCatId="accent1" phldr="1"/>
      <dgm:spPr/>
    </dgm:pt>
    <dgm:pt modelId="{53D80795-7DFB-4B18-8229-4E4827522AD1}">
      <dgm:prSet phldrT="[Text]"/>
      <dgm:spPr/>
      <dgm:t>
        <a:bodyPr/>
        <a:lstStyle/>
        <a:p>
          <a:r>
            <a:rPr lang="en-US" dirty="0"/>
            <a:t>VP #1</a:t>
          </a:r>
        </a:p>
      </dgm:t>
    </dgm:pt>
    <dgm:pt modelId="{433BF248-2B61-49AF-ABA7-E387A981C834}" type="parTrans" cxnId="{72F99057-3EC1-4B1B-B836-3C2D9D21B69F}">
      <dgm:prSet/>
      <dgm:spPr/>
      <dgm:t>
        <a:bodyPr/>
        <a:lstStyle/>
        <a:p>
          <a:endParaRPr lang="en-US"/>
        </a:p>
      </dgm:t>
    </dgm:pt>
    <dgm:pt modelId="{46BC3875-A300-4844-8B5A-B49576420C6C}" type="sibTrans" cxnId="{72F99057-3EC1-4B1B-B836-3C2D9D21B69F}">
      <dgm:prSet/>
      <dgm:spPr/>
      <dgm:t>
        <a:bodyPr/>
        <a:lstStyle/>
        <a:p>
          <a:endParaRPr lang="en-US"/>
        </a:p>
      </dgm:t>
    </dgm:pt>
    <dgm:pt modelId="{3EDE6ADF-D2EF-497F-B0A4-7911EDB0DA78}">
      <dgm:prSet phldrT="[Text]"/>
      <dgm:spPr/>
      <dgm:t>
        <a:bodyPr/>
        <a:lstStyle/>
        <a:p>
          <a:r>
            <a:rPr lang="en-US" dirty="0"/>
            <a:t>VP #3</a:t>
          </a:r>
        </a:p>
      </dgm:t>
    </dgm:pt>
    <dgm:pt modelId="{C9072C7B-1CA5-4375-8F7F-A664CF3CB260}" type="sibTrans" cxnId="{F2BE07B8-5EF2-4169-9D85-6FAD537D3D47}">
      <dgm:prSet/>
      <dgm:spPr/>
      <dgm:t>
        <a:bodyPr/>
        <a:lstStyle/>
        <a:p>
          <a:endParaRPr lang="en-US"/>
        </a:p>
      </dgm:t>
    </dgm:pt>
    <dgm:pt modelId="{8C3F3040-DCBC-4702-8AE3-D47C9EA16F80}" type="parTrans" cxnId="{F2BE07B8-5EF2-4169-9D85-6FAD537D3D47}">
      <dgm:prSet/>
      <dgm:spPr/>
      <dgm:t>
        <a:bodyPr/>
        <a:lstStyle/>
        <a:p>
          <a:endParaRPr lang="en-US"/>
        </a:p>
      </dgm:t>
    </dgm:pt>
    <dgm:pt modelId="{E0272341-07CF-4EA1-935F-08ADF665483A}">
      <dgm:prSet phldrT="[Text]"/>
      <dgm:spPr/>
      <dgm:t>
        <a:bodyPr/>
        <a:lstStyle/>
        <a:p>
          <a:r>
            <a:rPr lang="en-US" dirty="0"/>
            <a:t>VP #2</a:t>
          </a:r>
        </a:p>
      </dgm:t>
    </dgm:pt>
    <dgm:pt modelId="{D15E1660-32EC-42B3-B6F6-C6E7B8AD8276}" type="parTrans" cxnId="{47926C82-C908-40ED-8C91-D3EAD49B7CB9}">
      <dgm:prSet/>
      <dgm:spPr/>
      <dgm:t>
        <a:bodyPr/>
        <a:lstStyle/>
        <a:p>
          <a:endParaRPr lang="en-US"/>
        </a:p>
      </dgm:t>
    </dgm:pt>
    <dgm:pt modelId="{307BBA0E-E208-4B07-B919-5590FFBD6CF1}" type="sibTrans" cxnId="{47926C82-C908-40ED-8C91-D3EAD49B7CB9}">
      <dgm:prSet/>
      <dgm:spPr/>
      <dgm:t>
        <a:bodyPr/>
        <a:lstStyle/>
        <a:p>
          <a:endParaRPr lang="en-US"/>
        </a:p>
      </dgm:t>
    </dgm:pt>
    <dgm:pt modelId="{79683EE5-3BBA-4103-877E-E18218AD9E76}" type="pres">
      <dgm:prSet presAssocID="{EE6E2850-4CB7-4FD5-A6E2-2EE1A058B249}" presName="compositeShape" presStyleCnt="0">
        <dgm:presLayoutVars>
          <dgm:chMax val="7"/>
          <dgm:dir/>
          <dgm:resizeHandles val="exact"/>
        </dgm:presLayoutVars>
      </dgm:prSet>
      <dgm:spPr/>
    </dgm:pt>
    <dgm:pt modelId="{96727B61-3CA8-461D-9946-090548E6AFC0}" type="pres">
      <dgm:prSet presAssocID="{53D80795-7DFB-4B18-8229-4E4827522AD1}" presName="circ1" presStyleLbl="vennNode1" presStyleIdx="0" presStyleCnt="3"/>
      <dgm:spPr/>
    </dgm:pt>
    <dgm:pt modelId="{1C753748-31BC-469D-A782-3BC6442BFF5D}" type="pres">
      <dgm:prSet presAssocID="{53D80795-7DFB-4B18-8229-4E4827522AD1}" presName="circ1Tx" presStyleLbl="revTx" presStyleIdx="0" presStyleCnt="0">
        <dgm:presLayoutVars>
          <dgm:chMax val="0"/>
          <dgm:chPref val="0"/>
          <dgm:bulletEnabled val="1"/>
        </dgm:presLayoutVars>
      </dgm:prSet>
      <dgm:spPr/>
    </dgm:pt>
    <dgm:pt modelId="{977C7155-9B80-4A69-807C-812671DACAB2}" type="pres">
      <dgm:prSet presAssocID="{E0272341-07CF-4EA1-935F-08ADF665483A}" presName="circ2" presStyleLbl="vennNode1" presStyleIdx="1" presStyleCnt="3"/>
      <dgm:spPr/>
    </dgm:pt>
    <dgm:pt modelId="{B877731B-9BE6-4E98-B7BC-2BEBBBB8F1BB}" type="pres">
      <dgm:prSet presAssocID="{E0272341-07CF-4EA1-935F-08ADF665483A}" presName="circ2Tx" presStyleLbl="revTx" presStyleIdx="0" presStyleCnt="0">
        <dgm:presLayoutVars>
          <dgm:chMax val="0"/>
          <dgm:chPref val="0"/>
          <dgm:bulletEnabled val="1"/>
        </dgm:presLayoutVars>
      </dgm:prSet>
      <dgm:spPr/>
    </dgm:pt>
    <dgm:pt modelId="{ABF9CE28-89D3-414C-8D8E-1BC73C903E18}" type="pres">
      <dgm:prSet presAssocID="{3EDE6ADF-D2EF-497F-B0A4-7911EDB0DA78}" presName="circ3" presStyleLbl="vennNode1" presStyleIdx="2" presStyleCnt="3"/>
      <dgm:spPr/>
    </dgm:pt>
    <dgm:pt modelId="{7D8CCA93-D702-44DA-A441-D96953361841}" type="pres">
      <dgm:prSet presAssocID="{3EDE6ADF-D2EF-497F-B0A4-7911EDB0DA78}" presName="circ3Tx" presStyleLbl="revTx" presStyleIdx="0" presStyleCnt="0">
        <dgm:presLayoutVars>
          <dgm:chMax val="0"/>
          <dgm:chPref val="0"/>
          <dgm:bulletEnabled val="1"/>
        </dgm:presLayoutVars>
      </dgm:prSet>
      <dgm:spPr/>
    </dgm:pt>
  </dgm:ptLst>
  <dgm:cxnLst>
    <dgm:cxn modelId="{636F8904-35C2-414D-BC31-52981F884099}" type="presOf" srcId="{EE6E2850-4CB7-4FD5-A6E2-2EE1A058B249}" destId="{79683EE5-3BBA-4103-877E-E18218AD9E76}" srcOrd="0" destOrd="0" presId="urn:microsoft.com/office/officeart/2005/8/layout/venn1"/>
    <dgm:cxn modelId="{092D0F42-F0BA-45C9-AFCB-6523D8E7B766}" type="presOf" srcId="{3EDE6ADF-D2EF-497F-B0A4-7911EDB0DA78}" destId="{ABF9CE28-89D3-414C-8D8E-1BC73C903E18}" srcOrd="0" destOrd="0" presId="urn:microsoft.com/office/officeart/2005/8/layout/venn1"/>
    <dgm:cxn modelId="{72F99057-3EC1-4B1B-B836-3C2D9D21B69F}" srcId="{EE6E2850-4CB7-4FD5-A6E2-2EE1A058B249}" destId="{53D80795-7DFB-4B18-8229-4E4827522AD1}" srcOrd="0" destOrd="0" parTransId="{433BF248-2B61-49AF-ABA7-E387A981C834}" sibTransId="{46BC3875-A300-4844-8B5A-B49576420C6C}"/>
    <dgm:cxn modelId="{47926C82-C908-40ED-8C91-D3EAD49B7CB9}" srcId="{EE6E2850-4CB7-4FD5-A6E2-2EE1A058B249}" destId="{E0272341-07CF-4EA1-935F-08ADF665483A}" srcOrd="1" destOrd="0" parTransId="{D15E1660-32EC-42B3-B6F6-C6E7B8AD8276}" sibTransId="{307BBA0E-E208-4B07-B919-5590FFBD6CF1}"/>
    <dgm:cxn modelId="{88904984-A100-4B9E-A0C9-D0EFAD063FA0}" type="presOf" srcId="{3EDE6ADF-D2EF-497F-B0A4-7911EDB0DA78}" destId="{7D8CCA93-D702-44DA-A441-D96953361841}" srcOrd="1" destOrd="0" presId="urn:microsoft.com/office/officeart/2005/8/layout/venn1"/>
    <dgm:cxn modelId="{CF13F3AC-A028-4F51-95C8-FABF052AC895}" type="presOf" srcId="{E0272341-07CF-4EA1-935F-08ADF665483A}" destId="{B877731B-9BE6-4E98-B7BC-2BEBBBB8F1BB}" srcOrd="1" destOrd="0" presId="urn:microsoft.com/office/officeart/2005/8/layout/venn1"/>
    <dgm:cxn modelId="{F2BE07B8-5EF2-4169-9D85-6FAD537D3D47}" srcId="{EE6E2850-4CB7-4FD5-A6E2-2EE1A058B249}" destId="{3EDE6ADF-D2EF-497F-B0A4-7911EDB0DA78}" srcOrd="2" destOrd="0" parTransId="{8C3F3040-DCBC-4702-8AE3-D47C9EA16F80}" sibTransId="{C9072C7B-1CA5-4375-8F7F-A664CF3CB260}"/>
    <dgm:cxn modelId="{545CECC2-2F8D-4828-B7B5-97CF7702BEFD}" type="presOf" srcId="{53D80795-7DFB-4B18-8229-4E4827522AD1}" destId="{96727B61-3CA8-461D-9946-090548E6AFC0}" srcOrd="0" destOrd="0" presId="urn:microsoft.com/office/officeart/2005/8/layout/venn1"/>
    <dgm:cxn modelId="{DF010CD0-2D8F-4010-BD0A-71B4E4AF061A}" type="presOf" srcId="{E0272341-07CF-4EA1-935F-08ADF665483A}" destId="{977C7155-9B80-4A69-807C-812671DACAB2}" srcOrd="0" destOrd="0" presId="urn:microsoft.com/office/officeart/2005/8/layout/venn1"/>
    <dgm:cxn modelId="{E35E2BF4-706A-4A13-95BC-8589B8B50D01}" type="presOf" srcId="{53D80795-7DFB-4B18-8229-4E4827522AD1}" destId="{1C753748-31BC-469D-A782-3BC6442BFF5D}" srcOrd="1" destOrd="0" presId="urn:microsoft.com/office/officeart/2005/8/layout/venn1"/>
    <dgm:cxn modelId="{8D975592-BA4E-4EFE-AA34-2CD127A923F9}" type="presParOf" srcId="{79683EE5-3BBA-4103-877E-E18218AD9E76}" destId="{96727B61-3CA8-461D-9946-090548E6AFC0}" srcOrd="0" destOrd="0" presId="urn:microsoft.com/office/officeart/2005/8/layout/venn1"/>
    <dgm:cxn modelId="{FE996E31-8A92-4297-AEA9-636132E86828}" type="presParOf" srcId="{79683EE5-3BBA-4103-877E-E18218AD9E76}" destId="{1C753748-31BC-469D-A782-3BC6442BFF5D}" srcOrd="1" destOrd="0" presId="urn:microsoft.com/office/officeart/2005/8/layout/venn1"/>
    <dgm:cxn modelId="{1F568CF6-0004-4515-B9B6-99A74795F3AD}" type="presParOf" srcId="{79683EE5-3BBA-4103-877E-E18218AD9E76}" destId="{977C7155-9B80-4A69-807C-812671DACAB2}" srcOrd="2" destOrd="0" presId="urn:microsoft.com/office/officeart/2005/8/layout/venn1"/>
    <dgm:cxn modelId="{FA9F8607-8B9C-4319-A330-A7A9EFB65E7B}" type="presParOf" srcId="{79683EE5-3BBA-4103-877E-E18218AD9E76}" destId="{B877731B-9BE6-4E98-B7BC-2BEBBBB8F1BB}" srcOrd="3" destOrd="0" presId="urn:microsoft.com/office/officeart/2005/8/layout/venn1"/>
    <dgm:cxn modelId="{B373058D-4E71-4409-BE41-82D80D488968}" type="presParOf" srcId="{79683EE5-3BBA-4103-877E-E18218AD9E76}" destId="{ABF9CE28-89D3-414C-8D8E-1BC73C903E18}" srcOrd="4" destOrd="0" presId="urn:microsoft.com/office/officeart/2005/8/layout/venn1"/>
    <dgm:cxn modelId="{A374436B-D6C9-4A53-920A-42885A3F901B}" type="presParOf" srcId="{79683EE5-3BBA-4103-877E-E18218AD9E76}" destId="{7D8CCA93-D702-44DA-A441-D96953361841}"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60502B-C171-41E7-9F93-57EEEACCC22B}" type="doc">
      <dgm:prSet loTypeId="urn:microsoft.com/office/officeart/2005/8/layout/arrow2" loCatId="process" qsTypeId="urn:microsoft.com/office/officeart/2005/8/quickstyle/simple1" qsCatId="simple" csTypeId="urn:microsoft.com/office/officeart/2005/8/colors/accent1_2" csCatId="accent1" phldr="1"/>
      <dgm:spPr/>
    </dgm:pt>
    <dgm:pt modelId="{457A4B30-00FB-4344-AB55-3FC53BA52FA2}">
      <dgm:prSet phldrT="[Text]" custT="1"/>
      <dgm:spPr/>
      <dgm:t>
        <a:bodyPr/>
        <a:lstStyle/>
        <a:p>
          <a:r>
            <a:rPr lang="en-US" sz="1300" b="1" dirty="0"/>
            <a:t>Smart Training</a:t>
          </a:r>
        </a:p>
      </dgm:t>
    </dgm:pt>
    <dgm:pt modelId="{AE2BE0D8-970A-45F8-896C-0DF7781FD7C1}" type="parTrans" cxnId="{644413F6-8FFC-4FC2-A64E-5006161DBF26}">
      <dgm:prSet/>
      <dgm:spPr/>
      <dgm:t>
        <a:bodyPr/>
        <a:lstStyle/>
        <a:p>
          <a:endParaRPr lang="en-US" sz="1300" b="1"/>
        </a:p>
      </dgm:t>
    </dgm:pt>
    <dgm:pt modelId="{2A35892D-1166-404B-BAE0-18C1268BDA74}" type="sibTrans" cxnId="{644413F6-8FFC-4FC2-A64E-5006161DBF26}">
      <dgm:prSet/>
      <dgm:spPr/>
      <dgm:t>
        <a:bodyPr/>
        <a:lstStyle/>
        <a:p>
          <a:endParaRPr lang="en-US" sz="1300" b="1"/>
        </a:p>
      </dgm:t>
    </dgm:pt>
    <dgm:pt modelId="{E58C1C25-B58F-4EA7-A33A-A88F42ABB265}">
      <dgm:prSet phldrT="[Text]" custT="1"/>
      <dgm:spPr/>
      <dgm:t>
        <a:bodyPr/>
        <a:lstStyle/>
        <a:p>
          <a:r>
            <a:rPr lang="en-US" sz="1300" b="1" dirty="0"/>
            <a:t>Hetero. </a:t>
          </a:r>
          <a:r>
            <a:rPr lang="en-US" sz="1300" b="1" dirty="0" err="1"/>
            <a:t>Pred</a:t>
          </a:r>
          <a:endParaRPr lang="en-US" sz="1300" b="1" dirty="0"/>
        </a:p>
      </dgm:t>
    </dgm:pt>
    <dgm:pt modelId="{F7B6EC42-D5D0-4D73-A3CF-08501BFABB87}" type="parTrans" cxnId="{AE8F7CF9-7956-4BE1-916D-24595484E3F8}">
      <dgm:prSet/>
      <dgm:spPr/>
      <dgm:t>
        <a:bodyPr/>
        <a:lstStyle/>
        <a:p>
          <a:endParaRPr lang="en-US" sz="1300" b="1"/>
        </a:p>
      </dgm:t>
    </dgm:pt>
    <dgm:pt modelId="{73F97301-F28F-40E2-8EDC-BDB79041FA8C}" type="sibTrans" cxnId="{AE8F7CF9-7956-4BE1-916D-24595484E3F8}">
      <dgm:prSet/>
      <dgm:spPr/>
      <dgm:t>
        <a:bodyPr/>
        <a:lstStyle/>
        <a:p>
          <a:endParaRPr lang="en-US" sz="1300" b="1"/>
        </a:p>
      </dgm:t>
    </dgm:pt>
    <dgm:pt modelId="{FAFC2CD4-EB9D-4A17-93D7-92FDABA890E0}">
      <dgm:prSet phldrT="[Text]" custT="1"/>
      <dgm:spPr/>
      <dgm:t>
        <a:bodyPr/>
        <a:lstStyle/>
        <a:p>
          <a:r>
            <a:rPr lang="en-US" sz="1300" b="1" dirty="0"/>
            <a:t>Predictor Fusion</a:t>
          </a:r>
        </a:p>
      </dgm:t>
    </dgm:pt>
    <dgm:pt modelId="{854C96C4-BEA3-43A0-853F-250FBE475C73}" type="parTrans" cxnId="{57004CEB-EAB1-47FD-B324-09C9C01A1766}">
      <dgm:prSet/>
      <dgm:spPr/>
      <dgm:t>
        <a:bodyPr/>
        <a:lstStyle/>
        <a:p>
          <a:endParaRPr lang="en-US" sz="1300" b="1"/>
        </a:p>
      </dgm:t>
    </dgm:pt>
    <dgm:pt modelId="{294ED1E7-6461-4929-A62D-E254A4BB7FB3}" type="sibTrans" cxnId="{57004CEB-EAB1-47FD-B324-09C9C01A1766}">
      <dgm:prSet/>
      <dgm:spPr/>
      <dgm:t>
        <a:bodyPr/>
        <a:lstStyle/>
        <a:p>
          <a:endParaRPr lang="en-US" sz="1300" b="1"/>
        </a:p>
      </dgm:t>
    </dgm:pt>
    <dgm:pt modelId="{3DEF9356-C270-4AFB-A506-1BBC923D5CFF}">
      <dgm:prSet phldrT="[Text]" custT="1"/>
      <dgm:spPr/>
      <dgm:t>
        <a:bodyPr/>
        <a:lstStyle/>
        <a:p>
          <a:r>
            <a:rPr lang="en-US" sz="1300" b="1" dirty="0"/>
            <a:t>Accuracy Monitors</a:t>
          </a:r>
        </a:p>
      </dgm:t>
    </dgm:pt>
    <dgm:pt modelId="{5AE4C7F0-E3BA-47C5-AC33-8F3524AEBAB5}" type="parTrans" cxnId="{1765D0CC-0A26-4351-A177-C182E0DCC5DC}">
      <dgm:prSet/>
      <dgm:spPr/>
      <dgm:t>
        <a:bodyPr/>
        <a:lstStyle/>
        <a:p>
          <a:endParaRPr lang="en-US" sz="1300" b="1"/>
        </a:p>
      </dgm:t>
    </dgm:pt>
    <dgm:pt modelId="{CF317CC1-5516-4521-8912-57023A5DCCAB}" type="sibTrans" cxnId="{1765D0CC-0A26-4351-A177-C182E0DCC5DC}">
      <dgm:prSet/>
      <dgm:spPr/>
      <dgm:t>
        <a:bodyPr/>
        <a:lstStyle/>
        <a:p>
          <a:endParaRPr lang="en-US" sz="1300" b="1"/>
        </a:p>
      </dgm:t>
    </dgm:pt>
    <dgm:pt modelId="{C638CB65-9811-4A67-B65C-0DF30BCBA222}">
      <dgm:prSet phldrT="[Text]" custT="1"/>
      <dgm:spPr/>
      <dgm:t>
        <a:bodyPr/>
        <a:lstStyle/>
        <a:p>
          <a:r>
            <a:rPr lang="en-US" sz="1300" b="1" dirty="0"/>
            <a:t>Multi-</a:t>
          </a:r>
          <a:r>
            <a:rPr lang="en-US" sz="1300" b="1" dirty="0" err="1"/>
            <a:t>Pred</a:t>
          </a:r>
          <a:endParaRPr lang="en-US" sz="1300" b="1" dirty="0"/>
        </a:p>
      </dgm:t>
    </dgm:pt>
    <dgm:pt modelId="{6FDAA82D-5DE5-43BF-B2F3-5AE89BFFC428}" type="parTrans" cxnId="{F564BA10-275D-4C1A-B8C8-D000B86EB91A}">
      <dgm:prSet/>
      <dgm:spPr/>
      <dgm:t>
        <a:bodyPr/>
        <a:lstStyle/>
        <a:p>
          <a:endParaRPr lang="en-US" sz="1300" b="1"/>
        </a:p>
      </dgm:t>
    </dgm:pt>
    <dgm:pt modelId="{C6BFFC39-67E8-4B9B-9143-A4045958F13B}" type="sibTrans" cxnId="{F564BA10-275D-4C1A-B8C8-D000B86EB91A}">
      <dgm:prSet/>
      <dgm:spPr/>
      <dgm:t>
        <a:bodyPr/>
        <a:lstStyle/>
        <a:p>
          <a:endParaRPr lang="en-US" sz="1300" b="1"/>
        </a:p>
      </dgm:t>
    </dgm:pt>
    <dgm:pt modelId="{94038B33-7C0D-4099-A083-87F2F31DBC0E}" type="pres">
      <dgm:prSet presAssocID="{1660502B-C171-41E7-9F93-57EEEACCC22B}" presName="arrowDiagram" presStyleCnt="0">
        <dgm:presLayoutVars>
          <dgm:chMax val="5"/>
          <dgm:dir/>
          <dgm:resizeHandles val="exact"/>
        </dgm:presLayoutVars>
      </dgm:prSet>
      <dgm:spPr/>
    </dgm:pt>
    <dgm:pt modelId="{2F7F6A6A-4646-4E54-BE3C-7ACA235AE71D}" type="pres">
      <dgm:prSet presAssocID="{1660502B-C171-41E7-9F93-57EEEACCC22B}" presName="arrow" presStyleLbl="bgShp" presStyleIdx="0" presStyleCnt="1" custAng="20450180" custScaleY="38404"/>
      <dgm:spPr/>
    </dgm:pt>
    <dgm:pt modelId="{DB656CD1-CA3D-49F8-976B-D77AA4E87CB8}" type="pres">
      <dgm:prSet presAssocID="{1660502B-C171-41E7-9F93-57EEEACCC22B}" presName="arrowDiagram5" presStyleCnt="0"/>
      <dgm:spPr/>
    </dgm:pt>
    <dgm:pt modelId="{D5DE5952-530E-4950-87BD-0B708642C71E}" type="pres">
      <dgm:prSet presAssocID="{C638CB65-9811-4A67-B65C-0DF30BCBA222}" presName="bullet5a" presStyleLbl="node1" presStyleIdx="0" presStyleCnt="5"/>
      <dgm:spPr/>
    </dgm:pt>
    <dgm:pt modelId="{E4355977-DE87-42CD-B233-5691A9D27B21}" type="pres">
      <dgm:prSet presAssocID="{C638CB65-9811-4A67-B65C-0DF30BCBA222}" presName="textBox5a" presStyleLbl="revTx" presStyleIdx="0" presStyleCnt="5">
        <dgm:presLayoutVars>
          <dgm:bulletEnabled val="1"/>
        </dgm:presLayoutVars>
      </dgm:prSet>
      <dgm:spPr/>
    </dgm:pt>
    <dgm:pt modelId="{75AF2B85-381B-4A77-ABC4-84B536D4322D}" type="pres">
      <dgm:prSet presAssocID="{457A4B30-00FB-4344-AB55-3FC53BA52FA2}" presName="bullet5b" presStyleLbl="node1" presStyleIdx="1" presStyleCnt="5"/>
      <dgm:spPr/>
    </dgm:pt>
    <dgm:pt modelId="{7BA9ED70-D27F-44CA-872A-425E2065034B}" type="pres">
      <dgm:prSet presAssocID="{457A4B30-00FB-4344-AB55-3FC53BA52FA2}" presName="textBox5b" presStyleLbl="revTx" presStyleIdx="1" presStyleCnt="5">
        <dgm:presLayoutVars>
          <dgm:bulletEnabled val="1"/>
        </dgm:presLayoutVars>
      </dgm:prSet>
      <dgm:spPr/>
    </dgm:pt>
    <dgm:pt modelId="{C5ACB0DF-E41F-4856-979B-A2FFFA7956D4}" type="pres">
      <dgm:prSet presAssocID="{E58C1C25-B58F-4EA7-A33A-A88F42ABB265}" presName="bullet5c" presStyleLbl="node1" presStyleIdx="2" presStyleCnt="5"/>
      <dgm:spPr/>
    </dgm:pt>
    <dgm:pt modelId="{C06931D2-B093-4807-9D97-1598EF811F04}" type="pres">
      <dgm:prSet presAssocID="{E58C1C25-B58F-4EA7-A33A-A88F42ABB265}" presName="textBox5c" presStyleLbl="revTx" presStyleIdx="2" presStyleCnt="5">
        <dgm:presLayoutVars>
          <dgm:bulletEnabled val="1"/>
        </dgm:presLayoutVars>
      </dgm:prSet>
      <dgm:spPr/>
    </dgm:pt>
    <dgm:pt modelId="{0C717AC1-9CC9-4FB5-9D13-7C9F677D87EF}" type="pres">
      <dgm:prSet presAssocID="{FAFC2CD4-EB9D-4A17-93D7-92FDABA890E0}" presName="bullet5d" presStyleLbl="node1" presStyleIdx="3" presStyleCnt="5"/>
      <dgm:spPr/>
    </dgm:pt>
    <dgm:pt modelId="{E620F160-12E5-4CDE-9025-81B007E19A02}" type="pres">
      <dgm:prSet presAssocID="{FAFC2CD4-EB9D-4A17-93D7-92FDABA890E0}" presName="textBox5d" presStyleLbl="revTx" presStyleIdx="3" presStyleCnt="5">
        <dgm:presLayoutVars>
          <dgm:bulletEnabled val="1"/>
        </dgm:presLayoutVars>
      </dgm:prSet>
      <dgm:spPr/>
    </dgm:pt>
    <dgm:pt modelId="{50223668-D1B9-440E-954C-6CFA9777E08F}" type="pres">
      <dgm:prSet presAssocID="{3DEF9356-C270-4AFB-A506-1BBC923D5CFF}" presName="bullet5e" presStyleLbl="node1" presStyleIdx="4" presStyleCnt="5"/>
      <dgm:spPr/>
    </dgm:pt>
    <dgm:pt modelId="{B1D6A69F-F21B-4B0B-A44A-37FDE89515EB}" type="pres">
      <dgm:prSet presAssocID="{3DEF9356-C270-4AFB-A506-1BBC923D5CFF}" presName="textBox5e" presStyleLbl="revTx" presStyleIdx="4" presStyleCnt="5">
        <dgm:presLayoutVars>
          <dgm:bulletEnabled val="1"/>
        </dgm:presLayoutVars>
      </dgm:prSet>
      <dgm:spPr/>
    </dgm:pt>
  </dgm:ptLst>
  <dgm:cxnLst>
    <dgm:cxn modelId="{F564BA10-275D-4C1A-B8C8-D000B86EB91A}" srcId="{1660502B-C171-41E7-9F93-57EEEACCC22B}" destId="{C638CB65-9811-4A67-B65C-0DF30BCBA222}" srcOrd="0" destOrd="0" parTransId="{6FDAA82D-5DE5-43BF-B2F3-5AE89BFFC428}" sibTransId="{C6BFFC39-67E8-4B9B-9143-A4045958F13B}"/>
    <dgm:cxn modelId="{098D8767-D02C-4E02-9132-0B1C8D9F70A1}" type="presOf" srcId="{3DEF9356-C270-4AFB-A506-1BBC923D5CFF}" destId="{B1D6A69F-F21B-4B0B-A44A-37FDE89515EB}" srcOrd="0" destOrd="0" presId="urn:microsoft.com/office/officeart/2005/8/layout/arrow2"/>
    <dgm:cxn modelId="{AEFAEA6D-1E82-4760-9779-2A79173327BA}" type="presOf" srcId="{C638CB65-9811-4A67-B65C-0DF30BCBA222}" destId="{E4355977-DE87-42CD-B233-5691A9D27B21}" srcOrd="0" destOrd="0" presId="urn:microsoft.com/office/officeart/2005/8/layout/arrow2"/>
    <dgm:cxn modelId="{1D417D87-5F55-43A2-AA89-BE192E468646}" type="presOf" srcId="{FAFC2CD4-EB9D-4A17-93D7-92FDABA890E0}" destId="{E620F160-12E5-4CDE-9025-81B007E19A02}" srcOrd="0" destOrd="0" presId="urn:microsoft.com/office/officeart/2005/8/layout/arrow2"/>
    <dgm:cxn modelId="{1AD845B5-EDE2-4D48-9EA8-73A9AC3E8C8F}" type="presOf" srcId="{E58C1C25-B58F-4EA7-A33A-A88F42ABB265}" destId="{C06931D2-B093-4807-9D97-1598EF811F04}" srcOrd="0" destOrd="0" presId="urn:microsoft.com/office/officeart/2005/8/layout/arrow2"/>
    <dgm:cxn modelId="{1765D0CC-0A26-4351-A177-C182E0DCC5DC}" srcId="{1660502B-C171-41E7-9F93-57EEEACCC22B}" destId="{3DEF9356-C270-4AFB-A506-1BBC923D5CFF}" srcOrd="4" destOrd="0" parTransId="{5AE4C7F0-E3BA-47C5-AC33-8F3524AEBAB5}" sibTransId="{CF317CC1-5516-4521-8912-57023A5DCCAB}"/>
    <dgm:cxn modelId="{57004CEB-EAB1-47FD-B324-09C9C01A1766}" srcId="{1660502B-C171-41E7-9F93-57EEEACCC22B}" destId="{FAFC2CD4-EB9D-4A17-93D7-92FDABA890E0}" srcOrd="3" destOrd="0" parTransId="{854C96C4-BEA3-43A0-853F-250FBE475C73}" sibTransId="{294ED1E7-6461-4929-A62D-E254A4BB7FB3}"/>
    <dgm:cxn modelId="{CFE08AEE-A5AC-476D-9479-1DB9C75A1194}" type="presOf" srcId="{1660502B-C171-41E7-9F93-57EEEACCC22B}" destId="{94038B33-7C0D-4099-A083-87F2F31DBC0E}" srcOrd="0" destOrd="0" presId="urn:microsoft.com/office/officeart/2005/8/layout/arrow2"/>
    <dgm:cxn modelId="{644413F6-8FFC-4FC2-A64E-5006161DBF26}" srcId="{1660502B-C171-41E7-9F93-57EEEACCC22B}" destId="{457A4B30-00FB-4344-AB55-3FC53BA52FA2}" srcOrd="1" destOrd="0" parTransId="{AE2BE0D8-970A-45F8-896C-0DF7781FD7C1}" sibTransId="{2A35892D-1166-404B-BAE0-18C1268BDA74}"/>
    <dgm:cxn modelId="{AE8F7CF9-7956-4BE1-916D-24595484E3F8}" srcId="{1660502B-C171-41E7-9F93-57EEEACCC22B}" destId="{E58C1C25-B58F-4EA7-A33A-A88F42ABB265}" srcOrd="2" destOrd="0" parTransId="{F7B6EC42-D5D0-4D73-A3CF-08501BFABB87}" sibTransId="{73F97301-F28F-40E2-8EDC-BDB79041FA8C}"/>
    <dgm:cxn modelId="{64C419FD-E1F3-4BD7-B86B-918BB6BA8511}" type="presOf" srcId="{457A4B30-00FB-4344-AB55-3FC53BA52FA2}" destId="{7BA9ED70-D27F-44CA-872A-425E2065034B}" srcOrd="0" destOrd="0" presId="urn:microsoft.com/office/officeart/2005/8/layout/arrow2"/>
    <dgm:cxn modelId="{A04C964B-B7BF-47EC-AD67-D5F9840D7240}" type="presParOf" srcId="{94038B33-7C0D-4099-A083-87F2F31DBC0E}" destId="{2F7F6A6A-4646-4E54-BE3C-7ACA235AE71D}" srcOrd="0" destOrd="0" presId="urn:microsoft.com/office/officeart/2005/8/layout/arrow2"/>
    <dgm:cxn modelId="{580C268E-2C83-47F1-BA7D-72009A18C61E}" type="presParOf" srcId="{94038B33-7C0D-4099-A083-87F2F31DBC0E}" destId="{DB656CD1-CA3D-49F8-976B-D77AA4E87CB8}" srcOrd="1" destOrd="0" presId="urn:microsoft.com/office/officeart/2005/8/layout/arrow2"/>
    <dgm:cxn modelId="{A0A1007A-00C9-488F-A8EE-FF4FCA091387}" type="presParOf" srcId="{DB656CD1-CA3D-49F8-976B-D77AA4E87CB8}" destId="{D5DE5952-530E-4950-87BD-0B708642C71E}" srcOrd="0" destOrd="0" presId="urn:microsoft.com/office/officeart/2005/8/layout/arrow2"/>
    <dgm:cxn modelId="{A142FC74-DA8C-4C24-9DFC-069F890A3038}" type="presParOf" srcId="{DB656CD1-CA3D-49F8-976B-D77AA4E87CB8}" destId="{E4355977-DE87-42CD-B233-5691A9D27B21}" srcOrd="1" destOrd="0" presId="urn:microsoft.com/office/officeart/2005/8/layout/arrow2"/>
    <dgm:cxn modelId="{879658F5-86C7-4743-941B-6625C39F42C0}" type="presParOf" srcId="{DB656CD1-CA3D-49F8-976B-D77AA4E87CB8}" destId="{75AF2B85-381B-4A77-ABC4-84B536D4322D}" srcOrd="2" destOrd="0" presId="urn:microsoft.com/office/officeart/2005/8/layout/arrow2"/>
    <dgm:cxn modelId="{69656350-115C-497B-AB78-87525FDCE504}" type="presParOf" srcId="{DB656CD1-CA3D-49F8-976B-D77AA4E87CB8}" destId="{7BA9ED70-D27F-44CA-872A-425E2065034B}" srcOrd="3" destOrd="0" presId="urn:microsoft.com/office/officeart/2005/8/layout/arrow2"/>
    <dgm:cxn modelId="{44DD01F4-49C4-4B3A-A9AF-F7D7BEC2B9FF}" type="presParOf" srcId="{DB656CD1-CA3D-49F8-976B-D77AA4E87CB8}" destId="{C5ACB0DF-E41F-4856-979B-A2FFFA7956D4}" srcOrd="4" destOrd="0" presId="urn:microsoft.com/office/officeart/2005/8/layout/arrow2"/>
    <dgm:cxn modelId="{52B85D52-D0F8-4253-B251-849D81533EF0}" type="presParOf" srcId="{DB656CD1-CA3D-49F8-976B-D77AA4E87CB8}" destId="{C06931D2-B093-4807-9D97-1598EF811F04}" srcOrd="5" destOrd="0" presId="urn:microsoft.com/office/officeart/2005/8/layout/arrow2"/>
    <dgm:cxn modelId="{578BA031-F6DA-4FEC-9125-F70558252456}" type="presParOf" srcId="{DB656CD1-CA3D-49F8-976B-D77AA4E87CB8}" destId="{0C717AC1-9CC9-4FB5-9D13-7C9F677D87EF}" srcOrd="6" destOrd="0" presId="urn:microsoft.com/office/officeart/2005/8/layout/arrow2"/>
    <dgm:cxn modelId="{0569240E-94E0-428F-B3F3-9AE1FC02F454}" type="presParOf" srcId="{DB656CD1-CA3D-49F8-976B-D77AA4E87CB8}" destId="{E620F160-12E5-4CDE-9025-81B007E19A02}" srcOrd="7" destOrd="0" presId="urn:microsoft.com/office/officeart/2005/8/layout/arrow2"/>
    <dgm:cxn modelId="{8E777858-8834-43CA-86F3-40AD09468354}" type="presParOf" srcId="{DB656CD1-CA3D-49F8-976B-D77AA4E87CB8}" destId="{50223668-D1B9-440E-954C-6CFA9777E08F}" srcOrd="8" destOrd="0" presId="urn:microsoft.com/office/officeart/2005/8/layout/arrow2"/>
    <dgm:cxn modelId="{09206FF1-9C02-4803-8FE4-0E9A68B7D208}" type="presParOf" srcId="{DB656CD1-CA3D-49F8-976B-D77AA4E87CB8}" destId="{B1D6A69F-F21B-4B0B-A44A-37FDE89515EB}" srcOrd="9"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598615-0D40-498D-A42A-525419A6FA1D}" type="doc">
      <dgm:prSet loTypeId="urn:microsoft.com/office/officeart/2005/8/layout/matrix2" loCatId="matrix" qsTypeId="urn:microsoft.com/office/officeart/2005/8/quickstyle/simple3" qsCatId="simple" csTypeId="urn:microsoft.com/office/officeart/2005/8/colors/accent1_2" csCatId="accent1" phldr="1"/>
      <dgm:spPr/>
      <dgm:t>
        <a:bodyPr/>
        <a:lstStyle/>
        <a:p>
          <a:endParaRPr lang="en-US"/>
        </a:p>
      </dgm:t>
    </dgm:pt>
    <dgm:pt modelId="{E0F15CDA-232F-4492-A449-208AC9D66817}">
      <dgm:prSet phldrT="[Text]"/>
      <dgm:spPr/>
      <dgm:t>
        <a:bodyPr/>
        <a:lstStyle/>
        <a:p>
          <a:r>
            <a:rPr lang="en-US" dirty="0"/>
            <a:t>Last VP</a:t>
          </a:r>
        </a:p>
      </dgm:t>
    </dgm:pt>
    <dgm:pt modelId="{02206276-0D90-4BAD-8A41-D98FC7137E69}" type="parTrans" cxnId="{8A816314-12FB-439A-9D64-F6D312BD3CEF}">
      <dgm:prSet/>
      <dgm:spPr/>
      <dgm:t>
        <a:bodyPr/>
        <a:lstStyle/>
        <a:p>
          <a:endParaRPr lang="en-US"/>
        </a:p>
      </dgm:t>
    </dgm:pt>
    <dgm:pt modelId="{2A75E08E-8419-405D-8478-9278F51D98F0}" type="sibTrans" cxnId="{8A816314-12FB-439A-9D64-F6D312BD3CEF}">
      <dgm:prSet/>
      <dgm:spPr/>
      <dgm:t>
        <a:bodyPr/>
        <a:lstStyle/>
        <a:p>
          <a:endParaRPr lang="en-US"/>
        </a:p>
      </dgm:t>
    </dgm:pt>
    <dgm:pt modelId="{D5F3789E-5D3C-4042-92C5-D4B309121007}">
      <dgm:prSet phldrT="[Text]"/>
      <dgm:spPr/>
      <dgm:t>
        <a:bodyPr/>
        <a:lstStyle/>
        <a:p>
          <a:r>
            <a:rPr lang="en-US" dirty="0"/>
            <a:t>Stride AP</a:t>
          </a:r>
        </a:p>
      </dgm:t>
    </dgm:pt>
    <dgm:pt modelId="{0B69A6C0-F98E-4A5F-816B-9E819DF622B2}" type="parTrans" cxnId="{176CF3B5-33FA-4F2A-8840-049DD3FBB1A0}">
      <dgm:prSet/>
      <dgm:spPr/>
      <dgm:t>
        <a:bodyPr/>
        <a:lstStyle/>
        <a:p>
          <a:endParaRPr lang="en-US"/>
        </a:p>
      </dgm:t>
    </dgm:pt>
    <dgm:pt modelId="{3C917D18-CD95-439B-B3D7-B25A16AAB01A}" type="sibTrans" cxnId="{176CF3B5-33FA-4F2A-8840-049DD3FBB1A0}">
      <dgm:prSet/>
      <dgm:spPr/>
      <dgm:t>
        <a:bodyPr/>
        <a:lstStyle/>
        <a:p>
          <a:endParaRPr lang="en-US"/>
        </a:p>
      </dgm:t>
    </dgm:pt>
    <dgm:pt modelId="{92B01E57-EE61-4189-AABB-F1365F2FBE88}">
      <dgm:prSet phldrT="[Text]"/>
      <dgm:spPr/>
      <dgm:t>
        <a:bodyPr/>
        <a:lstStyle/>
        <a:p>
          <a:r>
            <a:rPr lang="en-US" dirty="0"/>
            <a:t>Context VP</a:t>
          </a:r>
        </a:p>
      </dgm:t>
    </dgm:pt>
    <dgm:pt modelId="{C0499200-2ABF-44C7-9DD1-3940F75E5C55}" type="parTrans" cxnId="{A0F2F068-0125-46A3-89B2-8F0E4CB75602}">
      <dgm:prSet/>
      <dgm:spPr/>
      <dgm:t>
        <a:bodyPr/>
        <a:lstStyle/>
        <a:p>
          <a:endParaRPr lang="en-US"/>
        </a:p>
      </dgm:t>
    </dgm:pt>
    <dgm:pt modelId="{39480A4B-92E0-4DD3-937B-60F729AD842A}" type="sibTrans" cxnId="{A0F2F068-0125-46A3-89B2-8F0E4CB75602}">
      <dgm:prSet/>
      <dgm:spPr/>
      <dgm:t>
        <a:bodyPr/>
        <a:lstStyle/>
        <a:p>
          <a:endParaRPr lang="en-US"/>
        </a:p>
      </dgm:t>
    </dgm:pt>
    <dgm:pt modelId="{5A95C067-7002-4560-A980-37E5FB4A6B6F}">
      <dgm:prSet phldrT="[Text]"/>
      <dgm:spPr/>
      <dgm:t>
        <a:bodyPr/>
        <a:lstStyle/>
        <a:p>
          <a:r>
            <a:rPr lang="en-US" dirty="0"/>
            <a:t>Context AP</a:t>
          </a:r>
        </a:p>
      </dgm:t>
    </dgm:pt>
    <dgm:pt modelId="{C8912142-5FCA-4773-96A6-FD4A279D45E3}" type="parTrans" cxnId="{9119853F-B4A1-4655-9B80-52C035320541}">
      <dgm:prSet/>
      <dgm:spPr/>
      <dgm:t>
        <a:bodyPr/>
        <a:lstStyle/>
        <a:p>
          <a:endParaRPr lang="en-US"/>
        </a:p>
      </dgm:t>
    </dgm:pt>
    <dgm:pt modelId="{A75AF279-EF3C-4622-9016-623E0546E343}" type="sibTrans" cxnId="{9119853F-B4A1-4655-9B80-52C035320541}">
      <dgm:prSet/>
      <dgm:spPr/>
      <dgm:t>
        <a:bodyPr/>
        <a:lstStyle/>
        <a:p>
          <a:endParaRPr lang="en-US"/>
        </a:p>
      </dgm:t>
    </dgm:pt>
    <dgm:pt modelId="{212C82E8-327C-46B6-BA8B-6BF12195068A}" type="pres">
      <dgm:prSet presAssocID="{91598615-0D40-498D-A42A-525419A6FA1D}" presName="matrix" presStyleCnt="0">
        <dgm:presLayoutVars>
          <dgm:chMax val="1"/>
          <dgm:dir/>
          <dgm:resizeHandles val="exact"/>
        </dgm:presLayoutVars>
      </dgm:prSet>
      <dgm:spPr/>
    </dgm:pt>
    <dgm:pt modelId="{EC43B84E-4E0B-4435-B807-E6FE09AD3D89}" type="pres">
      <dgm:prSet presAssocID="{91598615-0D40-498D-A42A-525419A6FA1D}" presName="axisShape" presStyleLbl="bgShp" presStyleIdx="0" presStyleCnt="1"/>
      <dgm:spPr/>
    </dgm:pt>
    <dgm:pt modelId="{3F46B709-1C7D-4012-88B1-B81CB2ADA1AA}" type="pres">
      <dgm:prSet presAssocID="{91598615-0D40-498D-A42A-525419A6FA1D}" presName="rect1" presStyleLbl="node1" presStyleIdx="0" presStyleCnt="4">
        <dgm:presLayoutVars>
          <dgm:chMax val="0"/>
          <dgm:chPref val="0"/>
          <dgm:bulletEnabled val="1"/>
        </dgm:presLayoutVars>
      </dgm:prSet>
      <dgm:spPr/>
    </dgm:pt>
    <dgm:pt modelId="{C6792383-862D-4206-B7F2-3A2E2C21F438}" type="pres">
      <dgm:prSet presAssocID="{91598615-0D40-498D-A42A-525419A6FA1D}" presName="rect2" presStyleLbl="node1" presStyleIdx="1" presStyleCnt="4">
        <dgm:presLayoutVars>
          <dgm:chMax val="0"/>
          <dgm:chPref val="0"/>
          <dgm:bulletEnabled val="1"/>
        </dgm:presLayoutVars>
      </dgm:prSet>
      <dgm:spPr/>
    </dgm:pt>
    <dgm:pt modelId="{3F957BE1-14A8-470D-9294-54059C5B0397}" type="pres">
      <dgm:prSet presAssocID="{91598615-0D40-498D-A42A-525419A6FA1D}" presName="rect3" presStyleLbl="node1" presStyleIdx="2" presStyleCnt="4">
        <dgm:presLayoutVars>
          <dgm:chMax val="0"/>
          <dgm:chPref val="0"/>
          <dgm:bulletEnabled val="1"/>
        </dgm:presLayoutVars>
      </dgm:prSet>
      <dgm:spPr/>
    </dgm:pt>
    <dgm:pt modelId="{91A1E826-121A-4D4E-B63A-734345F54423}" type="pres">
      <dgm:prSet presAssocID="{91598615-0D40-498D-A42A-525419A6FA1D}" presName="rect4" presStyleLbl="node1" presStyleIdx="3" presStyleCnt="4">
        <dgm:presLayoutVars>
          <dgm:chMax val="0"/>
          <dgm:chPref val="0"/>
          <dgm:bulletEnabled val="1"/>
        </dgm:presLayoutVars>
      </dgm:prSet>
      <dgm:spPr/>
    </dgm:pt>
  </dgm:ptLst>
  <dgm:cxnLst>
    <dgm:cxn modelId="{8A816314-12FB-439A-9D64-F6D312BD3CEF}" srcId="{91598615-0D40-498D-A42A-525419A6FA1D}" destId="{E0F15CDA-232F-4492-A449-208AC9D66817}" srcOrd="0" destOrd="0" parTransId="{02206276-0D90-4BAD-8A41-D98FC7137E69}" sibTransId="{2A75E08E-8419-405D-8478-9278F51D98F0}"/>
    <dgm:cxn modelId="{6A323B28-7F79-46B3-877A-0D59F1E0D712}" type="presOf" srcId="{91598615-0D40-498D-A42A-525419A6FA1D}" destId="{212C82E8-327C-46B6-BA8B-6BF12195068A}" srcOrd="0" destOrd="0" presId="urn:microsoft.com/office/officeart/2005/8/layout/matrix2"/>
    <dgm:cxn modelId="{9119853F-B4A1-4655-9B80-52C035320541}" srcId="{91598615-0D40-498D-A42A-525419A6FA1D}" destId="{5A95C067-7002-4560-A980-37E5FB4A6B6F}" srcOrd="3" destOrd="0" parTransId="{C8912142-5FCA-4773-96A6-FD4A279D45E3}" sibTransId="{A75AF279-EF3C-4622-9016-623E0546E343}"/>
    <dgm:cxn modelId="{A0F2F068-0125-46A3-89B2-8F0E4CB75602}" srcId="{91598615-0D40-498D-A42A-525419A6FA1D}" destId="{92B01E57-EE61-4189-AABB-F1365F2FBE88}" srcOrd="2" destOrd="0" parTransId="{C0499200-2ABF-44C7-9DD1-3940F75E5C55}" sibTransId="{39480A4B-92E0-4DD3-937B-60F729AD842A}"/>
    <dgm:cxn modelId="{21F06B7D-5CA4-4AC9-A4E1-CAC83B474C93}" type="presOf" srcId="{5A95C067-7002-4560-A980-37E5FB4A6B6F}" destId="{91A1E826-121A-4D4E-B63A-734345F54423}" srcOrd="0" destOrd="0" presId="urn:microsoft.com/office/officeart/2005/8/layout/matrix2"/>
    <dgm:cxn modelId="{44376898-77CB-4B48-B539-00666583180B}" type="presOf" srcId="{D5F3789E-5D3C-4042-92C5-D4B309121007}" destId="{C6792383-862D-4206-B7F2-3A2E2C21F438}" srcOrd="0" destOrd="0" presId="urn:microsoft.com/office/officeart/2005/8/layout/matrix2"/>
    <dgm:cxn modelId="{176CF3B5-33FA-4F2A-8840-049DD3FBB1A0}" srcId="{91598615-0D40-498D-A42A-525419A6FA1D}" destId="{D5F3789E-5D3C-4042-92C5-D4B309121007}" srcOrd="1" destOrd="0" parTransId="{0B69A6C0-F98E-4A5F-816B-9E819DF622B2}" sibTransId="{3C917D18-CD95-439B-B3D7-B25A16AAB01A}"/>
    <dgm:cxn modelId="{294C25F0-74B6-4A1F-9A98-E545C1C52DA0}" type="presOf" srcId="{92B01E57-EE61-4189-AABB-F1365F2FBE88}" destId="{3F957BE1-14A8-470D-9294-54059C5B0397}" srcOrd="0" destOrd="0" presId="urn:microsoft.com/office/officeart/2005/8/layout/matrix2"/>
    <dgm:cxn modelId="{621493F2-E661-44AD-81AA-AB44FD5B29E5}" type="presOf" srcId="{E0F15CDA-232F-4492-A449-208AC9D66817}" destId="{3F46B709-1C7D-4012-88B1-B81CB2ADA1AA}" srcOrd="0" destOrd="0" presId="urn:microsoft.com/office/officeart/2005/8/layout/matrix2"/>
    <dgm:cxn modelId="{CEC9909B-2B90-401E-878B-7217E7FC0F29}" type="presParOf" srcId="{212C82E8-327C-46B6-BA8B-6BF12195068A}" destId="{EC43B84E-4E0B-4435-B807-E6FE09AD3D89}" srcOrd="0" destOrd="0" presId="urn:microsoft.com/office/officeart/2005/8/layout/matrix2"/>
    <dgm:cxn modelId="{E2FAB1F4-4423-4E85-8EF7-4122C6DA5899}" type="presParOf" srcId="{212C82E8-327C-46B6-BA8B-6BF12195068A}" destId="{3F46B709-1C7D-4012-88B1-B81CB2ADA1AA}" srcOrd="1" destOrd="0" presId="urn:microsoft.com/office/officeart/2005/8/layout/matrix2"/>
    <dgm:cxn modelId="{456B8F40-8BE0-4E71-AF79-F943EB79C04B}" type="presParOf" srcId="{212C82E8-327C-46B6-BA8B-6BF12195068A}" destId="{C6792383-862D-4206-B7F2-3A2E2C21F438}" srcOrd="2" destOrd="0" presId="urn:microsoft.com/office/officeart/2005/8/layout/matrix2"/>
    <dgm:cxn modelId="{6FBB8B3F-5E10-46DC-A774-1D36A951E887}" type="presParOf" srcId="{212C82E8-327C-46B6-BA8B-6BF12195068A}" destId="{3F957BE1-14A8-470D-9294-54059C5B0397}" srcOrd="3" destOrd="0" presId="urn:microsoft.com/office/officeart/2005/8/layout/matrix2"/>
    <dgm:cxn modelId="{030DE6FA-7180-4668-89F0-937DB0F7A3D3}" type="presParOf" srcId="{212C82E8-327C-46B6-BA8B-6BF12195068A}" destId="{91A1E826-121A-4D4E-B63A-734345F54423}"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727B61-3CA8-461D-9946-090548E6AFC0}">
      <dsp:nvSpPr>
        <dsp:cNvPr id="0" name=""/>
        <dsp:cNvSpPr/>
      </dsp:nvSpPr>
      <dsp:spPr>
        <a:xfrm>
          <a:off x="1730804" y="35660"/>
          <a:ext cx="1711723" cy="171172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r>
            <a:rPr lang="en-US" sz="3400" kern="1200" dirty="0"/>
            <a:t>VP #1</a:t>
          </a:r>
        </a:p>
      </dsp:txBody>
      <dsp:txXfrm>
        <a:off x="1959033" y="335212"/>
        <a:ext cx="1255264" cy="770275"/>
      </dsp:txXfrm>
    </dsp:sp>
    <dsp:sp modelId="{977C7155-9B80-4A69-807C-812671DACAB2}">
      <dsp:nvSpPr>
        <dsp:cNvPr id="0" name=""/>
        <dsp:cNvSpPr/>
      </dsp:nvSpPr>
      <dsp:spPr>
        <a:xfrm>
          <a:off x="2348451" y="1105488"/>
          <a:ext cx="1711723" cy="171172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r>
            <a:rPr lang="en-US" sz="3400" kern="1200" dirty="0"/>
            <a:t>VP #2</a:t>
          </a:r>
        </a:p>
      </dsp:txBody>
      <dsp:txXfrm>
        <a:off x="2871953" y="1547683"/>
        <a:ext cx="1027034" cy="941448"/>
      </dsp:txXfrm>
    </dsp:sp>
    <dsp:sp modelId="{ABF9CE28-89D3-414C-8D8E-1BC73C903E18}">
      <dsp:nvSpPr>
        <dsp:cNvPr id="0" name=""/>
        <dsp:cNvSpPr/>
      </dsp:nvSpPr>
      <dsp:spPr>
        <a:xfrm>
          <a:off x="1113157" y="1105488"/>
          <a:ext cx="1711723" cy="171172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r>
            <a:rPr lang="en-US" sz="3400" kern="1200" dirty="0"/>
            <a:t>VP #3</a:t>
          </a:r>
        </a:p>
      </dsp:txBody>
      <dsp:txXfrm>
        <a:off x="1274344" y="1547683"/>
        <a:ext cx="1027034" cy="9414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7F6A6A-4646-4E54-BE3C-7ACA235AE71D}">
      <dsp:nvSpPr>
        <dsp:cNvPr id="0" name=""/>
        <dsp:cNvSpPr/>
      </dsp:nvSpPr>
      <dsp:spPr>
        <a:xfrm rot="20450180">
          <a:off x="0" y="924708"/>
          <a:ext cx="4573860" cy="1097840"/>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DE5952-530E-4950-87BD-0B708642C71E}">
      <dsp:nvSpPr>
        <dsp:cNvPr id="0" name=""/>
        <dsp:cNvSpPr/>
      </dsp:nvSpPr>
      <dsp:spPr>
        <a:xfrm>
          <a:off x="450525" y="2169999"/>
          <a:ext cx="105198" cy="1051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355977-DE87-42CD-B233-5691A9D27B21}">
      <dsp:nvSpPr>
        <dsp:cNvPr id="0" name=""/>
        <dsp:cNvSpPr/>
      </dsp:nvSpPr>
      <dsp:spPr>
        <a:xfrm>
          <a:off x="503124" y="2222598"/>
          <a:ext cx="599175" cy="680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743" tIns="0" rIns="0" bIns="0" numCol="1" spcCol="1270" anchor="t" anchorCtr="0">
          <a:noAutofit/>
        </a:bodyPr>
        <a:lstStyle/>
        <a:p>
          <a:pPr marL="0" lvl="0" indent="0" algn="l" defTabSz="577850">
            <a:lnSpc>
              <a:spcPct val="90000"/>
            </a:lnSpc>
            <a:spcBef>
              <a:spcPct val="0"/>
            </a:spcBef>
            <a:spcAft>
              <a:spcPct val="35000"/>
            </a:spcAft>
            <a:buNone/>
          </a:pPr>
          <a:r>
            <a:rPr lang="en-US" sz="1300" b="1" kern="1200" dirty="0"/>
            <a:t>Multi-</a:t>
          </a:r>
          <a:r>
            <a:rPr lang="en-US" sz="1300" b="1" kern="1200" dirty="0" err="1"/>
            <a:t>Pred</a:t>
          </a:r>
          <a:endParaRPr lang="en-US" sz="1300" b="1" kern="1200" dirty="0"/>
        </a:p>
      </dsp:txBody>
      <dsp:txXfrm>
        <a:off x="503124" y="2222598"/>
        <a:ext cx="599175" cy="680361"/>
      </dsp:txXfrm>
    </dsp:sp>
    <dsp:sp modelId="{75AF2B85-381B-4A77-ABC4-84B536D4322D}">
      <dsp:nvSpPr>
        <dsp:cNvPr id="0" name=""/>
        <dsp:cNvSpPr/>
      </dsp:nvSpPr>
      <dsp:spPr>
        <a:xfrm>
          <a:off x="1019970" y="1622851"/>
          <a:ext cx="164658" cy="1646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A9ED70-D27F-44CA-872A-425E2065034B}">
      <dsp:nvSpPr>
        <dsp:cNvPr id="0" name=""/>
        <dsp:cNvSpPr/>
      </dsp:nvSpPr>
      <dsp:spPr>
        <a:xfrm>
          <a:off x="1102300" y="1705180"/>
          <a:ext cx="759260" cy="1197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249" tIns="0" rIns="0" bIns="0" numCol="1" spcCol="1270" anchor="t" anchorCtr="0">
          <a:noAutofit/>
        </a:bodyPr>
        <a:lstStyle/>
        <a:p>
          <a:pPr marL="0" lvl="0" indent="0" algn="l" defTabSz="577850">
            <a:lnSpc>
              <a:spcPct val="90000"/>
            </a:lnSpc>
            <a:spcBef>
              <a:spcPct val="0"/>
            </a:spcBef>
            <a:spcAft>
              <a:spcPct val="35000"/>
            </a:spcAft>
            <a:buNone/>
          </a:pPr>
          <a:r>
            <a:rPr lang="en-US" sz="1300" b="1" kern="1200" dirty="0"/>
            <a:t>Smart Training</a:t>
          </a:r>
        </a:p>
      </dsp:txBody>
      <dsp:txXfrm>
        <a:off x="1102300" y="1705180"/>
        <a:ext cx="759260" cy="1197779"/>
      </dsp:txXfrm>
    </dsp:sp>
    <dsp:sp modelId="{C5ACB0DF-E41F-4856-979B-A2FFFA7956D4}">
      <dsp:nvSpPr>
        <dsp:cNvPr id="0" name=""/>
        <dsp:cNvSpPr/>
      </dsp:nvSpPr>
      <dsp:spPr>
        <a:xfrm>
          <a:off x="1751788" y="1186619"/>
          <a:ext cx="219545" cy="21954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6931D2-B093-4807-9D97-1598EF811F04}">
      <dsp:nvSpPr>
        <dsp:cNvPr id="0" name=""/>
        <dsp:cNvSpPr/>
      </dsp:nvSpPr>
      <dsp:spPr>
        <a:xfrm>
          <a:off x="1861561" y="1296392"/>
          <a:ext cx="882754" cy="16065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332" tIns="0" rIns="0" bIns="0" numCol="1" spcCol="1270" anchor="t" anchorCtr="0">
          <a:noAutofit/>
        </a:bodyPr>
        <a:lstStyle/>
        <a:p>
          <a:pPr marL="0" lvl="0" indent="0" algn="l" defTabSz="577850">
            <a:lnSpc>
              <a:spcPct val="90000"/>
            </a:lnSpc>
            <a:spcBef>
              <a:spcPct val="0"/>
            </a:spcBef>
            <a:spcAft>
              <a:spcPct val="35000"/>
            </a:spcAft>
            <a:buNone/>
          </a:pPr>
          <a:r>
            <a:rPr lang="en-US" sz="1300" b="1" kern="1200" dirty="0"/>
            <a:t>Hetero. </a:t>
          </a:r>
          <a:r>
            <a:rPr lang="en-US" sz="1300" b="1" kern="1200" dirty="0" err="1"/>
            <a:t>Pred</a:t>
          </a:r>
          <a:endParaRPr lang="en-US" sz="1300" b="1" kern="1200" dirty="0"/>
        </a:p>
      </dsp:txBody>
      <dsp:txXfrm>
        <a:off x="1861561" y="1296392"/>
        <a:ext cx="882754" cy="1606568"/>
      </dsp:txXfrm>
    </dsp:sp>
    <dsp:sp modelId="{0C717AC1-9CC9-4FB5-9D13-7C9F677D87EF}">
      <dsp:nvSpPr>
        <dsp:cNvPr id="0" name=""/>
        <dsp:cNvSpPr/>
      </dsp:nvSpPr>
      <dsp:spPr>
        <a:xfrm>
          <a:off x="2602526" y="845867"/>
          <a:ext cx="283579" cy="28357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20F160-12E5-4CDE-9025-81B007E19A02}">
      <dsp:nvSpPr>
        <dsp:cNvPr id="0" name=""/>
        <dsp:cNvSpPr/>
      </dsp:nvSpPr>
      <dsp:spPr>
        <a:xfrm>
          <a:off x="2744315" y="987656"/>
          <a:ext cx="914772" cy="1915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263" tIns="0" rIns="0" bIns="0" numCol="1" spcCol="1270" anchor="t" anchorCtr="0">
          <a:noAutofit/>
        </a:bodyPr>
        <a:lstStyle/>
        <a:p>
          <a:pPr marL="0" lvl="0" indent="0" algn="l" defTabSz="577850">
            <a:lnSpc>
              <a:spcPct val="90000"/>
            </a:lnSpc>
            <a:spcBef>
              <a:spcPct val="0"/>
            </a:spcBef>
            <a:spcAft>
              <a:spcPct val="35000"/>
            </a:spcAft>
            <a:buNone/>
          </a:pPr>
          <a:r>
            <a:rPr lang="en-US" sz="1300" b="1" kern="1200" dirty="0"/>
            <a:t>Predictor Fusion</a:t>
          </a:r>
        </a:p>
      </dsp:txBody>
      <dsp:txXfrm>
        <a:off x="2744315" y="987656"/>
        <a:ext cx="914772" cy="1915303"/>
      </dsp:txXfrm>
    </dsp:sp>
    <dsp:sp modelId="{50223668-D1B9-440E-954C-6CFA9777E08F}">
      <dsp:nvSpPr>
        <dsp:cNvPr id="0" name=""/>
        <dsp:cNvSpPr/>
      </dsp:nvSpPr>
      <dsp:spPr>
        <a:xfrm>
          <a:off x="3478420" y="618317"/>
          <a:ext cx="361334" cy="36133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D6A69F-F21B-4B0B-A44A-37FDE89515EB}">
      <dsp:nvSpPr>
        <dsp:cNvPr id="0" name=""/>
        <dsp:cNvSpPr/>
      </dsp:nvSpPr>
      <dsp:spPr>
        <a:xfrm>
          <a:off x="3659088" y="798984"/>
          <a:ext cx="914772" cy="2103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1464" tIns="0" rIns="0" bIns="0" numCol="1" spcCol="1270" anchor="t" anchorCtr="0">
          <a:noAutofit/>
        </a:bodyPr>
        <a:lstStyle/>
        <a:p>
          <a:pPr marL="0" lvl="0" indent="0" algn="l" defTabSz="577850">
            <a:lnSpc>
              <a:spcPct val="90000"/>
            </a:lnSpc>
            <a:spcBef>
              <a:spcPct val="0"/>
            </a:spcBef>
            <a:spcAft>
              <a:spcPct val="35000"/>
            </a:spcAft>
            <a:buNone/>
          </a:pPr>
          <a:r>
            <a:rPr lang="en-US" sz="1300" b="1" kern="1200" dirty="0"/>
            <a:t>Accuracy Monitors</a:t>
          </a:r>
        </a:p>
      </dsp:txBody>
      <dsp:txXfrm>
        <a:off x="3659088" y="798984"/>
        <a:ext cx="914772" cy="21039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43B84E-4E0B-4435-B807-E6FE09AD3D89}">
      <dsp:nvSpPr>
        <dsp:cNvPr id="0" name=""/>
        <dsp:cNvSpPr/>
      </dsp:nvSpPr>
      <dsp:spPr>
        <a:xfrm>
          <a:off x="479720" y="0"/>
          <a:ext cx="2002803" cy="2002803"/>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3F46B709-1C7D-4012-88B1-B81CB2ADA1AA}">
      <dsp:nvSpPr>
        <dsp:cNvPr id="0" name=""/>
        <dsp:cNvSpPr/>
      </dsp:nvSpPr>
      <dsp:spPr>
        <a:xfrm>
          <a:off x="609902" y="130182"/>
          <a:ext cx="801121" cy="80112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Last VP</a:t>
          </a:r>
        </a:p>
      </dsp:txBody>
      <dsp:txXfrm>
        <a:off x="649010" y="169290"/>
        <a:ext cx="722905" cy="722905"/>
      </dsp:txXfrm>
    </dsp:sp>
    <dsp:sp modelId="{C6792383-862D-4206-B7F2-3A2E2C21F438}">
      <dsp:nvSpPr>
        <dsp:cNvPr id="0" name=""/>
        <dsp:cNvSpPr/>
      </dsp:nvSpPr>
      <dsp:spPr>
        <a:xfrm>
          <a:off x="1551220" y="130182"/>
          <a:ext cx="801121" cy="80112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Stride AP</a:t>
          </a:r>
        </a:p>
      </dsp:txBody>
      <dsp:txXfrm>
        <a:off x="1590328" y="169290"/>
        <a:ext cx="722905" cy="722905"/>
      </dsp:txXfrm>
    </dsp:sp>
    <dsp:sp modelId="{3F957BE1-14A8-470D-9294-54059C5B0397}">
      <dsp:nvSpPr>
        <dsp:cNvPr id="0" name=""/>
        <dsp:cNvSpPr/>
      </dsp:nvSpPr>
      <dsp:spPr>
        <a:xfrm>
          <a:off x="609902" y="1071499"/>
          <a:ext cx="801121" cy="80112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Context VP</a:t>
          </a:r>
        </a:p>
      </dsp:txBody>
      <dsp:txXfrm>
        <a:off x="649010" y="1110607"/>
        <a:ext cx="722905" cy="722905"/>
      </dsp:txXfrm>
    </dsp:sp>
    <dsp:sp modelId="{91A1E826-121A-4D4E-B63A-734345F54423}">
      <dsp:nvSpPr>
        <dsp:cNvPr id="0" name=""/>
        <dsp:cNvSpPr/>
      </dsp:nvSpPr>
      <dsp:spPr>
        <a:xfrm>
          <a:off x="1551220" y="1071499"/>
          <a:ext cx="801121" cy="80112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Context AP</a:t>
          </a:r>
        </a:p>
      </dsp:txBody>
      <dsp:txXfrm>
        <a:off x="1590328" y="1110607"/>
        <a:ext cx="722905" cy="72290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4.emf"/></Relationships>
</file>

<file path=ppt/drawings/drawing1.xml><?xml version="1.0" encoding="utf-8"?>
<c:userShapes xmlns:c="http://schemas.openxmlformats.org/drawingml/2006/chart">
  <cdr:relSizeAnchor xmlns:cdr="http://schemas.openxmlformats.org/drawingml/2006/chartDrawing">
    <cdr:from>
      <cdr:x>0.21083</cdr:x>
      <cdr:y>0.41581</cdr:y>
    </cdr:from>
    <cdr:to>
      <cdr:x>0.25871</cdr:x>
      <cdr:y>0.49614</cdr:y>
    </cdr:to>
    <cdr:sp macro="" textlink="">
      <cdr:nvSpPr>
        <cdr:cNvPr id="2" name="TextBox 8">
          <a:extLst xmlns:a="http://schemas.openxmlformats.org/drawingml/2006/main">
            <a:ext uri="{FF2B5EF4-FFF2-40B4-BE49-F238E27FC236}">
              <a16:creationId xmlns:a16="http://schemas.microsoft.com/office/drawing/2014/main" id="{92D279E1-CB8B-46DB-AB25-B78E9161F460}"/>
            </a:ext>
          </a:extLst>
        </cdr:cNvPr>
        <cdr:cNvSpPr txBox="1"/>
      </cdr:nvSpPr>
      <cdr:spPr>
        <a:xfrm xmlns:a="http://schemas.openxmlformats.org/drawingml/2006/main">
          <a:off x="2584496" y="1936730"/>
          <a:ext cx="586956" cy="374141"/>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800" b="1"/>
            <a:t>54%</a:t>
          </a:r>
        </a:p>
      </cdr:txBody>
    </cdr:sp>
  </cdr:relSizeAnchor>
  <cdr:relSizeAnchor xmlns:cdr="http://schemas.openxmlformats.org/drawingml/2006/chartDrawing">
    <cdr:from>
      <cdr:x>0.20461</cdr:x>
      <cdr:y>0.40491</cdr:y>
    </cdr:from>
    <cdr:to>
      <cdr:x>0.21756</cdr:x>
      <cdr:y>0.49284</cdr:y>
    </cdr:to>
    <cdr:sp macro="" textlink="">
      <cdr:nvSpPr>
        <cdr:cNvPr id="3" name="Arrow: Up 2">
          <a:extLst xmlns:a="http://schemas.openxmlformats.org/drawingml/2006/main">
            <a:ext uri="{FF2B5EF4-FFF2-40B4-BE49-F238E27FC236}">
              <a16:creationId xmlns:a16="http://schemas.microsoft.com/office/drawing/2014/main" id="{4A67B59A-5541-47E2-A2F5-CC43601B84DE}"/>
            </a:ext>
          </a:extLst>
        </cdr:cNvPr>
        <cdr:cNvSpPr/>
      </cdr:nvSpPr>
      <cdr:spPr>
        <a:xfrm xmlns:a="http://schemas.openxmlformats.org/drawingml/2006/main">
          <a:off x="2508198" y="1885951"/>
          <a:ext cx="158803" cy="409575"/>
        </a:xfrm>
        <a:prstGeom xmlns:a="http://schemas.openxmlformats.org/drawingml/2006/main" prst="upArrow">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0.29319</cdr:x>
      <cdr:y>0.36538</cdr:y>
    </cdr:from>
    <cdr:to>
      <cdr:x>0.34107</cdr:x>
      <cdr:y>0.4457</cdr:y>
    </cdr:to>
    <cdr:sp macro="" textlink="">
      <cdr:nvSpPr>
        <cdr:cNvPr id="4" name="TextBox 8">
          <a:extLst xmlns:a="http://schemas.openxmlformats.org/drawingml/2006/main">
            <a:ext uri="{FF2B5EF4-FFF2-40B4-BE49-F238E27FC236}">
              <a16:creationId xmlns:a16="http://schemas.microsoft.com/office/drawing/2014/main" id="{CBCBD809-A7FD-430E-8265-4904E5B6E3B3}"/>
            </a:ext>
          </a:extLst>
        </cdr:cNvPr>
        <cdr:cNvSpPr txBox="1"/>
      </cdr:nvSpPr>
      <cdr:spPr>
        <a:xfrm xmlns:a="http://schemas.openxmlformats.org/drawingml/2006/main">
          <a:off x="3594084" y="1701818"/>
          <a:ext cx="586956" cy="374141"/>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800" b="1"/>
            <a:t>74%</a:t>
          </a:r>
        </a:p>
      </cdr:txBody>
    </cdr:sp>
  </cdr:relSizeAnchor>
  <cdr:relSizeAnchor xmlns:cdr="http://schemas.openxmlformats.org/drawingml/2006/chartDrawing">
    <cdr:from>
      <cdr:x>0.28542</cdr:x>
      <cdr:y>0.31902</cdr:y>
    </cdr:from>
    <cdr:to>
      <cdr:x>0.29992</cdr:x>
      <cdr:y>0.48057</cdr:y>
    </cdr:to>
    <cdr:sp macro="" textlink="">
      <cdr:nvSpPr>
        <cdr:cNvPr id="5" name="Arrow: Up 4">
          <a:extLst xmlns:a="http://schemas.openxmlformats.org/drawingml/2006/main">
            <a:ext uri="{FF2B5EF4-FFF2-40B4-BE49-F238E27FC236}">
              <a16:creationId xmlns:a16="http://schemas.microsoft.com/office/drawing/2014/main" id="{9DEBC8B2-AFA0-4BD4-8283-5A08A3857E03}"/>
            </a:ext>
          </a:extLst>
        </cdr:cNvPr>
        <cdr:cNvSpPr/>
      </cdr:nvSpPr>
      <cdr:spPr>
        <a:xfrm xmlns:a="http://schemas.openxmlformats.org/drawingml/2006/main">
          <a:off x="3498858" y="1485900"/>
          <a:ext cx="177793" cy="752476"/>
        </a:xfrm>
        <a:prstGeom xmlns:a="http://schemas.openxmlformats.org/drawingml/2006/main" prst="upArrow">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0.55892</cdr:x>
      <cdr:y>0.30963</cdr:y>
    </cdr:from>
    <cdr:to>
      <cdr:x>0.60727</cdr:x>
      <cdr:y>0.38995</cdr:y>
    </cdr:to>
    <cdr:sp macro="" textlink="">
      <cdr:nvSpPr>
        <cdr:cNvPr id="6" name="TextBox 8">
          <a:extLst xmlns:a="http://schemas.openxmlformats.org/drawingml/2006/main">
            <a:ext uri="{FF2B5EF4-FFF2-40B4-BE49-F238E27FC236}">
              <a16:creationId xmlns:a16="http://schemas.microsoft.com/office/drawing/2014/main" id="{CFF44963-B127-4308-9C32-55917E99ED4A}"/>
            </a:ext>
          </a:extLst>
        </cdr:cNvPr>
        <cdr:cNvSpPr txBox="1"/>
      </cdr:nvSpPr>
      <cdr:spPr>
        <a:xfrm xmlns:a="http://schemas.openxmlformats.org/drawingml/2006/main">
          <a:off x="6851655" y="1442149"/>
          <a:ext cx="592707" cy="374141"/>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800" b="1"/>
            <a:t>65%</a:t>
          </a:r>
        </a:p>
      </cdr:txBody>
    </cdr:sp>
  </cdr:relSizeAnchor>
  <cdr:relSizeAnchor xmlns:cdr="http://schemas.openxmlformats.org/drawingml/2006/chartDrawing">
    <cdr:from>
      <cdr:x>0.55426</cdr:x>
      <cdr:y>0.23517</cdr:y>
    </cdr:from>
    <cdr:to>
      <cdr:x>0.56566</cdr:x>
      <cdr:y>0.42127</cdr:y>
    </cdr:to>
    <cdr:sp macro="" textlink="">
      <cdr:nvSpPr>
        <cdr:cNvPr id="7" name="Arrow: Up 6">
          <a:extLst xmlns:a="http://schemas.openxmlformats.org/drawingml/2006/main">
            <a:ext uri="{FF2B5EF4-FFF2-40B4-BE49-F238E27FC236}">
              <a16:creationId xmlns:a16="http://schemas.microsoft.com/office/drawing/2014/main" id="{DE4BA111-BA4F-4ED5-AC3C-31E8A9CEDC7B}"/>
            </a:ext>
          </a:extLst>
        </cdr:cNvPr>
        <cdr:cNvSpPr/>
      </cdr:nvSpPr>
      <cdr:spPr>
        <a:xfrm xmlns:a="http://schemas.openxmlformats.org/drawingml/2006/main">
          <a:off x="6794530" y="1095359"/>
          <a:ext cx="139671" cy="866792"/>
        </a:xfrm>
        <a:prstGeom xmlns:a="http://schemas.openxmlformats.org/drawingml/2006/main" prst="upArrow">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0.91479</cdr:x>
      <cdr:y>0.28167</cdr:y>
    </cdr:from>
    <cdr:to>
      <cdr:x>0.96315</cdr:x>
      <cdr:y>0.362</cdr:y>
    </cdr:to>
    <cdr:sp macro="" textlink="">
      <cdr:nvSpPr>
        <cdr:cNvPr id="8" name="TextBox 8">
          <a:extLst xmlns:a="http://schemas.openxmlformats.org/drawingml/2006/main">
            <a:ext uri="{FF2B5EF4-FFF2-40B4-BE49-F238E27FC236}">
              <a16:creationId xmlns:a16="http://schemas.microsoft.com/office/drawing/2014/main" id="{14E5A1E1-7F65-453C-9EB6-2E1640128938}"/>
            </a:ext>
          </a:extLst>
        </cdr:cNvPr>
        <cdr:cNvSpPr txBox="1"/>
      </cdr:nvSpPr>
      <cdr:spPr>
        <a:xfrm xmlns:a="http://schemas.openxmlformats.org/drawingml/2006/main">
          <a:off x="11214064" y="1311942"/>
          <a:ext cx="592830" cy="374141"/>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800" b="1"/>
            <a:t>57%</a:t>
          </a:r>
        </a:p>
      </cdr:txBody>
    </cdr:sp>
  </cdr:relSizeAnchor>
  <cdr:relSizeAnchor xmlns:cdr="http://schemas.openxmlformats.org/drawingml/2006/chartDrawing">
    <cdr:from>
      <cdr:x>0.90702</cdr:x>
      <cdr:y>0.24131</cdr:y>
    </cdr:from>
    <cdr:to>
      <cdr:x>0.92152</cdr:x>
      <cdr:y>0.40695</cdr:y>
    </cdr:to>
    <cdr:sp macro="" textlink="">
      <cdr:nvSpPr>
        <cdr:cNvPr id="9" name="Arrow: Up 8">
          <a:extLst xmlns:a="http://schemas.openxmlformats.org/drawingml/2006/main">
            <a:ext uri="{FF2B5EF4-FFF2-40B4-BE49-F238E27FC236}">
              <a16:creationId xmlns:a16="http://schemas.microsoft.com/office/drawing/2014/main" id="{0428591B-A190-420D-9A2B-3F6E5411534B}"/>
            </a:ext>
          </a:extLst>
        </cdr:cNvPr>
        <cdr:cNvSpPr/>
      </cdr:nvSpPr>
      <cdr:spPr>
        <a:xfrm xmlns:a="http://schemas.openxmlformats.org/drawingml/2006/main">
          <a:off x="11118839" y="1123950"/>
          <a:ext cx="177812" cy="771525"/>
        </a:xfrm>
        <a:prstGeom xmlns:a="http://schemas.openxmlformats.org/drawingml/2006/main" prst="upArrow">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37DFEDBF-25F3-4962-88BC-7306E4C7F11D}" type="datetimeFigureOut">
              <a:rPr lang="en-US" smtClean="0"/>
              <a:pPr/>
              <a:t>2/20/2019</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2ED7C50F-071E-4D3B-9A71-41D99FA7C3E5}" type="slidenum">
              <a:rPr lang="en-US" smtClean="0"/>
              <a:pPr/>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n w="9525">
                  <a:solidFill>
                    <a:schemeClr val="bg1"/>
                  </a:solidFill>
                  <a:prstDash val="solid"/>
                </a:ln>
                <a:solidFill>
                  <a:srgbClr val="FF0000"/>
                </a:solidFill>
                <a:effectLst>
                  <a:outerShdw blurRad="12700" dist="38100" dir="2700000" algn="tl" rotWithShape="0">
                    <a:schemeClr val="bg1">
                      <a:lumMod val="50000"/>
                    </a:schemeClr>
                  </a:outerShdw>
                </a:effectLst>
              </a:rPr>
              <a:t>Under-utilized Design</a:t>
            </a:r>
            <a:r>
              <a:rPr lang="en-US" sz="1200" b="1" cap="none" spc="0" dirty="0">
                <a:ln w="9525">
                  <a:solidFill>
                    <a:schemeClr val="bg1"/>
                  </a:solidFill>
                  <a:prstDash val="solid"/>
                </a:ln>
                <a:solidFill>
                  <a:srgbClr val="FF0000"/>
                </a:solidFill>
                <a:effectLst>
                  <a:outerShdw blurRad="12700" dist="38100" dir="2700000" algn="tl" rotWithShape="0">
                    <a:schemeClr val="bg1">
                      <a:lumMod val="50000"/>
                    </a:schemeClr>
                  </a:outerShdw>
                </a:effectLst>
              </a:rPr>
              <a:t> </a:t>
            </a:r>
            <a:r>
              <a:rPr lang="en-US" sz="1200" b="1" cap="none" spc="0" dirty="0">
                <a:ln w="9525">
                  <a:solidFill>
                    <a:schemeClr val="bg1"/>
                  </a:solidFill>
                  <a:prstDash val="solid"/>
                </a:ln>
                <a:solidFill>
                  <a:srgbClr val="FF0000"/>
                </a:solidFill>
                <a:effectLst>
                  <a:outerShdw blurRad="12700" dist="38100" dir="2700000" algn="tl" rotWithShape="0">
                    <a:schemeClr val="bg1">
                      <a:lumMod val="50000"/>
                    </a:schemeClr>
                  </a:outerShdw>
                </a:effectLst>
                <a:sym typeface="Wingdings" panose="05000000000000000000" pitchFamily="2" charset="2"/>
              </a:rPr>
              <a:t> Not all VPs are needed in all apps</a:t>
            </a:r>
            <a:endParaRPr lang="en-US" dirty="0"/>
          </a:p>
          <a:p>
            <a:r>
              <a:rPr lang="en-US" dirty="0"/>
              <a:t>Reality: no single predictor is capable of capturing most loads, not efficiently at least</a:t>
            </a:r>
          </a:p>
          <a:p>
            <a:r>
              <a:rPr lang="en-US" dirty="0"/>
              <a:t>Multi-</a:t>
            </a:r>
            <a:r>
              <a:rPr lang="en-US" dirty="0" err="1"/>
              <a:t>pred</a:t>
            </a:r>
            <a:r>
              <a:rPr lang="en-US" dirty="0"/>
              <a:t> has lots of overlap</a:t>
            </a:r>
          </a:p>
        </p:txBody>
      </p:sp>
      <p:sp>
        <p:nvSpPr>
          <p:cNvPr id="4" name="Slide Number Placeholder 3"/>
          <p:cNvSpPr>
            <a:spLocks noGrp="1"/>
          </p:cNvSpPr>
          <p:nvPr>
            <p:ph type="sldNum" sz="quarter" idx="10"/>
          </p:nvPr>
        </p:nvSpPr>
        <p:spPr/>
        <p:txBody>
          <a:bodyPr/>
          <a:lstStyle/>
          <a:p>
            <a:fld id="{2ED7C50F-071E-4D3B-9A71-41D99FA7C3E5}" type="slidenum">
              <a:rPr lang="en-US" smtClean="0"/>
              <a:pPr/>
              <a:t>2</a:t>
            </a:fld>
            <a:endParaRPr lang="en-US" dirty="0"/>
          </a:p>
        </p:txBody>
      </p:sp>
    </p:spTree>
    <p:extLst>
      <p:ext uri="{BB962C8B-B14F-4D97-AF65-F5344CB8AC3E}">
        <p14:creationId xmlns:p14="http://schemas.microsoft.com/office/powerpoint/2010/main" val="34669687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D7C50F-071E-4D3B-9A71-41D99FA7C3E5}" type="slidenum">
              <a:rPr lang="en-US" smtClean="0"/>
              <a:pPr/>
              <a:t>15</a:t>
            </a:fld>
            <a:endParaRPr lang="en-US" dirty="0"/>
          </a:p>
        </p:txBody>
      </p:sp>
    </p:spTree>
    <p:extLst>
      <p:ext uri="{BB962C8B-B14F-4D97-AF65-F5344CB8AC3E}">
        <p14:creationId xmlns:p14="http://schemas.microsoft.com/office/powerpoint/2010/main" val="21077625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If no prediction is made, train all predictors are trained to minimize the amount of time to get a confident prediction. </a:t>
            </a:r>
            <a:br>
              <a:rPr lang="en-US" sz="1200" b="0" i="0" u="none" strike="noStrike" kern="1200" baseline="0" dirty="0">
                <a:solidFill>
                  <a:schemeClr val="tx1"/>
                </a:solidFill>
                <a:latin typeface="+mn-lt"/>
                <a:ea typeface="+mn-ea"/>
                <a:cs typeface="+mn-cs"/>
              </a:rPr>
            </a:br>
            <a:r>
              <a:rPr lang="en-US" sz="1200" b="0" i="0" u="none" strike="noStrike" kern="1200" baseline="0" dirty="0">
                <a:solidFill>
                  <a:schemeClr val="tx1"/>
                </a:solidFill>
                <a:latin typeface="+mn-lt"/>
                <a:ea typeface="+mn-ea"/>
                <a:cs typeface="+mn-cs"/>
              </a:rPr>
              <a:t>If one or more predictions are made, we only train the predictors that (a) mispredicted, or (b) have the lowest cost according</a:t>
            </a:r>
          </a:p>
          <a:p>
            <a:r>
              <a:rPr lang="en-US" sz="1200" b="0" i="0" u="none" strike="noStrike" kern="1200" baseline="0" dirty="0">
                <a:solidFill>
                  <a:schemeClr val="tx1"/>
                </a:solidFill>
                <a:latin typeface="+mn-lt"/>
                <a:ea typeface="+mn-ea"/>
                <a:cs typeface="+mn-cs"/>
              </a:rPr>
              <a:t>the heuristic listed below. By always training a component that produced an incorrect prediction, we encourage a quick</a:t>
            </a:r>
          </a:p>
          <a:p>
            <a:r>
              <a:rPr lang="en-US" sz="1200" b="0" i="0" u="none" strike="noStrike" kern="1200" baseline="0" dirty="0">
                <a:solidFill>
                  <a:schemeClr val="tx1"/>
                </a:solidFill>
                <a:latin typeface="+mn-lt"/>
                <a:ea typeface="+mn-ea"/>
                <a:cs typeface="+mn-cs"/>
              </a:rPr>
              <a:t>eviction of the associated entry (a trained misprediction resets confidence). </a:t>
            </a:r>
          </a:p>
          <a:p>
            <a:r>
              <a:rPr lang="en-US" sz="1200" b="0" i="0" u="none" strike="noStrike" kern="1200" baseline="0" dirty="0">
                <a:solidFill>
                  <a:schemeClr val="tx1"/>
                </a:solidFill>
                <a:latin typeface="+mn-lt"/>
                <a:ea typeface="+mn-ea"/>
                <a:cs typeface="+mn-cs"/>
              </a:rPr>
              <a:t>Among predictors that produce a correct prediction, we train them in the following order that prefers value over address and context-agnostic over context-aware:</a:t>
            </a:r>
          </a:p>
          <a:p>
            <a:r>
              <a:rPr lang="en-US" sz="1200" b="0" i="0" u="none" strike="noStrike" kern="1200" baseline="0" dirty="0">
                <a:solidFill>
                  <a:schemeClr val="tx1"/>
                </a:solidFill>
                <a:latin typeface="+mn-lt"/>
                <a:ea typeface="+mn-ea"/>
                <a:cs typeface="+mn-cs"/>
              </a:rPr>
              <a:t>LVP, CVP, SAP, CAP. Additionally, whenever SAP produced</a:t>
            </a:r>
          </a:p>
          <a:p>
            <a:r>
              <a:rPr lang="en-US" sz="1200" b="0" i="0" u="none" strike="noStrike" kern="1200" baseline="0" dirty="0">
                <a:solidFill>
                  <a:schemeClr val="tx1"/>
                </a:solidFill>
                <a:latin typeface="+mn-lt"/>
                <a:ea typeface="+mn-ea"/>
                <a:cs typeface="+mn-cs"/>
              </a:rPr>
              <a:t>a correct prediction but was not chosen for training, we</a:t>
            </a:r>
          </a:p>
          <a:p>
            <a:r>
              <a:rPr lang="en-US" sz="1200" b="0" i="0" u="none" strike="noStrike" kern="1200" baseline="0" dirty="0">
                <a:solidFill>
                  <a:schemeClr val="tx1"/>
                </a:solidFill>
                <a:latin typeface="+mn-lt"/>
                <a:ea typeface="+mn-ea"/>
                <a:cs typeface="+mn-cs"/>
              </a:rPr>
              <a:t>invalidate the SAP entry.</a:t>
            </a:r>
            <a:endParaRPr lang="en-US" dirty="0"/>
          </a:p>
        </p:txBody>
      </p:sp>
      <p:sp>
        <p:nvSpPr>
          <p:cNvPr id="4" name="Slide Number Placeholder 3"/>
          <p:cNvSpPr>
            <a:spLocks noGrp="1"/>
          </p:cNvSpPr>
          <p:nvPr>
            <p:ph type="sldNum" sz="quarter" idx="10"/>
          </p:nvPr>
        </p:nvSpPr>
        <p:spPr/>
        <p:txBody>
          <a:bodyPr/>
          <a:lstStyle/>
          <a:p>
            <a:fld id="{2ED7C50F-071E-4D3B-9A71-41D99FA7C3E5}" type="slidenum">
              <a:rPr lang="en-US" smtClean="0"/>
              <a:pPr/>
              <a:t>16</a:t>
            </a:fld>
            <a:endParaRPr lang="en-US" dirty="0"/>
          </a:p>
        </p:txBody>
      </p:sp>
    </p:spTree>
    <p:extLst>
      <p:ext uri="{BB962C8B-B14F-4D97-AF65-F5344CB8AC3E}">
        <p14:creationId xmlns:p14="http://schemas.microsoft.com/office/powerpoint/2010/main" val="32046594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If no prediction is made, train all predictors are trained to minimize the amount of time to get a confident prediction. </a:t>
            </a:r>
            <a:br>
              <a:rPr lang="en-US" sz="1200" b="0" i="0" u="none" strike="noStrike" kern="1200" baseline="0" dirty="0">
                <a:solidFill>
                  <a:schemeClr val="tx1"/>
                </a:solidFill>
                <a:latin typeface="+mn-lt"/>
                <a:ea typeface="+mn-ea"/>
                <a:cs typeface="+mn-cs"/>
              </a:rPr>
            </a:br>
            <a:r>
              <a:rPr lang="en-US" sz="1200" b="0" i="0" u="none" strike="noStrike" kern="1200" baseline="0" dirty="0">
                <a:solidFill>
                  <a:schemeClr val="tx1"/>
                </a:solidFill>
                <a:latin typeface="+mn-lt"/>
                <a:ea typeface="+mn-ea"/>
                <a:cs typeface="+mn-cs"/>
              </a:rPr>
              <a:t>If one or more predictions are made, we only train the predictors that (a) mispredicted, or (b) have the lowest cost according</a:t>
            </a:r>
          </a:p>
          <a:p>
            <a:r>
              <a:rPr lang="en-US" sz="1200" b="0" i="0" u="none" strike="noStrike" kern="1200" baseline="0" dirty="0">
                <a:solidFill>
                  <a:schemeClr val="tx1"/>
                </a:solidFill>
                <a:latin typeface="+mn-lt"/>
                <a:ea typeface="+mn-ea"/>
                <a:cs typeface="+mn-cs"/>
              </a:rPr>
              <a:t>the heuristic listed below. By always training a component that produced an incorrect prediction, we encourage a quick</a:t>
            </a:r>
          </a:p>
          <a:p>
            <a:r>
              <a:rPr lang="en-US" sz="1200" b="0" i="0" u="none" strike="noStrike" kern="1200" baseline="0" dirty="0">
                <a:solidFill>
                  <a:schemeClr val="tx1"/>
                </a:solidFill>
                <a:latin typeface="+mn-lt"/>
                <a:ea typeface="+mn-ea"/>
                <a:cs typeface="+mn-cs"/>
              </a:rPr>
              <a:t>eviction of the associated entry (a trained misprediction resets confidence). </a:t>
            </a:r>
          </a:p>
          <a:p>
            <a:r>
              <a:rPr lang="en-US" sz="1200" b="0" i="0" u="none" strike="noStrike" kern="1200" baseline="0" dirty="0">
                <a:solidFill>
                  <a:schemeClr val="tx1"/>
                </a:solidFill>
                <a:latin typeface="+mn-lt"/>
                <a:ea typeface="+mn-ea"/>
                <a:cs typeface="+mn-cs"/>
              </a:rPr>
              <a:t>Among predictors that produce a correct prediction, we train them in the following order that prefers value over address and context-agnostic over context-aware:</a:t>
            </a:r>
          </a:p>
          <a:p>
            <a:r>
              <a:rPr lang="en-US" sz="1200" b="0" i="0" u="none" strike="noStrike" kern="1200" baseline="0" dirty="0">
                <a:solidFill>
                  <a:schemeClr val="tx1"/>
                </a:solidFill>
                <a:latin typeface="+mn-lt"/>
                <a:ea typeface="+mn-ea"/>
                <a:cs typeface="+mn-cs"/>
              </a:rPr>
              <a:t>LVP, CVP, SAP, CAP. Additionally, whenever SAP produced</a:t>
            </a:r>
          </a:p>
          <a:p>
            <a:r>
              <a:rPr lang="en-US" sz="1200" b="0" i="0" u="none" strike="noStrike" kern="1200" baseline="0" dirty="0">
                <a:solidFill>
                  <a:schemeClr val="tx1"/>
                </a:solidFill>
                <a:latin typeface="+mn-lt"/>
                <a:ea typeface="+mn-ea"/>
                <a:cs typeface="+mn-cs"/>
              </a:rPr>
              <a:t>a correct prediction but was not chosen for training, we</a:t>
            </a:r>
          </a:p>
          <a:p>
            <a:r>
              <a:rPr lang="en-US" sz="1200" b="0" i="0" u="none" strike="noStrike" kern="1200" baseline="0" dirty="0">
                <a:solidFill>
                  <a:schemeClr val="tx1"/>
                </a:solidFill>
                <a:latin typeface="+mn-lt"/>
                <a:ea typeface="+mn-ea"/>
                <a:cs typeface="+mn-cs"/>
              </a:rPr>
              <a:t>invalidate the SAP entry.</a:t>
            </a:r>
            <a:endParaRPr lang="en-US" dirty="0"/>
          </a:p>
        </p:txBody>
      </p:sp>
      <p:sp>
        <p:nvSpPr>
          <p:cNvPr id="4" name="Slide Number Placeholder 3"/>
          <p:cNvSpPr>
            <a:spLocks noGrp="1"/>
          </p:cNvSpPr>
          <p:nvPr>
            <p:ph type="sldNum" sz="quarter" idx="10"/>
          </p:nvPr>
        </p:nvSpPr>
        <p:spPr/>
        <p:txBody>
          <a:bodyPr/>
          <a:lstStyle/>
          <a:p>
            <a:fld id="{2ED7C50F-071E-4D3B-9A71-41D99FA7C3E5}" type="slidenum">
              <a:rPr lang="en-US" smtClean="0"/>
              <a:pPr/>
              <a:t>17</a:t>
            </a:fld>
            <a:endParaRPr lang="en-US" dirty="0"/>
          </a:p>
        </p:txBody>
      </p:sp>
    </p:spTree>
    <p:extLst>
      <p:ext uri="{BB962C8B-B14F-4D97-AF65-F5344CB8AC3E}">
        <p14:creationId xmlns:p14="http://schemas.microsoft.com/office/powerpoint/2010/main" val="3849324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r>
              <a:rPr lang="en-US" dirty="0"/>
              <a:t>Simplification assumptions:</a:t>
            </a:r>
            <a:br>
              <a:rPr lang="en-US" dirty="0"/>
            </a:br>
            <a:r>
              <a:rPr lang="en-US" dirty="0"/>
              <a:t>- all VPs has same # of bits/entry</a:t>
            </a:r>
          </a:p>
          <a:p>
            <a:r>
              <a:rPr lang="en-US" dirty="0"/>
              <a:t>- VPs have same # of entries</a:t>
            </a:r>
          </a:p>
          <a:p>
            <a:endParaRPr lang="en-US" dirty="0"/>
          </a:p>
        </p:txBody>
      </p:sp>
      <p:sp>
        <p:nvSpPr>
          <p:cNvPr id="4" name="Slide Number Placeholder 3"/>
          <p:cNvSpPr>
            <a:spLocks noGrp="1"/>
          </p:cNvSpPr>
          <p:nvPr>
            <p:ph type="sldNum" sz="quarter" idx="10"/>
          </p:nvPr>
        </p:nvSpPr>
        <p:spPr/>
        <p:txBody>
          <a:bodyPr/>
          <a:lstStyle/>
          <a:p>
            <a:fld id="{2ED7C50F-071E-4D3B-9A71-41D99FA7C3E5}" type="slidenum">
              <a:rPr lang="en-US" smtClean="0"/>
              <a:pPr/>
              <a:t>18</a:t>
            </a:fld>
            <a:endParaRPr lang="en-US" dirty="0"/>
          </a:p>
        </p:txBody>
      </p:sp>
    </p:spTree>
    <p:extLst>
      <p:ext uri="{BB962C8B-B14F-4D97-AF65-F5344CB8AC3E}">
        <p14:creationId xmlns:p14="http://schemas.microsoft.com/office/powerpoint/2010/main" val="25539629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r>
              <a:rPr lang="en-US" dirty="0"/>
              <a:t>Simplification assumptions:</a:t>
            </a:r>
            <a:br>
              <a:rPr lang="en-US" dirty="0"/>
            </a:br>
            <a:r>
              <a:rPr lang="en-US" dirty="0"/>
              <a:t>- all VPs has same # of bits/entry</a:t>
            </a:r>
          </a:p>
          <a:p>
            <a:r>
              <a:rPr lang="en-US" dirty="0"/>
              <a:t>- VPs have same # of entries</a:t>
            </a:r>
          </a:p>
          <a:p>
            <a:endParaRPr lang="en-US" dirty="0"/>
          </a:p>
        </p:txBody>
      </p:sp>
      <p:sp>
        <p:nvSpPr>
          <p:cNvPr id="4" name="Slide Number Placeholder 3"/>
          <p:cNvSpPr>
            <a:spLocks noGrp="1"/>
          </p:cNvSpPr>
          <p:nvPr>
            <p:ph type="sldNum" sz="quarter" idx="10"/>
          </p:nvPr>
        </p:nvSpPr>
        <p:spPr/>
        <p:txBody>
          <a:bodyPr/>
          <a:lstStyle/>
          <a:p>
            <a:fld id="{2ED7C50F-071E-4D3B-9A71-41D99FA7C3E5}" type="slidenum">
              <a:rPr lang="en-US" smtClean="0"/>
              <a:pPr/>
              <a:t>19</a:t>
            </a:fld>
            <a:endParaRPr lang="en-US" dirty="0"/>
          </a:p>
        </p:txBody>
      </p:sp>
    </p:spTree>
    <p:extLst>
      <p:ext uri="{BB962C8B-B14F-4D97-AF65-F5344CB8AC3E}">
        <p14:creationId xmlns:p14="http://schemas.microsoft.com/office/powerpoint/2010/main" val="26808231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r>
              <a:rPr lang="en-US" dirty="0"/>
              <a:t>The composite predictor outperforms</a:t>
            </a:r>
          </a:p>
          <a:p>
            <a:r>
              <a:rPr lang="en-US" dirty="0"/>
              <a:t>EVES in 67 out of 85 workloads, while the latter</a:t>
            </a:r>
          </a:p>
          <a:p>
            <a:r>
              <a:rPr lang="en-US" dirty="0"/>
              <a:t>outperforms the composite predictor in 9 workloads only</a:t>
            </a:r>
          </a:p>
        </p:txBody>
      </p:sp>
      <p:sp>
        <p:nvSpPr>
          <p:cNvPr id="4" name="Slide Number Placeholder 3"/>
          <p:cNvSpPr>
            <a:spLocks noGrp="1"/>
          </p:cNvSpPr>
          <p:nvPr>
            <p:ph type="sldNum" sz="quarter" idx="10"/>
          </p:nvPr>
        </p:nvSpPr>
        <p:spPr/>
        <p:txBody>
          <a:bodyPr/>
          <a:lstStyle/>
          <a:p>
            <a:fld id="{2ED7C50F-071E-4D3B-9A71-41D99FA7C3E5}" type="slidenum">
              <a:rPr lang="en-US" smtClean="0"/>
              <a:pPr/>
              <a:t>20</a:t>
            </a:fld>
            <a:endParaRPr lang="en-US" dirty="0"/>
          </a:p>
        </p:txBody>
      </p:sp>
    </p:spTree>
    <p:extLst>
      <p:ext uri="{BB962C8B-B14F-4D97-AF65-F5344CB8AC3E}">
        <p14:creationId xmlns:p14="http://schemas.microsoft.com/office/powerpoint/2010/main" val="3938463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Our proposal: a complementary, multi-predictor design</a:t>
            </a:r>
            <a:br>
              <a:rPr lang="en-US" dirty="0"/>
            </a:br>
            <a:r>
              <a:rPr lang="en-US" dirty="0"/>
              <a:t>+ Mitigate pathological behavior using Accuracy Monitors</a:t>
            </a:r>
            <a:br>
              <a:rPr lang="en-US" dirty="0"/>
            </a:br>
            <a:r>
              <a:rPr lang="en-US" dirty="0"/>
              <a:t>+ Eliminate unnecessary overlap with Smart Training</a:t>
            </a:r>
            <a:br>
              <a:rPr lang="en-US" dirty="0"/>
            </a:br>
            <a:r>
              <a:rPr lang="en-US" dirty="0"/>
              <a:t>+ Improve resource allocation using Predictor Fusion</a:t>
            </a:r>
            <a:br>
              <a:rPr lang="en-US" dirty="0"/>
            </a:br>
            <a:r>
              <a:rPr lang="en-US" dirty="0"/>
              <a:t>+ Optimize storage allocation using Heterogenous pred.</a:t>
            </a:r>
          </a:p>
          <a:p>
            <a:endParaRPr lang="en-US" dirty="0"/>
          </a:p>
        </p:txBody>
      </p:sp>
      <p:sp>
        <p:nvSpPr>
          <p:cNvPr id="4" name="Slide Number Placeholder 3"/>
          <p:cNvSpPr>
            <a:spLocks noGrp="1"/>
          </p:cNvSpPr>
          <p:nvPr>
            <p:ph type="sldNum" sz="quarter" idx="10"/>
          </p:nvPr>
        </p:nvSpPr>
        <p:spPr/>
        <p:txBody>
          <a:bodyPr/>
          <a:lstStyle/>
          <a:p>
            <a:fld id="{2ED7C50F-071E-4D3B-9A71-41D99FA7C3E5}" type="slidenum">
              <a:rPr lang="en-US" smtClean="0"/>
              <a:pPr/>
              <a:t>3</a:t>
            </a:fld>
            <a:endParaRPr lang="en-US" dirty="0"/>
          </a:p>
        </p:txBody>
      </p:sp>
    </p:spTree>
    <p:extLst>
      <p:ext uri="{BB962C8B-B14F-4D97-AF65-F5344CB8AC3E}">
        <p14:creationId xmlns:p14="http://schemas.microsoft.com/office/powerpoint/2010/main" val="3506193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r>
              <a:rPr lang="en-US" dirty="0"/>
              <a:t>benchmark suites: SPEC2K [38], SPEC2K6 [39], and EEMBC [30].</a:t>
            </a:r>
          </a:p>
          <a:p>
            <a:r>
              <a:rPr lang="en-US" dirty="0"/>
              <a:t>Moreover, we enriched our benchmark pool with other popular applications:</a:t>
            </a:r>
          </a:p>
          <a:p>
            <a:r>
              <a:rPr lang="en-US" dirty="0" err="1"/>
              <a:t>Linpack</a:t>
            </a:r>
            <a:r>
              <a:rPr lang="en-US" dirty="0"/>
              <a:t> [19], media player [23], browser benchmark [4],</a:t>
            </a:r>
          </a:p>
          <a:p>
            <a:r>
              <a:rPr lang="en-US" dirty="0"/>
              <a:t>and various </a:t>
            </a:r>
            <a:r>
              <a:rPr lang="en-US" dirty="0" err="1"/>
              <a:t>Javascript</a:t>
            </a:r>
            <a:r>
              <a:rPr lang="en-US" dirty="0"/>
              <a:t> benchmarks</a:t>
            </a:r>
          </a:p>
        </p:txBody>
      </p:sp>
      <p:sp>
        <p:nvSpPr>
          <p:cNvPr id="4" name="Slide Number Placeholder 3"/>
          <p:cNvSpPr>
            <a:spLocks noGrp="1"/>
          </p:cNvSpPr>
          <p:nvPr>
            <p:ph type="sldNum" sz="quarter" idx="10"/>
          </p:nvPr>
        </p:nvSpPr>
        <p:spPr/>
        <p:txBody>
          <a:bodyPr/>
          <a:lstStyle/>
          <a:p>
            <a:fld id="{2ED7C50F-071E-4D3B-9A71-41D99FA7C3E5}" type="slidenum">
              <a:rPr lang="en-US" smtClean="0"/>
              <a:pPr/>
              <a:t>4</a:t>
            </a:fld>
            <a:endParaRPr lang="en-US" dirty="0"/>
          </a:p>
        </p:txBody>
      </p:sp>
    </p:spTree>
    <p:extLst>
      <p:ext uri="{BB962C8B-B14F-4D97-AF65-F5344CB8AC3E}">
        <p14:creationId xmlns:p14="http://schemas.microsoft.com/office/powerpoint/2010/main" val="283880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r>
              <a:rPr lang="en-US" dirty="0"/>
              <a:t>Our analysis of state-of-art VPs, found that no one predictor is capable of </a:t>
            </a:r>
            <a:r>
              <a:rPr lang="en-US" dirty="0">
                <a:sym typeface="Wingdings" panose="05000000000000000000" pitchFamily="2" charset="2"/>
              </a:rPr>
              <a:t>prediction all loads, at least not efficiently</a:t>
            </a:r>
            <a:endParaRPr lang="en-US" dirty="0"/>
          </a:p>
        </p:txBody>
      </p:sp>
      <p:sp>
        <p:nvSpPr>
          <p:cNvPr id="4" name="Slide Number Placeholder 3"/>
          <p:cNvSpPr>
            <a:spLocks noGrp="1"/>
          </p:cNvSpPr>
          <p:nvPr>
            <p:ph type="sldNum" sz="quarter" idx="10"/>
          </p:nvPr>
        </p:nvSpPr>
        <p:spPr/>
        <p:txBody>
          <a:bodyPr/>
          <a:lstStyle/>
          <a:p>
            <a:fld id="{2ED7C50F-071E-4D3B-9A71-41D99FA7C3E5}" type="slidenum">
              <a:rPr lang="en-US" smtClean="0"/>
              <a:pPr/>
              <a:t>6</a:t>
            </a:fld>
            <a:endParaRPr lang="en-US" dirty="0"/>
          </a:p>
        </p:txBody>
      </p:sp>
    </p:spTree>
    <p:extLst>
      <p:ext uri="{BB962C8B-B14F-4D97-AF65-F5344CB8AC3E}">
        <p14:creationId xmlns:p14="http://schemas.microsoft.com/office/powerpoint/2010/main" val="45121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r>
              <a:rPr lang="en-US" dirty="0"/>
              <a:t>benchmark suites: SPEC2K [38], SPEC2K6 [39], and EEMBC [30].</a:t>
            </a:r>
          </a:p>
          <a:p>
            <a:r>
              <a:rPr lang="en-US" dirty="0"/>
              <a:t>Moreover, we enriched our benchmark pool with other popular applications:</a:t>
            </a:r>
          </a:p>
          <a:p>
            <a:r>
              <a:rPr lang="en-US" dirty="0" err="1"/>
              <a:t>Linpack</a:t>
            </a:r>
            <a:r>
              <a:rPr lang="en-US" dirty="0"/>
              <a:t> [19], media player [23], browser benchmark [4],</a:t>
            </a:r>
          </a:p>
          <a:p>
            <a:r>
              <a:rPr lang="en-US" dirty="0"/>
              <a:t>and various </a:t>
            </a:r>
            <a:r>
              <a:rPr lang="en-US" dirty="0" err="1"/>
              <a:t>Javascript</a:t>
            </a:r>
            <a:r>
              <a:rPr lang="en-US" dirty="0"/>
              <a:t> benchmarks</a:t>
            </a:r>
          </a:p>
        </p:txBody>
      </p:sp>
      <p:sp>
        <p:nvSpPr>
          <p:cNvPr id="4" name="Slide Number Placeholder 3"/>
          <p:cNvSpPr>
            <a:spLocks noGrp="1"/>
          </p:cNvSpPr>
          <p:nvPr>
            <p:ph type="sldNum" sz="quarter" idx="10"/>
          </p:nvPr>
        </p:nvSpPr>
        <p:spPr/>
        <p:txBody>
          <a:bodyPr/>
          <a:lstStyle/>
          <a:p>
            <a:fld id="{2ED7C50F-071E-4D3B-9A71-41D99FA7C3E5}" type="slidenum">
              <a:rPr lang="en-US" smtClean="0"/>
              <a:pPr/>
              <a:t>7</a:t>
            </a:fld>
            <a:endParaRPr lang="en-US" dirty="0"/>
          </a:p>
        </p:txBody>
      </p:sp>
    </p:spTree>
    <p:extLst>
      <p:ext uri="{BB962C8B-B14F-4D97-AF65-F5344CB8AC3E}">
        <p14:creationId xmlns:p14="http://schemas.microsoft.com/office/powerpoint/2010/main" val="951434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We prefer:</a:t>
            </a:r>
          </a:p>
          <a:p>
            <a:r>
              <a:rPr lang="en-US" sz="1200" b="0" i="0" u="none" strike="noStrike" kern="1200" baseline="0" dirty="0">
                <a:solidFill>
                  <a:schemeClr val="tx1"/>
                </a:solidFill>
                <a:latin typeface="+mn-lt"/>
                <a:ea typeface="+mn-ea"/>
                <a:cs typeface="+mn-cs"/>
              </a:rPr>
              <a:t>Direct predictors because they do not require a data cache access, and are not susceptible to cache misses, cache bandwidth constraints, and the increased power of a cache access.</a:t>
            </a:r>
          </a:p>
          <a:p>
            <a:r>
              <a:rPr lang="en-US" sz="1200" b="0" i="0" u="none" strike="noStrike" kern="1200" baseline="0" dirty="0">
                <a:solidFill>
                  <a:schemeClr val="tx1"/>
                </a:solidFill>
                <a:latin typeface="+mn-lt"/>
                <a:ea typeface="+mn-ea"/>
                <a:cs typeface="+mn-cs"/>
              </a:rPr>
              <a:t>Context-unaware predictors because they are more storage-efficient</a:t>
            </a:r>
            <a:endParaRPr lang="en-US" dirty="0"/>
          </a:p>
        </p:txBody>
      </p:sp>
      <p:sp>
        <p:nvSpPr>
          <p:cNvPr id="4" name="Slide Number Placeholder 3"/>
          <p:cNvSpPr>
            <a:spLocks noGrp="1"/>
          </p:cNvSpPr>
          <p:nvPr>
            <p:ph type="sldNum" sz="quarter" idx="5"/>
          </p:nvPr>
        </p:nvSpPr>
        <p:spPr/>
        <p:txBody>
          <a:bodyPr/>
          <a:lstStyle/>
          <a:p>
            <a:fld id="{2ED7C50F-071E-4D3B-9A71-41D99FA7C3E5}" type="slidenum">
              <a:rPr lang="en-US" smtClean="0"/>
              <a:pPr/>
              <a:t>9</a:t>
            </a:fld>
            <a:endParaRPr lang="en-US" dirty="0"/>
          </a:p>
        </p:txBody>
      </p:sp>
    </p:spTree>
    <p:extLst>
      <p:ext uri="{BB962C8B-B14F-4D97-AF65-F5344CB8AC3E}">
        <p14:creationId xmlns:p14="http://schemas.microsoft.com/office/powerpoint/2010/main" val="2656416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r>
              <a:rPr lang="en-US" dirty="0"/>
              <a:t>benchmark suites: SPEC2K [38], SPEC2K6 [39], and EEMBC [30].</a:t>
            </a:r>
          </a:p>
          <a:p>
            <a:r>
              <a:rPr lang="en-US" dirty="0"/>
              <a:t>Moreover, we enriched our benchmark pool with other popular applications:</a:t>
            </a:r>
          </a:p>
          <a:p>
            <a:r>
              <a:rPr lang="en-US" dirty="0" err="1"/>
              <a:t>Linpack</a:t>
            </a:r>
            <a:r>
              <a:rPr lang="en-US" dirty="0"/>
              <a:t> [19], media player [23], browser benchmark [4],</a:t>
            </a:r>
          </a:p>
          <a:p>
            <a:r>
              <a:rPr lang="en-US" dirty="0"/>
              <a:t>and various </a:t>
            </a:r>
            <a:r>
              <a:rPr lang="en-US" dirty="0" err="1"/>
              <a:t>Javascript</a:t>
            </a:r>
            <a:r>
              <a:rPr lang="en-US" dirty="0"/>
              <a:t> benchmarks</a:t>
            </a:r>
          </a:p>
        </p:txBody>
      </p:sp>
      <p:sp>
        <p:nvSpPr>
          <p:cNvPr id="4" name="Slide Number Placeholder 3"/>
          <p:cNvSpPr>
            <a:spLocks noGrp="1"/>
          </p:cNvSpPr>
          <p:nvPr>
            <p:ph type="sldNum" sz="quarter" idx="10"/>
          </p:nvPr>
        </p:nvSpPr>
        <p:spPr/>
        <p:txBody>
          <a:bodyPr/>
          <a:lstStyle/>
          <a:p>
            <a:fld id="{2ED7C50F-071E-4D3B-9A71-41D99FA7C3E5}" type="slidenum">
              <a:rPr lang="en-US" smtClean="0"/>
              <a:pPr/>
              <a:t>11</a:t>
            </a:fld>
            <a:endParaRPr lang="en-US" dirty="0"/>
          </a:p>
        </p:txBody>
      </p:sp>
    </p:spTree>
    <p:extLst>
      <p:ext uri="{BB962C8B-B14F-4D97-AF65-F5344CB8AC3E}">
        <p14:creationId xmlns:p14="http://schemas.microsoft.com/office/powerpoint/2010/main" val="843569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Preference: LVP &gt; CVP &gt; SAP &gt; CAP</a:t>
            </a:r>
          </a:p>
          <a:p>
            <a:endParaRPr lang="en-US" dirty="0"/>
          </a:p>
        </p:txBody>
      </p:sp>
      <p:sp>
        <p:nvSpPr>
          <p:cNvPr id="4" name="Slide Number Placeholder 3"/>
          <p:cNvSpPr>
            <a:spLocks noGrp="1"/>
          </p:cNvSpPr>
          <p:nvPr>
            <p:ph type="sldNum" sz="quarter" idx="10"/>
          </p:nvPr>
        </p:nvSpPr>
        <p:spPr/>
        <p:txBody>
          <a:bodyPr/>
          <a:lstStyle/>
          <a:p>
            <a:fld id="{A80473B2-5F74-40D9-9D6F-CB1EFF318E23}" type="slidenum">
              <a:rPr lang="en-US" smtClean="0"/>
              <a:t>13</a:t>
            </a:fld>
            <a:endParaRPr lang="en-US"/>
          </a:p>
        </p:txBody>
      </p:sp>
    </p:spTree>
    <p:extLst>
      <p:ext uri="{BB962C8B-B14F-4D97-AF65-F5344CB8AC3E}">
        <p14:creationId xmlns:p14="http://schemas.microsoft.com/office/powerpoint/2010/main" val="3810584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D7C50F-071E-4D3B-9A71-41D99FA7C3E5}" type="slidenum">
              <a:rPr lang="en-US" smtClean="0"/>
              <a:pPr/>
              <a:t>14</a:t>
            </a:fld>
            <a:endParaRPr lang="en-US" dirty="0"/>
          </a:p>
        </p:txBody>
      </p:sp>
    </p:spTree>
    <p:extLst>
      <p:ext uri="{BB962C8B-B14F-4D97-AF65-F5344CB8AC3E}">
        <p14:creationId xmlns:p14="http://schemas.microsoft.com/office/powerpoint/2010/main" val="1927706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587015" y="158450"/>
            <a:ext cx="10645428" cy="767581"/>
          </a:xfrm>
          <a:prstGeom prst="rect">
            <a:avLst/>
          </a:prstGeom>
        </p:spPr>
        <p:txBody>
          <a:bodyPr vert="horz" lIns="91440" tIns="45720" rIns="91440" bIns="45720" rtlCol="0" anchor="ctr">
            <a:normAutofit/>
          </a:bodyPr>
          <a:lstStyle/>
          <a:p>
            <a:pPr lvl="0"/>
            <a:r>
              <a:rPr lang="en-US" dirty="0"/>
              <a:t>Click to edit Master title style</a:t>
            </a:r>
          </a:p>
        </p:txBody>
      </p:sp>
      <p:sp>
        <p:nvSpPr>
          <p:cNvPr id="8" name="Slide Number Placeholder 5"/>
          <p:cNvSpPr>
            <a:spLocks noGrp="1"/>
          </p:cNvSpPr>
          <p:nvPr>
            <p:ph type="sldNum" sz="quarter" idx="4"/>
          </p:nvPr>
        </p:nvSpPr>
        <p:spPr>
          <a:xfrm>
            <a:off x="163292" y="6509933"/>
            <a:ext cx="709081" cy="331932"/>
          </a:xfrm>
          <a:prstGeom prst="rect">
            <a:avLst/>
          </a:prstGeom>
        </p:spPr>
        <p:txBody>
          <a:bodyPr vert="horz" lIns="91440" tIns="45720" rIns="91440" bIns="45720" rtlCol="0" anchor="ctr"/>
          <a:lstStyle>
            <a:lvl1pPr algn="l">
              <a:defRPr sz="1200">
                <a:solidFill>
                  <a:srgbClr val="254061"/>
                </a:solidFill>
                <a:latin typeface="Arial"/>
                <a:cs typeface="Arial"/>
              </a:defRPr>
            </a:lvl1pPr>
          </a:lstStyle>
          <a:p>
            <a:fld id="{D4EABEBA-CB0E-0E48-9AC1-74C7372C6EC6}" type="slidenum">
              <a:rPr lang="en-US" smtClean="0"/>
              <a:pPr/>
              <a:t>‹#›</a:t>
            </a:fld>
            <a:endParaRPr lang="en-US" dirty="0"/>
          </a:p>
        </p:txBody>
      </p:sp>
      <p:sp>
        <p:nvSpPr>
          <p:cNvPr id="3" name="Content Placeholder 2"/>
          <p:cNvSpPr>
            <a:spLocks noGrp="1"/>
          </p:cNvSpPr>
          <p:nvPr>
            <p:ph sz="quarter" idx="10"/>
          </p:nvPr>
        </p:nvSpPr>
        <p:spPr>
          <a:xfrm>
            <a:off x="586318" y="1284288"/>
            <a:ext cx="10646833" cy="512603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519134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C Research">
    <p:spTree>
      <p:nvGrpSpPr>
        <p:cNvPr id="1" name=""/>
        <p:cNvGrpSpPr/>
        <p:nvPr/>
      </p:nvGrpSpPr>
      <p:grpSpPr>
        <a:xfrm>
          <a:off x="0" y="0"/>
          <a:ext cx="0" cy="0"/>
          <a:chOff x="0" y="0"/>
          <a:chExt cx="0" cy="0"/>
        </a:xfrm>
      </p:grpSpPr>
      <p:sp>
        <p:nvSpPr>
          <p:cNvPr id="6" name="Text Placeholder 7"/>
          <p:cNvSpPr>
            <a:spLocks noGrp="1"/>
          </p:cNvSpPr>
          <p:nvPr>
            <p:ph type="body" sz="quarter" idx="11" hasCustomPrompt="1"/>
          </p:nvPr>
        </p:nvSpPr>
        <p:spPr>
          <a:xfrm>
            <a:off x="759717" y="5690705"/>
            <a:ext cx="9144000" cy="476250"/>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2000" kern="1200" baseline="0" dirty="0">
                <a:solidFill>
                  <a:schemeClr val="bg1"/>
                </a:solidFill>
                <a:effectLst>
                  <a:outerShdw blurRad="50800" dist="38100" dir="2700000" algn="tl" rotWithShape="0">
                    <a:prstClr val="black">
                      <a:alpha val="40000"/>
                    </a:prstClr>
                  </a:outerShdw>
                </a:effectLst>
                <a:latin typeface="+mj-lt"/>
                <a:ea typeface="+mn-ea"/>
                <a:cs typeface="+mn-cs"/>
              </a:defRPr>
            </a:lvl1pPr>
          </a:lstStyle>
          <a:p>
            <a:r>
              <a:rPr lang="en-US" dirty="0"/>
              <a:t>Click to edit author, date, revisions</a:t>
            </a:r>
          </a:p>
        </p:txBody>
      </p:sp>
      <p:sp>
        <p:nvSpPr>
          <p:cNvPr id="7" name="Text Placeholder 7"/>
          <p:cNvSpPr>
            <a:spLocks noGrp="1"/>
          </p:cNvSpPr>
          <p:nvPr>
            <p:ph type="body" sz="quarter" idx="13" hasCustomPrompt="1"/>
          </p:nvPr>
        </p:nvSpPr>
        <p:spPr>
          <a:xfrm>
            <a:off x="759717" y="4697214"/>
            <a:ext cx="9144000" cy="752155"/>
          </a:xfrm>
          <a:prstGeom prst="rect">
            <a:avLst/>
          </a:prstGeo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3200" kern="1200" baseline="0" dirty="0">
                <a:solidFill>
                  <a:schemeClr val="bg1"/>
                </a:solidFill>
                <a:effectLst>
                  <a:outerShdw blurRad="50800" dist="38100" algn="l" rotWithShape="0">
                    <a:prstClr val="black">
                      <a:alpha val="40000"/>
                    </a:prstClr>
                  </a:outerShdw>
                </a:effectLst>
                <a:latin typeface="+mj-lt"/>
                <a:ea typeface="+mn-ea"/>
                <a:cs typeface="+mn-cs"/>
              </a:defRPr>
            </a:lvl1pPr>
          </a:lstStyle>
          <a:p>
            <a:r>
              <a:rPr lang="en-US" dirty="0"/>
              <a:t>Click to edit author, date, revisions</a:t>
            </a:r>
          </a:p>
        </p:txBody>
      </p:sp>
    </p:spTree>
    <p:extLst>
      <p:ext uri="{BB962C8B-B14F-4D97-AF65-F5344CB8AC3E}">
        <p14:creationId xmlns:p14="http://schemas.microsoft.com/office/powerpoint/2010/main" val="1360045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C Research Cambrid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13045" y="1781704"/>
            <a:ext cx="2771419" cy="536404"/>
          </a:xfrm>
          <a:prstGeom prst="rect">
            <a:avLst/>
          </a:prstGeom>
        </p:spPr>
      </p:pic>
      <p:sp>
        <p:nvSpPr>
          <p:cNvPr id="9" name="Text Placeholder 7"/>
          <p:cNvSpPr>
            <a:spLocks noGrp="1"/>
          </p:cNvSpPr>
          <p:nvPr>
            <p:ph type="body" sz="quarter" idx="12" hasCustomPrompt="1"/>
          </p:nvPr>
        </p:nvSpPr>
        <p:spPr>
          <a:xfrm>
            <a:off x="650127" y="5622529"/>
            <a:ext cx="9144000" cy="476250"/>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2000" kern="1200" baseline="0" dirty="0">
                <a:solidFill>
                  <a:schemeClr val="bg1"/>
                </a:solidFill>
                <a:effectLst>
                  <a:outerShdw blurRad="50800" dist="38100" dir="2700000" algn="tl" rotWithShape="0">
                    <a:prstClr val="black">
                      <a:alpha val="40000"/>
                    </a:prstClr>
                  </a:outerShdw>
                </a:effectLst>
                <a:latin typeface="+mj-lt"/>
                <a:ea typeface="+mn-ea"/>
                <a:cs typeface="+mn-cs"/>
              </a:defRPr>
            </a:lvl1pPr>
          </a:lstStyle>
          <a:p>
            <a:r>
              <a:rPr lang="en-US" dirty="0"/>
              <a:t>Click to edit author, date, revisions</a:t>
            </a:r>
          </a:p>
        </p:txBody>
      </p:sp>
      <p:sp>
        <p:nvSpPr>
          <p:cNvPr id="10" name="Text Placeholder 7"/>
          <p:cNvSpPr>
            <a:spLocks noGrp="1"/>
          </p:cNvSpPr>
          <p:nvPr>
            <p:ph type="body" sz="quarter" idx="13" hasCustomPrompt="1"/>
          </p:nvPr>
        </p:nvSpPr>
        <p:spPr>
          <a:xfrm>
            <a:off x="650127" y="4697214"/>
            <a:ext cx="9144000" cy="752155"/>
          </a:xfrm>
          <a:prstGeom prst="rect">
            <a:avLst/>
          </a:prstGeo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3200" kern="1200" baseline="0" dirty="0">
                <a:solidFill>
                  <a:schemeClr val="bg1"/>
                </a:solidFill>
                <a:effectLst>
                  <a:outerShdw blurRad="50800" dist="38100" algn="l" rotWithShape="0">
                    <a:prstClr val="black">
                      <a:alpha val="40000"/>
                    </a:prstClr>
                  </a:outerShdw>
                </a:effectLst>
                <a:latin typeface="+mj-lt"/>
                <a:ea typeface="+mn-ea"/>
                <a:cs typeface="+mn-cs"/>
              </a:defRPr>
            </a:lvl1pPr>
          </a:lstStyle>
          <a:p>
            <a:r>
              <a:rPr lang="en-US" dirty="0"/>
              <a:t>Click to edit author, date, revisions</a:t>
            </a:r>
          </a:p>
        </p:txBody>
      </p:sp>
    </p:spTree>
    <p:extLst>
      <p:ext uri="{BB962C8B-B14F-4D97-AF65-F5344CB8AC3E}">
        <p14:creationId xmlns:p14="http://schemas.microsoft.com/office/powerpoint/2010/main" val="3011839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C Research China">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18565" y="1776135"/>
            <a:ext cx="2771419" cy="536404"/>
          </a:xfrm>
          <a:prstGeom prst="rect">
            <a:avLst/>
          </a:prstGeom>
        </p:spPr>
      </p:pic>
      <p:sp>
        <p:nvSpPr>
          <p:cNvPr id="5" name="Text Placeholder 7"/>
          <p:cNvSpPr>
            <a:spLocks noGrp="1"/>
          </p:cNvSpPr>
          <p:nvPr>
            <p:ph type="body" sz="quarter" idx="11" hasCustomPrompt="1"/>
          </p:nvPr>
        </p:nvSpPr>
        <p:spPr>
          <a:xfrm>
            <a:off x="587191" y="5795907"/>
            <a:ext cx="9144000" cy="476250"/>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2000" kern="1200" baseline="0" dirty="0">
                <a:solidFill>
                  <a:schemeClr val="bg1"/>
                </a:solidFill>
                <a:effectLst>
                  <a:outerShdw blurRad="50800" dist="38100" dir="2700000" algn="tl" rotWithShape="0">
                    <a:prstClr val="black">
                      <a:alpha val="40000"/>
                    </a:prstClr>
                  </a:outerShdw>
                </a:effectLst>
                <a:latin typeface="+mj-lt"/>
                <a:ea typeface="+mn-ea"/>
                <a:cs typeface="+mn-cs"/>
              </a:defRPr>
            </a:lvl1pPr>
          </a:lstStyle>
          <a:p>
            <a:r>
              <a:rPr lang="en-US" dirty="0"/>
              <a:t>Click to edit author, date, revisions</a:t>
            </a:r>
          </a:p>
        </p:txBody>
      </p:sp>
      <p:sp>
        <p:nvSpPr>
          <p:cNvPr id="8" name="Text Placeholder 7"/>
          <p:cNvSpPr>
            <a:spLocks noGrp="1"/>
          </p:cNvSpPr>
          <p:nvPr>
            <p:ph type="body" sz="quarter" idx="13" hasCustomPrompt="1"/>
          </p:nvPr>
        </p:nvSpPr>
        <p:spPr>
          <a:xfrm>
            <a:off x="587191" y="4697214"/>
            <a:ext cx="9144000" cy="752155"/>
          </a:xfrm>
          <a:prstGeom prst="rect">
            <a:avLst/>
          </a:prstGeo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3200" kern="1200" baseline="0" dirty="0">
                <a:solidFill>
                  <a:schemeClr val="bg1"/>
                </a:solidFill>
                <a:effectLst>
                  <a:outerShdw blurRad="50800" dist="38100" algn="l" rotWithShape="0">
                    <a:prstClr val="black">
                      <a:alpha val="40000"/>
                    </a:prstClr>
                  </a:outerShdw>
                </a:effectLst>
                <a:latin typeface="+mj-lt"/>
                <a:ea typeface="+mn-ea"/>
                <a:cs typeface="+mn-cs"/>
              </a:defRPr>
            </a:lvl1pPr>
          </a:lstStyle>
          <a:p>
            <a:r>
              <a:rPr lang="en-US" dirty="0"/>
              <a:t>Click to edit author, date, revisions</a:t>
            </a:r>
          </a:p>
        </p:txBody>
      </p:sp>
    </p:spTree>
    <p:extLst>
      <p:ext uri="{BB962C8B-B14F-4D97-AF65-F5344CB8AC3E}">
        <p14:creationId xmlns:p14="http://schemas.microsoft.com/office/powerpoint/2010/main" val="37735601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C Research India">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41788" y="1828386"/>
            <a:ext cx="2771419" cy="536404"/>
          </a:xfrm>
          <a:prstGeom prst="rect">
            <a:avLst/>
          </a:prstGeom>
        </p:spPr>
      </p:pic>
      <p:sp>
        <p:nvSpPr>
          <p:cNvPr id="7" name="Text Placeholder 7"/>
          <p:cNvSpPr>
            <a:spLocks noGrp="1"/>
          </p:cNvSpPr>
          <p:nvPr>
            <p:ph type="body" sz="quarter" idx="11" hasCustomPrompt="1"/>
          </p:nvPr>
        </p:nvSpPr>
        <p:spPr>
          <a:xfrm>
            <a:off x="541788" y="5690705"/>
            <a:ext cx="9144000" cy="476250"/>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2000" kern="1200" baseline="0" dirty="0">
                <a:solidFill>
                  <a:schemeClr val="bg1"/>
                </a:solidFill>
                <a:effectLst>
                  <a:outerShdw blurRad="50800" dist="38100" dir="2700000" algn="tl" rotWithShape="0">
                    <a:prstClr val="black">
                      <a:alpha val="40000"/>
                    </a:prstClr>
                  </a:outerShdw>
                </a:effectLst>
                <a:latin typeface="+mj-lt"/>
                <a:ea typeface="+mn-ea"/>
                <a:cs typeface="+mn-cs"/>
              </a:defRPr>
            </a:lvl1pPr>
          </a:lstStyle>
          <a:p>
            <a:r>
              <a:rPr lang="en-US" dirty="0"/>
              <a:t>Click to edit author, date, revisions</a:t>
            </a:r>
          </a:p>
        </p:txBody>
      </p:sp>
      <p:sp>
        <p:nvSpPr>
          <p:cNvPr id="8" name="Text Placeholder 7"/>
          <p:cNvSpPr>
            <a:spLocks noGrp="1"/>
          </p:cNvSpPr>
          <p:nvPr>
            <p:ph type="body" sz="quarter" idx="13" hasCustomPrompt="1"/>
          </p:nvPr>
        </p:nvSpPr>
        <p:spPr>
          <a:xfrm>
            <a:off x="541788" y="4621229"/>
            <a:ext cx="9144000" cy="752155"/>
          </a:xfrm>
          <a:prstGeom prst="rect">
            <a:avLst/>
          </a:prstGeo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3200" kern="1200" baseline="0" dirty="0">
                <a:solidFill>
                  <a:schemeClr val="bg1"/>
                </a:solidFill>
                <a:effectLst>
                  <a:outerShdw blurRad="50800" dist="38100" algn="l" rotWithShape="0">
                    <a:prstClr val="black">
                      <a:alpha val="40000"/>
                    </a:prstClr>
                  </a:outerShdw>
                </a:effectLst>
                <a:latin typeface="+mj-lt"/>
                <a:ea typeface="+mn-ea"/>
                <a:cs typeface="+mn-cs"/>
              </a:defRPr>
            </a:lvl1pPr>
          </a:lstStyle>
          <a:p>
            <a:r>
              <a:rPr lang="en-US" dirty="0"/>
              <a:t>Click to edit author, date, revisions</a:t>
            </a:r>
          </a:p>
        </p:txBody>
      </p:sp>
    </p:spTree>
    <p:extLst>
      <p:ext uri="{BB962C8B-B14F-4D97-AF65-F5344CB8AC3E}">
        <p14:creationId xmlns:p14="http://schemas.microsoft.com/office/powerpoint/2010/main" val="1001108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alcomm Research Korea">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18565" y="1776135"/>
            <a:ext cx="2771419" cy="536404"/>
          </a:xfrm>
          <a:prstGeom prst="rect">
            <a:avLst/>
          </a:prstGeom>
        </p:spPr>
      </p:pic>
      <p:sp>
        <p:nvSpPr>
          <p:cNvPr id="7" name="Text Placeholder 7"/>
          <p:cNvSpPr>
            <a:spLocks noGrp="1"/>
          </p:cNvSpPr>
          <p:nvPr>
            <p:ph type="body" sz="quarter" idx="11" hasCustomPrompt="1"/>
          </p:nvPr>
        </p:nvSpPr>
        <p:spPr>
          <a:xfrm>
            <a:off x="622728" y="5690705"/>
            <a:ext cx="9144000" cy="476250"/>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2000" kern="1200" baseline="0" dirty="0">
                <a:solidFill>
                  <a:schemeClr val="bg1"/>
                </a:solidFill>
                <a:effectLst>
                  <a:outerShdw blurRad="50800" dist="38100" dir="2700000" algn="tl" rotWithShape="0">
                    <a:prstClr val="black">
                      <a:alpha val="40000"/>
                    </a:prstClr>
                  </a:outerShdw>
                </a:effectLst>
                <a:latin typeface="+mj-lt"/>
                <a:ea typeface="+mn-ea"/>
                <a:cs typeface="+mn-cs"/>
              </a:defRPr>
            </a:lvl1pPr>
          </a:lstStyle>
          <a:p>
            <a:r>
              <a:rPr lang="en-US" dirty="0"/>
              <a:t>Click to edit author, date, revisions</a:t>
            </a:r>
          </a:p>
        </p:txBody>
      </p:sp>
      <p:sp>
        <p:nvSpPr>
          <p:cNvPr id="8" name="Text Placeholder 7"/>
          <p:cNvSpPr>
            <a:spLocks noGrp="1"/>
          </p:cNvSpPr>
          <p:nvPr>
            <p:ph type="body" sz="quarter" idx="13" hasCustomPrompt="1"/>
          </p:nvPr>
        </p:nvSpPr>
        <p:spPr>
          <a:xfrm>
            <a:off x="622728" y="4697214"/>
            <a:ext cx="9144000" cy="752155"/>
          </a:xfrm>
          <a:prstGeom prst="rect">
            <a:avLst/>
          </a:prstGeo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3200" kern="1200" baseline="0" dirty="0">
                <a:solidFill>
                  <a:schemeClr val="bg1"/>
                </a:solidFill>
                <a:effectLst>
                  <a:outerShdw blurRad="50800" dist="38100" algn="l" rotWithShape="0">
                    <a:prstClr val="black">
                      <a:alpha val="40000"/>
                    </a:prstClr>
                  </a:outerShdw>
                </a:effectLst>
                <a:latin typeface="+mj-lt"/>
                <a:ea typeface="+mn-ea"/>
                <a:cs typeface="+mn-cs"/>
              </a:defRPr>
            </a:lvl1pPr>
          </a:lstStyle>
          <a:p>
            <a:r>
              <a:rPr lang="en-US" dirty="0"/>
              <a:t>Click to edit author, date, revisions</a:t>
            </a:r>
          </a:p>
        </p:txBody>
      </p:sp>
    </p:spTree>
    <p:extLst>
      <p:ext uri="{BB962C8B-B14F-4D97-AF65-F5344CB8AC3E}">
        <p14:creationId xmlns:p14="http://schemas.microsoft.com/office/powerpoint/2010/main" val="3230149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C Research Raleigh">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30176" y="1784844"/>
            <a:ext cx="2771419" cy="536404"/>
          </a:xfrm>
          <a:prstGeom prst="rect">
            <a:avLst/>
          </a:prstGeom>
        </p:spPr>
      </p:pic>
      <p:sp>
        <p:nvSpPr>
          <p:cNvPr id="6" name="Text Placeholder 7"/>
          <p:cNvSpPr>
            <a:spLocks noGrp="1"/>
          </p:cNvSpPr>
          <p:nvPr>
            <p:ph type="body" sz="quarter" idx="11" hasCustomPrompt="1"/>
          </p:nvPr>
        </p:nvSpPr>
        <p:spPr>
          <a:xfrm>
            <a:off x="759717" y="5928830"/>
            <a:ext cx="9144000" cy="476250"/>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2000" kern="1200" baseline="0" dirty="0">
                <a:solidFill>
                  <a:schemeClr val="bg1"/>
                </a:solidFill>
                <a:effectLst>
                  <a:outerShdw blurRad="50800" dist="38100" dir="2700000" algn="tl" rotWithShape="0">
                    <a:prstClr val="black">
                      <a:alpha val="40000"/>
                    </a:prstClr>
                  </a:outerShdw>
                </a:effectLst>
                <a:latin typeface="+mj-lt"/>
                <a:ea typeface="+mn-ea"/>
                <a:cs typeface="+mn-cs"/>
              </a:defRPr>
            </a:lvl1pPr>
          </a:lstStyle>
          <a:p>
            <a:r>
              <a:rPr lang="en-US" dirty="0"/>
              <a:t>Click to edit author, date, revisions</a:t>
            </a:r>
          </a:p>
        </p:txBody>
      </p:sp>
      <p:sp>
        <p:nvSpPr>
          <p:cNvPr id="8" name="Text Placeholder 7"/>
          <p:cNvSpPr>
            <a:spLocks noGrp="1"/>
          </p:cNvSpPr>
          <p:nvPr>
            <p:ph type="body" sz="quarter" idx="13" hasCustomPrompt="1"/>
          </p:nvPr>
        </p:nvSpPr>
        <p:spPr>
          <a:xfrm>
            <a:off x="759717" y="4857534"/>
            <a:ext cx="9144000" cy="752155"/>
          </a:xfrm>
          <a:prstGeom prst="rect">
            <a:avLst/>
          </a:prstGeo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3200" kern="1200" baseline="0" dirty="0">
                <a:solidFill>
                  <a:schemeClr val="bg1"/>
                </a:solidFill>
                <a:effectLst>
                  <a:outerShdw blurRad="50800" dist="38100" algn="l" rotWithShape="0">
                    <a:prstClr val="black">
                      <a:alpha val="40000"/>
                    </a:prstClr>
                  </a:outerShdw>
                </a:effectLst>
                <a:latin typeface="+mj-lt"/>
                <a:ea typeface="+mn-ea"/>
                <a:cs typeface="+mn-cs"/>
              </a:defRPr>
            </a:lvl1pPr>
          </a:lstStyle>
          <a:p>
            <a:r>
              <a:rPr lang="en-US" dirty="0"/>
              <a:t>Click to edit author, date, revisions</a:t>
            </a:r>
          </a:p>
        </p:txBody>
      </p:sp>
    </p:spTree>
    <p:extLst>
      <p:ext uri="{BB962C8B-B14F-4D97-AF65-F5344CB8AC3E}">
        <p14:creationId xmlns:p14="http://schemas.microsoft.com/office/powerpoint/2010/main" val="795630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C Research New Jersey">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491036" y="1753239"/>
            <a:ext cx="2771419" cy="536404"/>
          </a:xfrm>
          <a:prstGeom prst="rect">
            <a:avLst/>
          </a:prstGeom>
        </p:spPr>
      </p:pic>
      <p:sp>
        <p:nvSpPr>
          <p:cNvPr id="6" name="Text Placeholder 7"/>
          <p:cNvSpPr>
            <a:spLocks noGrp="1"/>
          </p:cNvSpPr>
          <p:nvPr>
            <p:ph type="body" sz="quarter" idx="11" hasCustomPrompt="1"/>
          </p:nvPr>
        </p:nvSpPr>
        <p:spPr>
          <a:xfrm>
            <a:off x="699785" y="5826088"/>
            <a:ext cx="9144000" cy="476250"/>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2000" kern="1200" baseline="0" dirty="0">
                <a:solidFill>
                  <a:schemeClr val="bg1"/>
                </a:solidFill>
                <a:effectLst>
                  <a:outerShdw blurRad="50800" dist="38100" dir="2700000" algn="tl" rotWithShape="0">
                    <a:prstClr val="black">
                      <a:alpha val="40000"/>
                    </a:prstClr>
                  </a:outerShdw>
                </a:effectLst>
                <a:latin typeface="+mj-lt"/>
                <a:ea typeface="+mn-ea"/>
                <a:cs typeface="+mn-cs"/>
              </a:defRPr>
            </a:lvl1pPr>
          </a:lstStyle>
          <a:p>
            <a:r>
              <a:rPr lang="en-US" dirty="0"/>
              <a:t>Click to edit author, date, revisions</a:t>
            </a:r>
          </a:p>
        </p:txBody>
      </p:sp>
      <p:sp>
        <p:nvSpPr>
          <p:cNvPr id="8" name="Text Placeholder 7"/>
          <p:cNvSpPr>
            <a:spLocks noGrp="1"/>
          </p:cNvSpPr>
          <p:nvPr>
            <p:ph type="body" sz="quarter" idx="13" hasCustomPrompt="1"/>
          </p:nvPr>
        </p:nvSpPr>
        <p:spPr>
          <a:xfrm>
            <a:off x="699785" y="4888357"/>
            <a:ext cx="9144000" cy="752155"/>
          </a:xfrm>
          <a:prstGeom prst="rect">
            <a:avLst/>
          </a:prstGeo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3200" kern="1200" baseline="0" dirty="0">
                <a:solidFill>
                  <a:schemeClr val="bg1"/>
                </a:solidFill>
                <a:effectLst>
                  <a:outerShdw blurRad="50800" dist="38100" algn="l" rotWithShape="0">
                    <a:prstClr val="black">
                      <a:alpha val="40000"/>
                    </a:prstClr>
                  </a:outerShdw>
                </a:effectLst>
                <a:latin typeface="+mj-lt"/>
                <a:ea typeface="+mn-ea"/>
                <a:cs typeface="+mn-cs"/>
              </a:defRPr>
            </a:lvl1pPr>
          </a:lstStyle>
          <a:p>
            <a:r>
              <a:rPr lang="en-US" dirty="0"/>
              <a:t>Click to edit author, date, revisions</a:t>
            </a:r>
          </a:p>
        </p:txBody>
      </p:sp>
    </p:spTree>
    <p:extLst>
      <p:ext uri="{BB962C8B-B14F-4D97-AF65-F5344CB8AC3E}">
        <p14:creationId xmlns:p14="http://schemas.microsoft.com/office/powerpoint/2010/main" val="9508840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C Research Nurember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18564" y="1767426"/>
            <a:ext cx="2771419" cy="536404"/>
          </a:xfrm>
          <a:prstGeom prst="rect">
            <a:avLst/>
          </a:prstGeom>
        </p:spPr>
      </p:pic>
      <p:sp>
        <p:nvSpPr>
          <p:cNvPr id="7" name="Text Placeholder 7"/>
          <p:cNvSpPr>
            <a:spLocks noGrp="1"/>
          </p:cNvSpPr>
          <p:nvPr>
            <p:ph type="body" sz="quarter" idx="11" hasCustomPrompt="1"/>
          </p:nvPr>
        </p:nvSpPr>
        <p:spPr>
          <a:xfrm>
            <a:off x="759717" y="5690705"/>
            <a:ext cx="9144000" cy="476250"/>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2000" kern="1200" baseline="0" dirty="0">
                <a:solidFill>
                  <a:schemeClr val="bg1"/>
                </a:solidFill>
                <a:effectLst>
                  <a:outerShdw blurRad="50800" dist="38100" dir="2700000" algn="tl" rotWithShape="0">
                    <a:prstClr val="black">
                      <a:alpha val="40000"/>
                    </a:prstClr>
                  </a:outerShdw>
                </a:effectLst>
                <a:latin typeface="+mj-lt"/>
                <a:ea typeface="+mn-ea"/>
                <a:cs typeface="+mn-cs"/>
              </a:defRPr>
            </a:lvl1pPr>
          </a:lstStyle>
          <a:p>
            <a:r>
              <a:rPr lang="en-US" dirty="0"/>
              <a:t>Click to edit author, date, revisions</a:t>
            </a:r>
          </a:p>
        </p:txBody>
      </p:sp>
      <p:sp>
        <p:nvSpPr>
          <p:cNvPr id="8" name="Text Placeholder 7"/>
          <p:cNvSpPr>
            <a:spLocks noGrp="1"/>
          </p:cNvSpPr>
          <p:nvPr>
            <p:ph type="body" sz="quarter" idx="13" hasCustomPrompt="1"/>
          </p:nvPr>
        </p:nvSpPr>
        <p:spPr>
          <a:xfrm>
            <a:off x="759717" y="4697214"/>
            <a:ext cx="9144000" cy="752155"/>
          </a:xfrm>
          <a:prstGeom prst="rect">
            <a:avLst/>
          </a:prstGeo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3200" kern="1200" baseline="0" dirty="0">
                <a:solidFill>
                  <a:schemeClr val="bg1"/>
                </a:solidFill>
                <a:effectLst>
                  <a:outerShdw blurRad="50800" dist="38100" algn="l" rotWithShape="0">
                    <a:prstClr val="black">
                      <a:alpha val="40000"/>
                    </a:prstClr>
                  </a:outerShdw>
                </a:effectLst>
                <a:latin typeface="+mj-lt"/>
                <a:ea typeface="+mn-ea"/>
                <a:cs typeface="+mn-cs"/>
              </a:defRPr>
            </a:lvl1pPr>
          </a:lstStyle>
          <a:p>
            <a:r>
              <a:rPr lang="en-US" dirty="0"/>
              <a:t>Click to edit author, date, revisions</a:t>
            </a:r>
          </a:p>
        </p:txBody>
      </p:sp>
    </p:spTree>
    <p:extLst>
      <p:ext uri="{BB962C8B-B14F-4D97-AF65-F5344CB8AC3E}">
        <p14:creationId xmlns:p14="http://schemas.microsoft.com/office/powerpoint/2010/main" val="33210803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C Research San Diego">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495343" y="1776135"/>
            <a:ext cx="2771419" cy="536404"/>
          </a:xfrm>
          <a:prstGeom prst="rect">
            <a:avLst/>
          </a:prstGeom>
        </p:spPr>
      </p:pic>
      <p:sp>
        <p:nvSpPr>
          <p:cNvPr id="5" name="Text Placeholder 7"/>
          <p:cNvSpPr>
            <a:spLocks noGrp="1"/>
          </p:cNvSpPr>
          <p:nvPr>
            <p:ph type="body" sz="quarter" idx="11" hasCustomPrompt="1"/>
          </p:nvPr>
        </p:nvSpPr>
        <p:spPr>
          <a:xfrm>
            <a:off x="764023" y="5610331"/>
            <a:ext cx="9144000" cy="476250"/>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2000" kern="1200" baseline="0" dirty="0">
                <a:solidFill>
                  <a:schemeClr val="bg1"/>
                </a:solidFill>
                <a:effectLst>
                  <a:outerShdw blurRad="50800" dist="38100" dir="2700000" algn="tl" rotWithShape="0">
                    <a:prstClr val="black">
                      <a:alpha val="40000"/>
                    </a:prstClr>
                  </a:outerShdw>
                </a:effectLst>
                <a:latin typeface="+mj-lt"/>
                <a:ea typeface="+mn-ea"/>
                <a:cs typeface="+mn-cs"/>
              </a:defRPr>
            </a:lvl1pPr>
          </a:lstStyle>
          <a:p>
            <a:r>
              <a:rPr lang="en-US" dirty="0"/>
              <a:t>Click to edit author, date, revisions</a:t>
            </a:r>
          </a:p>
        </p:txBody>
      </p:sp>
      <p:sp>
        <p:nvSpPr>
          <p:cNvPr id="6" name="Text Placeholder 7"/>
          <p:cNvSpPr>
            <a:spLocks noGrp="1"/>
          </p:cNvSpPr>
          <p:nvPr>
            <p:ph type="body" sz="quarter" idx="13" hasCustomPrompt="1"/>
          </p:nvPr>
        </p:nvSpPr>
        <p:spPr>
          <a:xfrm>
            <a:off x="759717" y="4697214"/>
            <a:ext cx="9144000" cy="752155"/>
          </a:xfrm>
          <a:prstGeom prst="rect">
            <a:avLst/>
          </a:prstGeo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3200" kern="1200" baseline="0" dirty="0">
                <a:solidFill>
                  <a:schemeClr val="bg1"/>
                </a:solidFill>
                <a:effectLst>
                  <a:outerShdw blurRad="50800" dist="38100" algn="l" rotWithShape="0">
                    <a:prstClr val="black">
                      <a:alpha val="40000"/>
                    </a:prstClr>
                  </a:outerShdw>
                </a:effectLst>
                <a:latin typeface="+mj-lt"/>
                <a:ea typeface="+mn-ea"/>
                <a:cs typeface="+mn-cs"/>
              </a:defRPr>
            </a:lvl1pPr>
          </a:lstStyle>
          <a:p>
            <a:r>
              <a:rPr lang="en-US" dirty="0"/>
              <a:t>Click to edit author, date, revisions</a:t>
            </a:r>
          </a:p>
        </p:txBody>
      </p:sp>
    </p:spTree>
    <p:extLst>
      <p:ext uri="{BB962C8B-B14F-4D97-AF65-F5344CB8AC3E}">
        <p14:creationId xmlns:p14="http://schemas.microsoft.com/office/powerpoint/2010/main" val="13231196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QC Research Silicon Valley">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483730" y="1750009"/>
            <a:ext cx="2771419" cy="536404"/>
          </a:xfrm>
          <a:prstGeom prst="rect">
            <a:avLst/>
          </a:prstGeom>
        </p:spPr>
      </p:pic>
      <p:sp>
        <p:nvSpPr>
          <p:cNvPr id="5" name="Text Placeholder 7"/>
          <p:cNvSpPr>
            <a:spLocks noGrp="1"/>
          </p:cNvSpPr>
          <p:nvPr>
            <p:ph type="body" sz="quarter" idx="11" hasCustomPrompt="1"/>
          </p:nvPr>
        </p:nvSpPr>
        <p:spPr>
          <a:xfrm>
            <a:off x="759717" y="5690705"/>
            <a:ext cx="9144000" cy="476250"/>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2000" kern="1200" baseline="0" dirty="0">
                <a:solidFill>
                  <a:schemeClr val="bg1"/>
                </a:solidFill>
                <a:effectLst>
                  <a:outerShdw blurRad="50800" dist="38100" dir="2700000" algn="tl" rotWithShape="0">
                    <a:prstClr val="black">
                      <a:alpha val="40000"/>
                    </a:prstClr>
                  </a:outerShdw>
                </a:effectLst>
                <a:latin typeface="+mj-lt"/>
                <a:ea typeface="+mn-ea"/>
                <a:cs typeface="+mn-cs"/>
              </a:defRPr>
            </a:lvl1pPr>
          </a:lstStyle>
          <a:p>
            <a:r>
              <a:rPr lang="en-US" dirty="0"/>
              <a:t>Click to edit author, date, revisions</a:t>
            </a:r>
          </a:p>
        </p:txBody>
      </p:sp>
      <p:sp>
        <p:nvSpPr>
          <p:cNvPr id="7" name="Text Placeholder 7"/>
          <p:cNvSpPr>
            <a:spLocks noGrp="1"/>
          </p:cNvSpPr>
          <p:nvPr>
            <p:ph type="body" sz="quarter" idx="13" hasCustomPrompt="1"/>
          </p:nvPr>
        </p:nvSpPr>
        <p:spPr>
          <a:xfrm>
            <a:off x="759717" y="4785615"/>
            <a:ext cx="9144000" cy="752155"/>
          </a:xfrm>
          <a:prstGeom prst="rect">
            <a:avLst/>
          </a:prstGeo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3200" kern="1200" baseline="0" dirty="0">
                <a:solidFill>
                  <a:schemeClr val="bg1"/>
                </a:solidFill>
                <a:effectLst>
                  <a:outerShdw blurRad="50800" dist="38100" algn="l" rotWithShape="0">
                    <a:prstClr val="black">
                      <a:alpha val="40000"/>
                    </a:prstClr>
                  </a:outerShdw>
                </a:effectLst>
                <a:latin typeface="+mj-lt"/>
                <a:ea typeface="+mn-ea"/>
                <a:cs typeface="+mn-cs"/>
              </a:defRPr>
            </a:lvl1pPr>
          </a:lstStyle>
          <a:p>
            <a:r>
              <a:rPr lang="en-US" dirty="0"/>
              <a:t>Click to edit author, date, revisions</a:t>
            </a:r>
          </a:p>
        </p:txBody>
      </p:sp>
    </p:spTree>
    <p:extLst>
      <p:ext uri="{BB962C8B-B14F-4D97-AF65-F5344CB8AC3E}">
        <p14:creationId xmlns:p14="http://schemas.microsoft.com/office/powerpoint/2010/main" val="1028175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ual_Content">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587015" y="158450"/>
            <a:ext cx="10645428" cy="767581"/>
          </a:xfrm>
          <a:prstGeom prst="rect">
            <a:avLst/>
          </a:prstGeom>
        </p:spPr>
        <p:txBody>
          <a:bodyPr vert="horz" lIns="91440" tIns="45720" rIns="91440" bIns="45720" rtlCol="0" anchor="ctr">
            <a:normAutofit/>
          </a:bodyPr>
          <a:lstStyle/>
          <a:p>
            <a:pPr lvl="0"/>
            <a:r>
              <a:rPr lang="en-US" dirty="0"/>
              <a:t>Click to edit Master title style</a:t>
            </a:r>
          </a:p>
        </p:txBody>
      </p:sp>
      <p:sp>
        <p:nvSpPr>
          <p:cNvPr id="8" name="Slide Number Placeholder 5"/>
          <p:cNvSpPr>
            <a:spLocks noGrp="1"/>
          </p:cNvSpPr>
          <p:nvPr>
            <p:ph type="sldNum" sz="quarter" idx="4"/>
          </p:nvPr>
        </p:nvSpPr>
        <p:spPr>
          <a:xfrm>
            <a:off x="163292" y="6509933"/>
            <a:ext cx="709081" cy="331932"/>
          </a:xfrm>
          <a:prstGeom prst="rect">
            <a:avLst/>
          </a:prstGeom>
        </p:spPr>
        <p:txBody>
          <a:bodyPr vert="horz" lIns="91440" tIns="45720" rIns="91440" bIns="45720" rtlCol="0" anchor="ctr"/>
          <a:lstStyle>
            <a:lvl1pPr algn="l">
              <a:defRPr sz="1200">
                <a:solidFill>
                  <a:srgbClr val="254061"/>
                </a:solidFill>
                <a:latin typeface="Arial"/>
                <a:cs typeface="Arial"/>
              </a:defRPr>
            </a:lvl1pPr>
          </a:lstStyle>
          <a:p>
            <a:fld id="{D4EABEBA-CB0E-0E48-9AC1-74C7372C6EC6}" type="slidenum">
              <a:rPr lang="en-US" smtClean="0"/>
              <a:pPr/>
              <a:t>‹#›</a:t>
            </a:fld>
            <a:endParaRPr lang="en-US" dirty="0"/>
          </a:p>
        </p:txBody>
      </p:sp>
      <p:sp>
        <p:nvSpPr>
          <p:cNvPr id="4" name="Content Placeholder 3"/>
          <p:cNvSpPr>
            <a:spLocks noGrp="1"/>
          </p:cNvSpPr>
          <p:nvPr>
            <p:ph sz="quarter" idx="10"/>
          </p:nvPr>
        </p:nvSpPr>
        <p:spPr>
          <a:xfrm>
            <a:off x="586318" y="1254126"/>
            <a:ext cx="5386916" cy="5095875"/>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Content Placeholder 8"/>
          <p:cNvSpPr>
            <a:spLocks noGrp="1"/>
          </p:cNvSpPr>
          <p:nvPr>
            <p:ph sz="quarter" idx="11"/>
          </p:nvPr>
        </p:nvSpPr>
        <p:spPr>
          <a:xfrm>
            <a:off x="6288618" y="1254126"/>
            <a:ext cx="5122333" cy="5095875"/>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5514911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C Research Vienna">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32133" y="1763513"/>
            <a:ext cx="2771419" cy="536404"/>
          </a:xfrm>
          <a:prstGeom prst="rect">
            <a:avLst/>
          </a:prstGeom>
        </p:spPr>
      </p:pic>
      <p:sp>
        <p:nvSpPr>
          <p:cNvPr id="5" name="Text Placeholder 7"/>
          <p:cNvSpPr>
            <a:spLocks noGrp="1"/>
          </p:cNvSpPr>
          <p:nvPr>
            <p:ph type="body" sz="quarter" idx="11" hasCustomPrompt="1"/>
          </p:nvPr>
        </p:nvSpPr>
        <p:spPr>
          <a:xfrm>
            <a:off x="759717" y="5764443"/>
            <a:ext cx="9144000" cy="476250"/>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2000" kern="1200" baseline="0" dirty="0">
                <a:solidFill>
                  <a:schemeClr val="bg1"/>
                </a:solidFill>
                <a:effectLst>
                  <a:outerShdw blurRad="50800" dist="38100" dir="2700000" algn="tl" rotWithShape="0">
                    <a:prstClr val="black">
                      <a:alpha val="40000"/>
                    </a:prstClr>
                  </a:outerShdw>
                </a:effectLst>
                <a:latin typeface="+mj-lt"/>
                <a:ea typeface="+mn-ea"/>
                <a:cs typeface="+mn-cs"/>
              </a:defRPr>
            </a:lvl1pPr>
          </a:lstStyle>
          <a:p>
            <a:r>
              <a:rPr lang="en-US" dirty="0"/>
              <a:t>Click to edit author, date, revisions</a:t>
            </a:r>
          </a:p>
        </p:txBody>
      </p:sp>
      <p:sp>
        <p:nvSpPr>
          <p:cNvPr id="7" name="Text Placeholder 7"/>
          <p:cNvSpPr>
            <a:spLocks noGrp="1"/>
          </p:cNvSpPr>
          <p:nvPr>
            <p:ph type="body" sz="quarter" idx="13" hasCustomPrompt="1"/>
          </p:nvPr>
        </p:nvSpPr>
        <p:spPr>
          <a:xfrm>
            <a:off x="759717" y="4806164"/>
            <a:ext cx="9144000" cy="752155"/>
          </a:xfrm>
          <a:prstGeom prst="rect">
            <a:avLst/>
          </a:prstGeo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3200" kern="1200" baseline="0" dirty="0">
                <a:solidFill>
                  <a:schemeClr val="bg1"/>
                </a:solidFill>
                <a:effectLst>
                  <a:outerShdw blurRad="50800" dist="38100" algn="l" rotWithShape="0">
                    <a:prstClr val="black">
                      <a:alpha val="40000"/>
                    </a:prstClr>
                  </a:outerShdw>
                </a:effectLst>
                <a:latin typeface="+mj-lt"/>
                <a:ea typeface="+mn-ea"/>
                <a:cs typeface="+mn-cs"/>
              </a:defRPr>
            </a:lvl1pPr>
          </a:lstStyle>
          <a:p>
            <a:r>
              <a:rPr lang="en-US" dirty="0"/>
              <a:t>Click to edit author, date, revisions</a:t>
            </a:r>
          </a:p>
        </p:txBody>
      </p:sp>
    </p:spTree>
    <p:extLst>
      <p:ext uri="{BB962C8B-B14F-4D97-AF65-F5344CB8AC3E}">
        <p14:creationId xmlns:p14="http://schemas.microsoft.com/office/powerpoint/2010/main" val="863617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587015" y="158450"/>
            <a:ext cx="10645428" cy="767581"/>
          </a:xfrm>
          <a:prstGeom prst="rect">
            <a:avLst/>
          </a:prstGeom>
        </p:spPr>
        <p:txBody>
          <a:bodyPr vert="horz" lIns="91440" tIns="45720" rIns="91440" bIns="45720" rtlCol="0" anchor="ctr">
            <a:normAutofit/>
          </a:bodyPr>
          <a:lstStyle/>
          <a:p>
            <a:pPr lvl="0"/>
            <a:r>
              <a:rPr lang="en-US" dirty="0"/>
              <a:t>Click to edit Master title style</a:t>
            </a:r>
          </a:p>
        </p:txBody>
      </p:sp>
      <p:sp>
        <p:nvSpPr>
          <p:cNvPr id="8" name="Slide Number Placeholder 5"/>
          <p:cNvSpPr>
            <a:spLocks noGrp="1"/>
          </p:cNvSpPr>
          <p:nvPr>
            <p:ph type="sldNum" sz="quarter" idx="4"/>
          </p:nvPr>
        </p:nvSpPr>
        <p:spPr>
          <a:xfrm>
            <a:off x="163292" y="6509933"/>
            <a:ext cx="709081" cy="331932"/>
          </a:xfrm>
          <a:prstGeom prst="rect">
            <a:avLst/>
          </a:prstGeom>
        </p:spPr>
        <p:txBody>
          <a:bodyPr vert="horz" lIns="91440" tIns="45720" rIns="91440" bIns="45720" rtlCol="0" anchor="ctr"/>
          <a:lstStyle>
            <a:lvl1pPr algn="l">
              <a:defRPr sz="1200">
                <a:solidFill>
                  <a:srgbClr val="254061"/>
                </a:solidFill>
                <a:latin typeface="Arial"/>
                <a:cs typeface="Arial"/>
              </a:defRPr>
            </a:lvl1pPr>
          </a:lstStyle>
          <a:p>
            <a:fld id="{D4EABEBA-CB0E-0E48-9AC1-74C7372C6EC6}" type="slidenum">
              <a:rPr lang="en-US" smtClean="0"/>
              <a:pPr/>
              <a:t>‹#›</a:t>
            </a:fld>
            <a:endParaRPr lang="en-US" dirty="0"/>
          </a:p>
        </p:txBody>
      </p:sp>
      <p:sp>
        <p:nvSpPr>
          <p:cNvPr id="3" name="Content Placeholder 2"/>
          <p:cNvSpPr>
            <a:spLocks noGrp="1"/>
          </p:cNvSpPr>
          <p:nvPr>
            <p:ph sz="quarter" idx="10"/>
          </p:nvPr>
        </p:nvSpPr>
        <p:spPr>
          <a:xfrm>
            <a:off x="586318" y="1284288"/>
            <a:ext cx="10646833" cy="512603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0961198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andCompass_ 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17" name="Title 1"/>
          <p:cNvSpPr>
            <a:spLocks noGrp="1"/>
          </p:cNvSpPr>
          <p:nvPr>
            <p:ph type="ctrTitle"/>
          </p:nvPr>
        </p:nvSpPr>
        <p:spPr>
          <a:xfrm>
            <a:off x="842439" y="2286008"/>
            <a:ext cx="5253567" cy="2813049"/>
          </a:xfrm>
        </p:spPr>
        <p:txBody>
          <a:bodyPr>
            <a:noAutofit/>
          </a:bodyPr>
          <a:lstStyle>
            <a:lvl1pPr algn="l">
              <a:lnSpc>
                <a:spcPct val="90000"/>
              </a:lnSpc>
              <a:defRPr sz="3600" b="1">
                <a:ln>
                  <a:solidFill>
                    <a:schemeClr val="bg1"/>
                  </a:solidFill>
                </a:ln>
                <a:solidFill>
                  <a:schemeClr val="bg1"/>
                </a:solidFill>
              </a:defRPr>
            </a:lvl1pPr>
          </a:lstStyle>
          <a:p>
            <a:r>
              <a:rPr lang="en-US" dirty="0"/>
              <a:t>Click to edit Master title style</a:t>
            </a:r>
          </a:p>
        </p:txBody>
      </p:sp>
      <p:sp>
        <p:nvSpPr>
          <p:cNvPr id="18" name="Subtitle 2"/>
          <p:cNvSpPr>
            <a:spLocks noGrp="1"/>
          </p:cNvSpPr>
          <p:nvPr>
            <p:ph type="subTitle" idx="1"/>
          </p:nvPr>
        </p:nvSpPr>
        <p:spPr>
          <a:xfrm>
            <a:off x="838202" y="5248910"/>
            <a:ext cx="5290825" cy="908050"/>
          </a:xfrm>
          <a:prstGeom prst="rect">
            <a:avLst/>
          </a:prstGeom>
        </p:spPr>
        <p:txBody>
          <a:bodyPr>
            <a:noAutofit/>
          </a:bodyPr>
          <a:lstStyle>
            <a:lvl1pPr marL="0" indent="0" algn="l">
              <a:spcBef>
                <a:spcPts val="0"/>
              </a:spcBef>
              <a:spcAft>
                <a:spcPts val="0"/>
              </a:spcAft>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2134275574"/>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Big Ide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08573" y="3429000"/>
            <a:ext cx="5998633" cy="2557142"/>
          </a:xfrm>
        </p:spPr>
        <p:txBody>
          <a:bodyPr tIns="0" bIns="0" anchor="b" anchorCtr="0">
            <a:noAutofit/>
          </a:bodyPr>
          <a:lstStyle>
            <a:lvl1pPr algn="l" defTabSz="914400" rtl="0" eaLnBrk="1" latinLnBrk="0" hangingPunct="1">
              <a:lnSpc>
                <a:spcPct val="90000"/>
              </a:lnSpc>
              <a:spcBef>
                <a:spcPct val="0"/>
              </a:spcBef>
              <a:buNone/>
              <a:defRPr lang="en-US" sz="4400" b="0" kern="1200" spc="-150" dirty="0">
                <a:solidFill>
                  <a:schemeClr val="tx1">
                    <a:lumMod val="65000"/>
                    <a:lumOff val="35000"/>
                    <a:alpha val="92000"/>
                  </a:schemeClr>
                </a:solidFill>
                <a:latin typeface="Arial" pitchFamily="34" charset="0"/>
                <a:ea typeface="+mj-ea"/>
                <a:cs typeface="Arial" pitchFamily="34" charset="0"/>
              </a:defRPr>
            </a:lvl1pPr>
          </a:lstStyle>
          <a:p>
            <a:r>
              <a:rPr lang="en-US" dirty="0"/>
              <a:t>Big Idea Text with Emphasis</a:t>
            </a:r>
          </a:p>
        </p:txBody>
      </p:sp>
      <p:sp>
        <p:nvSpPr>
          <p:cNvPr id="3" name="TextBox 2"/>
          <p:cNvSpPr txBox="1"/>
          <p:nvPr userDrawn="1"/>
        </p:nvSpPr>
        <p:spPr>
          <a:xfrm>
            <a:off x="460992" y="6575169"/>
            <a:ext cx="5689600" cy="263782"/>
          </a:xfrm>
          <a:prstGeom prst="rect">
            <a:avLst/>
          </a:prstGeom>
          <a:noFill/>
        </p:spPr>
        <p:txBody>
          <a:bodyPr vert="horz" wrap="square" lIns="91440" tIns="91440" rIns="91440" bIns="91440" rtlCol="0" anchor="b" anchorCtr="0">
            <a:noAutofit/>
          </a:bodyPr>
          <a:lstStyle/>
          <a:p>
            <a:pPr defTabSz="914400"/>
            <a:r>
              <a:rPr lang="en-US" sz="800" dirty="0">
                <a:solidFill>
                  <a:srgbClr val="665D58"/>
                </a:solidFill>
                <a:cs typeface="Arial" pitchFamily="34" charset="0"/>
              </a:rPr>
              <a:t>QUALCOMM CONFIDENTIAL</a:t>
            </a:r>
            <a:r>
              <a:rPr lang="en-US" sz="800" spc="-150" dirty="0">
                <a:solidFill>
                  <a:srgbClr val="665D58"/>
                </a:solidFill>
                <a:cs typeface="Arial" pitchFamily="34" charset="0"/>
              </a:rPr>
              <a:t> </a:t>
            </a:r>
            <a:r>
              <a:rPr lang="en-US" sz="800" dirty="0">
                <a:solidFill>
                  <a:srgbClr val="665D58"/>
                </a:solidFill>
                <a:cs typeface="Arial" pitchFamily="34" charset="0"/>
              </a:rPr>
              <a:t>&amp; PROPRIETARY</a:t>
            </a:r>
            <a:r>
              <a:rPr lang="en-US" sz="800" spc="-150" dirty="0">
                <a:solidFill>
                  <a:srgbClr val="665D58"/>
                </a:solidFill>
                <a:cs typeface="Arial" pitchFamily="34" charset="0"/>
              </a:rPr>
              <a:t> </a:t>
            </a:r>
            <a:r>
              <a:rPr lang="en-US" sz="800" dirty="0">
                <a:solidFill>
                  <a:srgbClr val="665D58"/>
                </a:solidFill>
                <a:cs typeface="Arial" pitchFamily="34" charset="0"/>
              </a:rPr>
              <a:t>– INTERNAL</a:t>
            </a:r>
            <a:r>
              <a:rPr lang="en-US" sz="800" spc="-150" dirty="0">
                <a:solidFill>
                  <a:srgbClr val="665D58"/>
                </a:solidFill>
                <a:cs typeface="Arial" pitchFamily="34" charset="0"/>
              </a:rPr>
              <a:t> </a:t>
            </a:r>
            <a:r>
              <a:rPr lang="en-US" sz="800" dirty="0">
                <a:solidFill>
                  <a:srgbClr val="665D58"/>
                </a:solidFill>
                <a:cs typeface="Arial" pitchFamily="34" charset="0"/>
              </a:rPr>
              <a:t>ONLY</a:t>
            </a:r>
          </a:p>
        </p:txBody>
      </p:sp>
      <p:sp>
        <p:nvSpPr>
          <p:cNvPr id="4" name="TextBox 3"/>
          <p:cNvSpPr txBox="1"/>
          <p:nvPr userDrawn="1"/>
        </p:nvSpPr>
        <p:spPr>
          <a:xfrm>
            <a:off x="11054945" y="6545114"/>
            <a:ext cx="673100" cy="246221"/>
          </a:xfrm>
          <a:prstGeom prst="rect">
            <a:avLst/>
          </a:prstGeom>
          <a:noFill/>
        </p:spPr>
        <p:txBody>
          <a:bodyPr wrap="square" rtlCol="0" anchor="b" anchorCtr="0">
            <a:noAutofit/>
          </a:bodyPr>
          <a:lstStyle/>
          <a:p>
            <a:pPr algn="r" defTabSz="914400"/>
            <a:fld id="{44A78482-F503-407B-859D-DF2E9F9065A4}" type="slidenum">
              <a:rPr lang="en-US" sz="800" smtClean="0">
                <a:solidFill>
                  <a:srgbClr val="665D58"/>
                </a:solidFill>
              </a:rPr>
              <a:pPr algn="r" defTabSz="914400"/>
              <a:t>‹#›</a:t>
            </a:fld>
            <a:endParaRPr lang="en-US" sz="800" dirty="0">
              <a:solidFill>
                <a:srgbClr val="665D58"/>
              </a:solidFill>
            </a:endParaRPr>
          </a:p>
        </p:txBody>
      </p:sp>
    </p:spTree>
    <p:extLst>
      <p:ext uri="{BB962C8B-B14F-4D97-AF65-F5344CB8AC3E}">
        <p14:creationId xmlns:p14="http://schemas.microsoft.com/office/powerpoint/2010/main" val="2641766711"/>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with Subtitle and Content">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42354" y="1059243"/>
            <a:ext cx="11190701" cy="403549"/>
          </a:xfrm>
          <a:prstGeom prst="rect">
            <a:avLst/>
          </a:prstGeom>
        </p:spPr>
        <p:txBody>
          <a:bodyPr tIns="0">
            <a:noAutofit/>
          </a:bodyPr>
          <a:lstStyle>
            <a:lvl1pPr>
              <a:buFontTx/>
              <a:buNone/>
              <a:defRPr sz="2400" b="0">
                <a:solidFill>
                  <a:schemeClr val="accent5"/>
                </a:solidFill>
              </a:defRPr>
            </a:lvl1pPr>
          </a:lstStyle>
          <a:p>
            <a:pPr lvl="0"/>
            <a:r>
              <a:rPr lang="en-US" dirty="0"/>
              <a:t>Click to Edit Master Text Styles</a:t>
            </a:r>
          </a:p>
        </p:txBody>
      </p:sp>
      <p:sp>
        <p:nvSpPr>
          <p:cNvPr id="2" name="Title 1"/>
          <p:cNvSpPr>
            <a:spLocks noGrp="1"/>
          </p:cNvSpPr>
          <p:nvPr>
            <p:ph type="title"/>
          </p:nvPr>
        </p:nvSpPr>
        <p:spPr/>
        <p:txBody>
          <a:bodyPr/>
          <a:lstStyle/>
          <a:p>
            <a:r>
              <a:rPr lang="en-US"/>
              <a:t>Click to edit Master title style</a:t>
            </a:r>
          </a:p>
        </p:txBody>
      </p:sp>
      <p:sp>
        <p:nvSpPr>
          <p:cNvPr id="10" name="Text Placeholder 9"/>
          <p:cNvSpPr>
            <a:spLocks noGrp="1"/>
          </p:cNvSpPr>
          <p:nvPr>
            <p:ph type="body" sz="quarter" idx="15"/>
          </p:nvPr>
        </p:nvSpPr>
        <p:spPr>
          <a:xfrm>
            <a:off x="442353" y="1524000"/>
            <a:ext cx="11201136" cy="497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Box 4"/>
          <p:cNvSpPr txBox="1"/>
          <p:nvPr userDrawn="1"/>
        </p:nvSpPr>
        <p:spPr>
          <a:xfrm>
            <a:off x="460992" y="6575169"/>
            <a:ext cx="5689600" cy="263782"/>
          </a:xfrm>
          <a:prstGeom prst="rect">
            <a:avLst/>
          </a:prstGeom>
          <a:noFill/>
        </p:spPr>
        <p:txBody>
          <a:bodyPr vert="horz" wrap="square" lIns="91440" tIns="91440" rIns="91440" bIns="91440" rtlCol="0" anchor="b" anchorCtr="0">
            <a:noAutofit/>
          </a:bodyPr>
          <a:lstStyle/>
          <a:p>
            <a:pPr defTabSz="914400"/>
            <a:r>
              <a:rPr lang="en-US" sz="800" dirty="0">
                <a:solidFill>
                  <a:srgbClr val="665D58"/>
                </a:solidFill>
                <a:cs typeface="Arial" pitchFamily="34" charset="0"/>
              </a:rPr>
              <a:t>QUALCOMM CONFIDENTIAL</a:t>
            </a:r>
            <a:r>
              <a:rPr lang="en-US" sz="800" spc="-150" dirty="0">
                <a:solidFill>
                  <a:srgbClr val="665D58"/>
                </a:solidFill>
                <a:cs typeface="Arial" pitchFamily="34" charset="0"/>
              </a:rPr>
              <a:t> </a:t>
            </a:r>
            <a:r>
              <a:rPr lang="en-US" sz="800" dirty="0">
                <a:solidFill>
                  <a:srgbClr val="665D58"/>
                </a:solidFill>
                <a:cs typeface="Arial" pitchFamily="34" charset="0"/>
              </a:rPr>
              <a:t>&amp; PROPRIETARY</a:t>
            </a:r>
            <a:r>
              <a:rPr lang="en-US" sz="800" spc="-150" dirty="0">
                <a:solidFill>
                  <a:srgbClr val="665D58"/>
                </a:solidFill>
                <a:cs typeface="Arial" pitchFamily="34" charset="0"/>
              </a:rPr>
              <a:t> </a:t>
            </a:r>
            <a:r>
              <a:rPr lang="en-US" sz="800" dirty="0">
                <a:solidFill>
                  <a:srgbClr val="665D58"/>
                </a:solidFill>
                <a:cs typeface="Arial" pitchFamily="34" charset="0"/>
              </a:rPr>
              <a:t>– INTERNAL</a:t>
            </a:r>
            <a:r>
              <a:rPr lang="en-US" sz="800" spc="-150" dirty="0">
                <a:solidFill>
                  <a:srgbClr val="665D58"/>
                </a:solidFill>
                <a:cs typeface="Arial" pitchFamily="34" charset="0"/>
              </a:rPr>
              <a:t> </a:t>
            </a:r>
            <a:r>
              <a:rPr lang="en-US" sz="800" dirty="0">
                <a:solidFill>
                  <a:srgbClr val="665D58"/>
                </a:solidFill>
                <a:cs typeface="Arial" pitchFamily="34" charset="0"/>
              </a:rPr>
              <a:t>ONLY</a:t>
            </a:r>
          </a:p>
        </p:txBody>
      </p:sp>
      <p:sp>
        <p:nvSpPr>
          <p:cNvPr id="6" name="TextBox 5"/>
          <p:cNvSpPr txBox="1"/>
          <p:nvPr userDrawn="1"/>
        </p:nvSpPr>
        <p:spPr>
          <a:xfrm>
            <a:off x="11054945" y="6545114"/>
            <a:ext cx="673100" cy="246221"/>
          </a:xfrm>
          <a:prstGeom prst="rect">
            <a:avLst/>
          </a:prstGeom>
          <a:noFill/>
        </p:spPr>
        <p:txBody>
          <a:bodyPr wrap="square" rtlCol="0" anchor="b" anchorCtr="0">
            <a:noAutofit/>
          </a:bodyPr>
          <a:lstStyle/>
          <a:p>
            <a:pPr algn="r" defTabSz="914400"/>
            <a:fld id="{44A78482-F503-407B-859D-DF2E9F9065A4}" type="slidenum">
              <a:rPr lang="en-US" sz="800" smtClean="0">
                <a:solidFill>
                  <a:srgbClr val="665D58"/>
                </a:solidFill>
              </a:rPr>
              <a:pPr algn="r" defTabSz="914400"/>
              <a:t>‹#›</a:t>
            </a:fld>
            <a:endParaRPr lang="en-US" sz="800" dirty="0">
              <a:solidFill>
                <a:srgbClr val="665D58"/>
              </a:solidFill>
            </a:endParaRPr>
          </a:p>
        </p:txBody>
      </p:sp>
      <p:cxnSp>
        <p:nvCxnSpPr>
          <p:cNvPr id="7" name="Straight Connector 6"/>
          <p:cNvCxnSpPr/>
          <p:nvPr userDrawn="1"/>
        </p:nvCxnSpPr>
        <p:spPr>
          <a:xfrm>
            <a:off x="283546" y="809646"/>
            <a:ext cx="11451271"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0411519"/>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and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Text Placeholder 7"/>
          <p:cNvSpPr>
            <a:spLocks noGrp="1"/>
          </p:cNvSpPr>
          <p:nvPr>
            <p:ph type="body" sz="quarter" idx="13" hasCustomPrompt="1"/>
          </p:nvPr>
        </p:nvSpPr>
        <p:spPr>
          <a:xfrm>
            <a:off x="442354" y="1059243"/>
            <a:ext cx="11190701" cy="403549"/>
          </a:xfrm>
          <a:prstGeom prst="rect">
            <a:avLst/>
          </a:prstGeom>
        </p:spPr>
        <p:txBody>
          <a:bodyPr tIns="0">
            <a:noAutofit/>
          </a:bodyPr>
          <a:lstStyle>
            <a:lvl1pPr>
              <a:buFontTx/>
              <a:buNone/>
              <a:defRPr sz="2400" b="0">
                <a:solidFill>
                  <a:schemeClr val="accent5"/>
                </a:solidFill>
              </a:defRPr>
            </a:lvl1pPr>
          </a:lstStyle>
          <a:p>
            <a:pPr lvl="0"/>
            <a:r>
              <a:rPr lang="en-US" dirty="0"/>
              <a:t>Click to Edit Master Text Styles</a:t>
            </a:r>
          </a:p>
        </p:txBody>
      </p:sp>
      <p:sp>
        <p:nvSpPr>
          <p:cNvPr id="4" name="TextBox 3"/>
          <p:cNvSpPr txBox="1"/>
          <p:nvPr userDrawn="1"/>
        </p:nvSpPr>
        <p:spPr>
          <a:xfrm>
            <a:off x="460992" y="6575169"/>
            <a:ext cx="5689600" cy="263782"/>
          </a:xfrm>
          <a:prstGeom prst="rect">
            <a:avLst/>
          </a:prstGeom>
          <a:noFill/>
        </p:spPr>
        <p:txBody>
          <a:bodyPr vert="horz" wrap="square" lIns="91440" tIns="91440" rIns="91440" bIns="91440" rtlCol="0" anchor="b" anchorCtr="0">
            <a:noAutofit/>
          </a:bodyPr>
          <a:lstStyle/>
          <a:p>
            <a:pPr defTabSz="914400"/>
            <a:r>
              <a:rPr lang="en-US" sz="800" dirty="0">
                <a:solidFill>
                  <a:srgbClr val="665D58"/>
                </a:solidFill>
                <a:cs typeface="Arial" pitchFamily="34" charset="0"/>
              </a:rPr>
              <a:t>QUALCOMM CONFIDENTIAL</a:t>
            </a:r>
            <a:r>
              <a:rPr lang="en-US" sz="800" spc="-150" dirty="0">
                <a:solidFill>
                  <a:srgbClr val="665D58"/>
                </a:solidFill>
                <a:cs typeface="Arial" pitchFamily="34" charset="0"/>
              </a:rPr>
              <a:t> </a:t>
            </a:r>
            <a:r>
              <a:rPr lang="en-US" sz="800" dirty="0">
                <a:solidFill>
                  <a:srgbClr val="665D58"/>
                </a:solidFill>
                <a:cs typeface="Arial" pitchFamily="34" charset="0"/>
              </a:rPr>
              <a:t>&amp; PROPRIETARY</a:t>
            </a:r>
          </a:p>
        </p:txBody>
      </p:sp>
      <p:sp>
        <p:nvSpPr>
          <p:cNvPr id="5" name="TextBox 4"/>
          <p:cNvSpPr txBox="1"/>
          <p:nvPr userDrawn="1"/>
        </p:nvSpPr>
        <p:spPr>
          <a:xfrm>
            <a:off x="11054945" y="6545114"/>
            <a:ext cx="673100" cy="246221"/>
          </a:xfrm>
          <a:prstGeom prst="rect">
            <a:avLst/>
          </a:prstGeom>
          <a:noFill/>
        </p:spPr>
        <p:txBody>
          <a:bodyPr wrap="square" rtlCol="0" anchor="b" anchorCtr="0">
            <a:noAutofit/>
          </a:bodyPr>
          <a:lstStyle/>
          <a:p>
            <a:pPr algn="r" defTabSz="914400"/>
            <a:fld id="{44A78482-F503-407B-859D-DF2E9F9065A4}" type="slidenum">
              <a:rPr lang="en-US" sz="800" smtClean="0">
                <a:solidFill>
                  <a:srgbClr val="665D58"/>
                </a:solidFill>
              </a:rPr>
              <a:pPr algn="r" defTabSz="914400"/>
              <a:t>‹#›</a:t>
            </a:fld>
            <a:endParaRPr lang="en-US" sz="800" dirty="0">
              <a:solidFill>
                <a:srgbClr val="665D58"/>
              </a:solidFill>
            </a:endParaRPr>
          </a:p>
        </p:txBody>
      </p:sp>
      <p:cxnSp>
        <p:nvCxnSpPr>
          <p:cNvPr id="7" name="Straight Connector 6"/>
          <p:cNvCxnSpPr/>
          <p:nvPr userDrawn="1"/>
        </p:nvCxnSpPr>
        <p:spPr>
          <a:xfrm>
            <a:off x="283546" y="809646"/>
            <a:ext cx="11451271"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0633108"/>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wo Column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42353" y="1527051"/>
            <a:ext cx="5319528" cy="4986641"/>
          </a:xfrm>
          <a:prstGeom prst="rect">
            <a:avLst/>
          </a:prstGeom>
        </p:spPr>
        <p:txBody>
          <a:bodyPr>
            <a:noAutofit/>
          </a:bodyPr>
          <a:lstStyle>
            <a:lvl1pPr>
              <a:spcAft>
                <a:spcPts val="300"/>
              </a:spcAft>
              <a:defRPr sz="2000">
                <a:solidFill>
                  <a:schemeClr val="tx1"/>
                </a:solidFill>
              </a:defRPr>
            </a:lvl1pPr>
            <a:lvl2pPr>
              <a:spcBef>
                <a:spcPts val="0"/>
              </a:spcBef>
              <a:spcAft>
                <a:spcPts val="300"/>
              </a:spcAft>
              <a:defRPr sz="1800">
                <a:solidFill>
                  <a:schemeClr val="accent5"/>
                </a:solidFill>
              </a:defRPr>
            </a:lvl2pPr>
            <a:lvl3pPr>
              <a:spcBef>
                <a:spcPts val="0"/>
              </a:spcBef>
              <a:spcAft>
                <a:spcPts val="150"/>
              </a:spcAft>
              <a:defRPr sz="1600">
                <a:solidFill>
                  <a:schemeClr val="accent5"/>
                </a:solidFill>
              </a:defRPr>
            </a:lvl3pPr>
            <a:lvl4pPr>
              <a:spcBef>
                <a:spcPts val="0"/>
              </a:spcBef>
              <a:spcAft>
                <a:spcPts val="150"/>
              </a:spcAft>
              <a:defRPr sz="1600">
                <a:solidFill>
                  <a:schemeClr val="accent5"/>
                </a:solidFill>
              </a:defRPr>
            </a:lvl4pPr>
            <a:lvl5pPr>
              <a:spcBef>
                <a:spcPts val="0"/>
              </a:spcBef>
              <a:spcAft>
                <a:spcPts val="150"/>
              </a:spcAft>
              <a:defRPr sz="1600">
                <a:solidFill>
                  <a:schemeClr val="accent5"/>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idx="14"/>
          </p:nvPr>
        </p:nvSpPr>
        <p:spPr>
          <a:xfrm>
            <a:off x="6144658" y="1527051"/>
            <a:ext cx="5273407" cy="4986641"/>
          </a:xfrm>
          <a:prstGeom prst="rect">
            <a:avLst/>
          </a:prstGeom>
        </p:spPr>
        <p:txBody>
          <a:bodyPr>
            <a:noAutofit/>
          </a:bodyPr>
          <a:lstStyle>
            <a:lvl1pPr>
              <a:spcAft>
                <a:spcPts val="300"/>
              </a:spcAft>
              <a:defRPr sz="2000">
                <a:solidFill>
                  <a:schemeClr val="tx1"/>
                </a:solidFill>
              </a:defRPr>
            </a:lvl1pPr>
            <a:lvl2pPr>
              <a:spcBef>
                <a:spcPts val="0"/>
              </a:spcBef>
              <a:spcAft>
                <a:spcPts val="300"/>
              </a:spcAft>
              <a:defRPr sz="1800">
                <a:solidFill>
                  <a:schemeClr val="accent5"/>
                </a:solidFill>
              </a:defRPr>
            </a:lvl2pPr>
            <a:lvl3pPr>
              <a:spcBef>
                <a:spcPts val="0"/>
              </a:spcBef>
              <a:spcAft>
                <a:spcPts val="150"/>
              </a:spcAft>
              <a:defRPr sz="1600">
                <a:solidFill>
                  <a:schemeClr val="accent5"/>
                </a:solidFill>
              </a:defRPr>
            </a:lvl3pPr>
            <a:lvl4pPr>
              <a:spcBef>
                <a:spcPts val="0"/>
              </a:spcBef>
              <a:spcAft>
                <a:spcPts val="150"/>
              </a:spcAft>
              <a:defRPr sz="1600">
                <a:solidFill>
                  <a:schemeClr val="accent5"/>
                </a:solidFill>
              </a:defRPr>
            </a:lvl4pPr>
            <a:lvl5pPr>
              <a:spcBef>
                <a:spcPts val="0"/>
              </a:spcBef>
              <a:spcAft>
                <a:spcPts val="150"/>
              </a:spcAft>
              <a:defRPr sz="1600">
                <a:solidFill>
                  <a:schemeClr val="accent5"/>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7"/>
          <p:cNvSpPr>
            <a:spLocks noGrp="1"/>
          </p:cNvSpPr>
          <p:nvPr>
            <p:ph type="body" sz="quarter" idx="13" hasCustomPrompt="1"/>
          </p:nvPr>
        </p:nvSpPr>
        <p:spPr>
          <a:xfrm>
            <a:off x="442354" y="1059243"/>
            <a:ext cx="11190701" cy="403549"/>
          </a:xfrm>
          <a:prstGeom prst="rect">
            <a:avLst/>
          </a:prstGeom>
        </p:spPr>
        <p:txBody>
          <a:bodyPr tIns="0">
            <a:noAutofit/>
          </a:bodyPr>
          <a:lstStyle>
            <a:lvl1pPr>
              <a:buFontTx/>
              <a:buNone/>
              <a:defRPr sz="2400" b="0">
                <a:solidFill>
                  <a:schemeClr val="accent5"/>
                </a:solidFill>
              </a:defRPr>
            </a:lvl1pPr>
          </a:lstStyle>
          <a:p>
            <a:pPr lvl="0"/>
            <a:r>
              <a:rPr lang="en-US" dirty="0"/>
              <a:t>Click to Edit Master Text Styles</a:t>
            </a:r>
          </a:p>
        </p:txBody>
      </p:sp>
      <p:sp>
        <p:nvSpPr>
          <p:cNvPr id="2" name="Title 1"/>
          <p:cNvSpPr>
            <a:spLocks noGrp="1"/>
          </p:cNvSpPr>
          <p:nvPr>
            <p:ph type="title"/>
          </p:nvPr>
        </p:nvSpPr>
        <p:spPr/>
        <p:txBody>
          <a:bodyPr/>
          <a:lstStyle/>
          <a:p>
            <a:r>
              <a:rPr lang="en-US"/>
              <a:t>Click to edit Master title style</a:t>
            </a:r>
          </a:p>
        </p:txBody>
      </p:sp>
      <p:sp>
        <p:nvSpPr>
          <p:cNvPr id="6" name="TextBox 5"/>
          <p:cNvSpPr txBox="1"/>
          <p:nvPr userDrawn="1"/>
        </p:nvSpPr>
        <p:spPr>
          <a:xfrm>
            <a:off x="460992" y="6575169"/>
            <a:ext cx="5689600" cy="263782"/>
          </a:xfrm>
          <a:prstGeom prst="rect">
            <a:avLst/>
          </a:prstGeom>
          <a:noFill/>
        </p:spPr>
        <p:txBody>
          <a:bodyPr vert="horz" wrap="square" lIns="91440" tIns="91440" rIns="91440" bIns="91440" rtlCol="0" anchor="b" anchorCtr="0">
            <a:noAutofit/>
          </a:bodyPr>
          <a:lstStyle/>
          <a:p>
            <a:pPr defTabSz="914400"/>
            <a:r>
              <a:rPr lang="en-US" sz="800" dirty="0">
                <a:solidFill>
                  <a:srgbClr val="665D58"/>
                </a:solidFill>
                <a:cs typeface="Arial" pitchFamily="34" charset="0"/>
              </a:rPr>
              <a:t>QUALCOMM CONFIDENTIAL</a:t>
            </a:r>
            <a:r>
              <a:rPr lang="en-US" sz="800" spc="-150" dirty="0">
                <a:solidFill>
                  <a:srgbClr val="665D58"/>
                </a:solidFill>
                <a:cs typeface="Arial" pitchFamily="34" charset="0"/>
              </a:rPr>
              <a:t> </a:t>
            </a:r>
            <a:r>
              <a:rPr lang="en-US" sz="800" dirty="0">
                <a:solidFill>
                  <a:srgbClr val="665D58"/>
                </a:solidFill>
                <a:cs typeface="Arial" pitchFamily="34" charset="0"/>
              </a:rPr>
              <a:t>&amp; PROPRIETARY</a:t>
            </a:r>
            <a:r>
              <a:rPr lang="en-US" sz="800" spc="-150" dirty="0">
                <a:solidFill>
                  <a:srgbClr val="665D58"/>
                </a:solidFill>
                <a:cs typeface="Arial" pitchFamily="34" charset="0"/>
              </a:rPr>
              <a:t> </a:t>
            </a:r>
            <a:r>
              <a:rPr lang="en-US" sz="800" dirty="0">
                <a:solidFill>
                  <a:srgbClr val="665D58"/>
                </a:solidFill>
                <a:cs typeface="Arial" pitchFamily="34" charset="0"/>
              </a:rPr>
              <a:t>– INTERNAL</a:t>
            </a:r>
            <a:r>
              <a:rPr lang="en-US" sz="800" spc="-150" dirty="0">
                <a:solidFill>
                  <a:srgbClr val="665D58"/>
                </a:solidFill>
                <a:cs typeface="Arial" pitchFamily="34" charset="0"/>
              </a:rPr>
              <a:t> </a:t>
            </a:r>
            <a:r>
              <a:rPr lang="en-US" sz="800" dirty="0">
                <a:solidFill>
                  <a:srgbClr val="665D58"/>
                </a:solidFill>
                <a:cs typeface="Arial" pitchFamily="34" charset="0"/>
              </a:rPr>
              <a:t>ONLY</a:t>
            </a:r>
          </a:p>
        </p:txBody>
      </p:sp>
      <p:sp>
        <p:nvSpPr>
          <p:cNvPr id="7" name="TextBox 6"/>
          <p:cNvSpPr txBox="1"/>
          <p:nvPr userDrawn="1"/>
        </p:nvSpPr>
        <p:spPr>
          <a:xfrm>
            <a:off x="11054945" y="6545114"/>
            <a:ext cx="673100" cy="246221"/>
          </a:xfrm>
          <a:prstGeom prst="rect">
            <a:avLst/>
          </a:prstGeom>
          <a:noFill/>
        </p:spPr>
        <p:txBody>
          <a:bodyPr wrap="square" rtlCol="0" anchor="b" anchorCtr="0">
            <a:noAutofit/>
          </a:bodyPr>
          <a:lstStyle/>
          <a:p>
            <a:pPr algn="r" defTabSz="914400"/>
            <a:fld id="{44A78482-F503-407B-859D-DF2E9F9065A4}" type="slidenum">
              <a:rPr lang="en-US" sz="800" smtClean="0">
                <a:solidFill>
                  <a:srgbClr val="665D58"/>
                </a:solidFill>
              </a:rPr>
              <a:pPr algn="r" defTabSz="914400"/>
              <a:t>‹#›</a:t>
            </a:fld>
            <a:endParaRPr lang="en-US" sz="800" dirty="0">
              <a:solidFill>
                <a:srgbClr val="665D58"/>
              </a:solidFill>
            </a:endParaRPr>
          </a:p>
        </p:txBody>
      </p:sp>
      <p:sp>
        <p:nvSpPr>
          <p:cNvPr id="8" name="TextBox 7"/>
          <p:cNvSpPr txBox="1"/>
          <p:nvPr userDrawn="1"/>
        </p:nvSpPr>
        <p:spPr>
          <a:xfrm>
            <a:off x="5656645" y="6575169"/>
            <a:ext cx="5689600" cy="263782"/>
          </a:xfrm>
          <a:prstGeom prst="rect">
            <a:avLst/>
          </a:prstGeom>
          <a:noFill/>
        </p:spPr>
        <p:txBody>
          <a:bodyPr vert="horz" wrap="square" lIns="91440" tIns="91440" rIns="91440" bIns="91440" rtlCol="0" anchor="b" anchorCtr="0">
            <a:noAutofit/>
          </a:bodyPr>
          <a:lstStyle/>
          <a:p>
            <a:pPr algn="r" defTabSz="914400"/>
            <a:r>
              <a:rPr lang="en-US" sz="800" dirty="0">
                <a:solidFill>
                  <a:srgbClr val="665D58"/>
                </a:solidFill>
                <a:cs typeface="Arial" pitchFamily="34" charset="0"/>
              </a:rPr>
              <a:t>QCT 2012 STRATEGIC PLAN</a:t>
            </a:r>
          </a:p>
        </p:txBody>
      </p:sp>
      <p:cxnSp>
        <p:nvCxnSpPr>
          <p:cNvPr id="9" name="Straight Connector 8"/>
          <p:cNvCxnSpPr/>
          <p:nvPr userDrawn="1"/>
        </p:nvCxnSpPr>
        <p:spPr>
          <a:xfrm>
            <a:off x="283546" y="809646"/>
            <a:ext cx="11451271"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2354233"/>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wo Column Content with Titles">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42356" y="1241373"/>
            <a:ext cx="5319121" cy="411480"/>
          </a:xfrm>
        </p:spPr>
        <p:txBody>
          <a:bodyPr anchor="ctr" anchorCtr="0">
            <a:noAutofit/>
          </a:bodyPr>
          <a:lstStyle>
            <a:lvl1pPr marL="0" indent="0">
              <a:buFontTx/>
              <a:buNone/>
              <a:defRPr sz="2400" b="1">
                <a:solidFill>
                  <a:schemeClr val="accent1"/>
                </a:solidFill>
              </a:defRPr>
            </a:lvl1pPr>
          </a:lstStyle>
          <a:p>
            <a:pPr lvl="0"/>
            <a:r>
              <a:rPr lang="en-US" dirty="0"/>
              <a:t>Click to Edit Master Text Styles</a:t>
            </a:r>
          </a:p>
        </p:txBody>
      </p:sp>
      <p:sp>
        <p:nvSpPr>
          <p:cNvPr id="9" name="Text Placeholder 7"/>
          <p:cNvSpPr>
            <a:spLocks noGrp="1"/>
          </p:cNvSpPr>
          <p:nvPr>
            <p:ph type="body" sz="quarter" idx="14" hasCustomPrompt="1"/>
          </p:nvPr>
        </p:nvSpPr>
        <p:spPr>
          <a:xfrm>
            <a:off x="6144658" y="1241373"/>
            <a:ext cx="5306423" cy="411480"/>
          </a:xfrm>
        </p:spPr>
        <p:txBody>
          <a:bodyPr anchor="ctr" anchorCtr="0">
            <a:noAutofit/>
          </a:bodyPr>
          <a:lstStyle>
            <a:lvl1pPr marL="0" indent="0">
              <a:buFontTx/>
              <a:buNone/>
              <a:defRPr sz="2400" b="1">
                <a:solidFill>
                  <a:schemeClr val="accent1"/>
                </a:solidFill>
              </a:defRPr>
            </a:lvl1pPr>
          </a:lstStyle>
          <a:p>
            <a:pPr lvl="0"/>
            <a:r>
              <a:rPr lang="en-US" dirty="0"/>
              <a:t>Click to Edit Master Text Styles</a:t>
            </a:r>
          </a:p>
        </p:txBody>
      </p:sp>
      <p:sp>
        <p:nvSpPr>
          <p:cNvPr id="14" name="Content Placeholder 2"/>
          <p:cNvSpPr>
            <a:spLocks noGrp="1"/>
          </p:cNvSpPr>
          <p:nvPr>
            <p:ph idx="1"/>
          </p:nvPr>
        </p:nvSpPr>
        <p:spPr>
          <a:xfrm>
            <a:off x="442353" y="1716353"/>
            <a:ext cx="5319528" cy="4798747"/>
          </a:xfrm>
          <a:prstGeom prst="rect">
            <a:avLst/>
          </a:prstGeom>
        </p:spPr>
        <p:txBody>
          <a:bodyPr>
            <a:noAutofit/>
          </a:bodyPr>
          <a:lstStyle>
            <a:lvl1pPr>
              <a:spcAft>
                <a:spcPts val="300"/>
              </a:spcAft>
              <a:defRPr sz="2000">
                <a:solidFill>
                  <a:schemeClr val="tx1"/>
                </a:solidFill>
              </a:defRPr>
            </a:lvl1pPr>
            <a:lvl2pPr>
              <a:spcBef>
                <a:spcPts val="0"/>
              </a:spcBef>
              <a:spcAft>
                <a:spcPts val="300"/>
              </a:spcAft>
              <a:defRPr sz="1800">
                <a:solidFill>
                  <a:schemeClr val="accent5"/>
                </a:solidFill>
              </a:defRPr>
            </a:lvl2pPr>
            <a:lvl3pPr>
              <a:spcBef>
                <a:spcPts val="0"/>
              </a:spcBef>
              <a:spcAft>
                <a:spcPts val="150"/>
              </a:spcAft>
              <a:defRPr sz="1600">
                <a:solidFill>
                  <a:schemeClr val="accent5"/>
                </a:solidFill>
              </a:defRPr>
            </a:lvl3pPr>
            <a:lvl4pPr>
              <a:spcBef>
                <a:spcPts val="0"/>
              </a:spcBef>
              <a:spcAft>
                <a:spcPts val="150"/>
              </a:spcAft>
              <a:defRPr sz="1600">
                <a:solidFill>
                  <a:schemeClr val="accent5"/>
                </a:solidFill>
              </a:defRPr>
            </a:lvl4pPr>
            <a:lvl5pPr>
              <a:spcBef>
                <a:spcPts val="0"/>
              </a:spcBef>
              <a:spcAft>
                <a:spcPts val="150"/>
              </a:spcAft>
              <a:defRPr sz="1600">
                <a:solidFill>
                  <a:schemeClr val="accent5"/>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p:cNvSpPr>
            <a:spLocks noGrp="1"/>
          </p:cNvSpPr>
          <p:nvPr>
            <p:ph idx="15"/>
          </p:nvPr>
        </p:nvSpPr>
        <p:spPr>
          <a:xfrm>
            <a:off x="6144658" y="1716353"/>
            <a:ext cx="5273407" cy="4798747"/>
          </a:xfrm>
          <a:prstGeom prst="rect">
            <a:avLst/>
          </a:prstGeom>
        </p:spPr>
        <p:txBody>
          <a:bodyPr>
            <a:noAutofit/>
          </a:bodyPr>
          <a:lstStyle>
            <a:lvl1pPr>
              <a:spcAft>
                <a:spcPts val="300"/>
              </a:spcAft>
              <a:defRPr sz="2000">
                <a:solidFill>
                  <a:schemeClr val="tx1"/>
                </a:solidFill>
              </a:defRPr>
            </a:lvl1pPr>
            <a:lvl2pPr>
              <a:spcBef>
                <a:spcPts val="0"/>
              </a:spcBef>
              <a:spcAft>
                <a:spcPts val="300"/>
              </a:spcAft>
              <a:defRPr sz="1800">
                <a:solidFill>
                  <a:schemeClr val="accent5"/>
                </a:solidFill>
              </a:defRPr>
            </a:lvl2pPr>
            <a:lvl3pPr>
              <a:spcBef>
                <a:spcPts val="0"/>
              </a:spcBef>
              <a:spcAft>
                <a:spcPts val="150"/>
              </a:spcAft>
              <a:defRPr sz="1600">
                <a:solidFill>
                  <a:schemeClr val="accent5"/>
                </a:solidFill>
              </a:defRPr>
            </a:lvl3pPr>
            <a:lvl4pPr>
              <a:spcBef>
                <a:spcPts val="0"/>
              </a:spcBef>
              <a:spcAft>
                <a:spcPts val="150"/>
              </a:spcAft>
              <a:defRPr sz="1600">
                <a:solidFill>
                  <a:schemeClr val="accent5"/>
                </a:solidFill>
              </a:defRPr>
            </a:lvl4pPr>
            <a:lvl5pPr>
              <a:spcBef>
                <a:spcPts val="0"/>
              </a:spcBef>
              <a:spcAft>
                <a:spcPts val="150"/>
              </a:spcAft>
              <a:defRPr sz="1600">
                <a:solidFill>
                  <a:schemeClr val="accent5"/>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7" name="TextBox 6"/>
          <p:cNvSpPr txBox="1"/>
          <p:nvPr userDrawn="1"/>
        </p:nvSpPr>
        <p:spPr>
          <a:xfrm>
            <a:off x="460992" y="6575169"/>
            <a:ext cx="5689600" cy="263782"/>
          </a:xfrm>
          <a:prstGeom prst="rect">
            <a:avLst/>
          </a:prstGeom>
          <a:noFill/>
        </p:spPr>
        <p:txBody>
          <a:bodyPr vert="horz" wrap="square" lIns="91440" tIns="91440" rIns="91440" bIns="91440" rtlCol="0" anchor="b" anchorCtr="0">
            <a:noAutofit/>
          </a:bodyPr>
          <a:lstStyle/>
          <a:p>
            <a:pPr defTabSz="914400"/>
            <a:r>
              <a:rPr lang="en-US" sz="800" dirty="0">
                <a:solidFill>
                  <a:srgbClr val="665D58"/>
                </a:solidFill>
                <a:cs typeface="Arial" pitchFamily="34" charset="0"/>
              </a:rPr>
              <a:t>QUALCOMM CONFIDENTIAL</a:t>
            </a:r>
            <a:r>
              <a:rPr lang="en-US" sz="800" spc="-150" dirty="0">
                <a:solidFill>
                  <a:srgbClr val="665D58"/>
                </a:solidFill>
                <a:cs typeface="Arial" pitchFamily="34" charset="0"/>
              </a:rPr>
              <a:t> </a:t>
            </a:r>
            <a:r>
              <a:rPr lang="en-US" sz="800" dirty="0">
                <a:solidFill>
                  <a:srgbClr val="665D58"/>
                </a:solidFill>
                <a:cs typeface="Arial" pitchFamily="34" charset="0"/>
              </a:rPr>
              <a:t>&amp; PROPRIETARY</a:t>
            </a:r>
            <a:r>
              <a:rPr lang="en-US" sz="800" spc="-150" dirty="0">
                <a:solidFill>
                  <a:srgbClr val="665D58"/>
                </a:solidFill>
                <a:cs typeface="Arial" pitchFamily="34" charset="0"/>
              </a:rPr>
              <a:t> </a:t>
            </a:r>
            <a:r>
              <a:rPr lang="en-US" sz="800" dirty="0">
                <a:solidFill>
                  <a:srgbClr val="665D58"/>
                </a:solidFill>
                <a:cs typeface="Arial" pitchFamily="34" charset="0"/>
              </a:rPr>
              <a:t>– INTERNAL</a:t>
            </a:r>
            <a:r>
              <a:rPr lang="en-US" sz="800" spc="-150" dirty="0">
                <a:solidFill>
                  <a:srgbClr val="665D58"/>
                </a:solidFill>
                <a:cs typeface="Arial" pitchFamily="34" charset="0"/>
              </a:rPr>
              <a:t> </a:t>
            </a:r>
            <a:r>
              <a:rPr lang="en-US" sz="800" dirty="0">
                <a:solidFill>
                  <a:srgbClr val="665D58"/>
                </a:solidFill>
                <a:cs typeface="Arial" pitchFamily="34" charset="0"/>
              </a:rPr>
              <a:t>ONLY</a:t>
            </a:r>
          </a:p>
        </p:txBody>
      </p:sp>
      <p:sp>
        <p:nvSpPr>
          <p:cNvPr id="10" name="TextBox 9"/>
          <p:cNvSpPr txBox="1"/>
          <p:nvPr userDrawn="1"/>
        </p:nvSpPr>
        <p:spPr>
          <a:xfrm>
            <a:off x="11054945" y="6545114"/>
            <a:ext cx="673100" cy="246221"/>
          </a:xfrm>
          <a:prstGeom prst="rect">
            <a:avLst/>
          </a:prstGeom>
          <a:noFill/>
        </p:spPr>
        <p:txBody>
          <a:bodyPr wrap="square" rtlCol="0" anchor="b" anchorCtr="0">
            <a:noAutofit/>
          </a:bodyPr>
          <a:lstStyle/>
          <a:p>
            <a:pPr algn="r" defTabSz="914400"/>
            <a:fld id="{44A78482-F503-407B-859D-DF2E9F9065A4}" type="slidenum">
              <a:rPr lang="en-US" sz="800" smtClean="0">
                <a:solidFill>
                  <a:srgbClr val="665D58"/>
                </a:solidFill>
              </a:rPr>
              <a:pPr algn="r" defTabSz="914400"/>
              <a:t>‹#›</a:t>
            </a:fld>
            <a:endParaRPr lang="en-US" sz="800" dirty="0">
              <a:solidFill>
                <a:srgbClr val="665D58"/>
              </a:solidFill>
            </a:endParaRPr>
          </a:p>
        </p:txBody>
      </p:sp>
      <p:sp>
        <p:nvSpPr>
          <p:cNvPr id="11" name="TextBox 10"/>
          <p:cNvSpPr txBox="1"/>
          <p:nvPr userDrawn="1"/>
        </p:nvSpPr>
        <p:spPr>
          <a:xfrm>
            <a:off x="5656645" y="6575169"/>
            <a:ext cx="5689600" cy="263782"/>
          </a:xfrm>
          <a:prstGeom prst="rect">
            <a:avLst/>
          </a:prstGeom>
          <a:noFill/>
        </p:spPr>
        <p:txBody>
          <a:bodyPr vert="horz" wrap="square" lIns="91440" tIns="91440" rIns="91440" bIns="91440" rtlCol="0" anchor="b" anchorCtr="0">
            <a:noAutofit/>
          </a:bodyPr>
          <a:lstStyle/>
          <a:p>
            <a:pPr algn="r" defTabSz="914400"/>
            <a:r>
              <a:rPr lang="en-US" sz="800" dirty="0">
                <a:solidFill>
                  <a:srgbClr val="665D58"/>
                </a:solidFill>
                <a:cs typeface="Arial" pitchFamily="34" charset="0"/>
              </a:rPr>
              <a:t>QCT 2012 STRATEGIC PLAN</a:t>
            </a:r>
          </a:p>
        </p:txBody>
      </p:sp>
    </p:spTree>
    <p:extLst>
      <p:ext uri="{BB962C8B-B14F-4D97-AF65-F5344CB8AC3E}">
        <p14:creationId xmlns:p14="http://schemas.microsoft.com/office/powerpoint/2010/main" val="3453700243"/>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12" name="Rectangle 11"/>
          <p:cNvSpPr/>
          <p:nvPr userDrawn="1"/>
        </p:nvSpPr>
        <p:spPr>
          <a:xfrm>
            <a:off x="0" y="0"/>
            <a:ext cx="12192000" cy="6858000"/>
          </a:xfrm>
          <a:prstGeom prst="rect">
            <a:avLst/>
          </a:prstGeom>
          <a:gradFill flip="none" rotWithShape="1">
            <a:gsLst>
              <a:gs pos="0">
                <a:srgbClr val="D1CBC8"/>
              </a:gs>
              <a:gs pos="100000">
                <a:srgbClr val="7C6C66"/>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dirty="0">
              <a:solidFill>
                <a:prstClr val="white"/>
              </a:solidFill>
            </a:endParaRPr>
          </a:p>
        </p:txBody>
      </p:sp>
      <p:sp>
        <p:nvSpPr>
          <p:cNvPr id="13" name="Rectangle 12"/>
          <p:cNvSpPr/>
          <p:nvPr userDrawn="1"/>
        </p:nvSpPr>
        <p:spPr>
          <a:xfrm>
            <a:off x="535517" y="2378077"/>
            <a:ext cx="11116735" cy="4479925"/>
          </a:xfrm>
          <a:prstGeom prst="rect">
            <a:avLst/>
          </a:prstGeom>
          <a:solidFill>
            <a:srgbClr val="E6E3E2">
              <a:alpha val="2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dirty="0">
              <a:solidFill>
                <a:prstClr val="white"/>
              </a:solidFill>
            </a:endParaRPr>
          </a:p>
        </p:txBody>
      </p:sp>
      <p:sp>
        <p:nvSpPr>
          <p:cNvPr id="15" name="Rectangle 14"/>
          <p:cNvSpPr/>
          <p:nvPr userDrawn="1"/>
        </p:nvSpPr>
        <p:spPr>
          <a:xfrm>
            <a:off x="694981" y="2484438"/>
            <a:ext cx="10794056" cy="4373562"/>
          </a:xfrm>
          <a:prstGeom prst="rect">
            <a:avLst/>
          </a:prstGeom>
          <a:solidFill>
            <a:srgbClr val="E6E3E2">
              <a:alpha val="2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dirty="0">
              <a:solidFill>
                <a:prstClr val="white"/>
              </a:solidFill>
            </a:endParaRPr>
          </a:p>
        </p:txBody>
      </p:sp>
      <p:sp>
        <p:nvSpPr>
          <p:cNvPr id="14" name="Rectangle 13"/>
          <p:cNvSpPr/>
          <p:nvPr userDrawn="1"/>
        </p:nvSpPr>
        <p:spPr>
          <a:xfrm>
            <a:off x="535518" y="2484445"/>
            <a:ext cx="11116733" cy="3567113"/>
          </a:xfrm>
          <a:prstGeom prst="rect">
            <a:avLst/>
          </a:prstGeom>
          <a:solidFill>
            <a:srgbClr val="F4F2F2">
              <a:alpha val="2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dirty="0">
              <a:solidFill>
                <a:prstClr val="white"/>
              </a:solidFill>
            </a:endParaRPr>
          </a:p>
        </p:txBody>
      </p:sp>
      <p:sp>
        <p:nvSpPr>
          <p:cNvPr id="8" name="TextBox 7"/>
          <p:cNvSpPr txBox="1"/>
          <p:nvPr userDrawn="1"/>
        </p:nvSpPr>
        <p:spPr>
          <a:xfrm>
            <a:off x="828040" y="3741739"/>
            <a:ext cx="9956376" cy="2089249"/>
          </a:xfrm>
          <a:prstGeom prst="rect">
            <a:avLst/>
          </a:prstGeom>
          <a:noFill/>
        </p:spPr>
        <p:txBody>
          <a:bodyPr wrap="square" rtlCol="0" anchor="b" anchorCtr="0">
            <a:noAutofit/>
          </a:bodyPr>
          <a:lstStyle/>
          <a:p>
            <a:pPr marL="6350" lvl="1" defTabSz="914400"/>
            <a:r>
              <a:rPr lang="en-US" sz="1200" dirty="0">
                <a:solidFill>
                  <a:prstClr val="black"/>
                </a:solidFill>
              </a:rPr>
              <a:t>All data and information contained in or disclosed by this document is confidential and proprietary information of Qualcomm Incorporated and all rights therein are expressly reserved. By accepting this material the recipient agrees that this material and the information contained therein is to be held in confidence and in trust and will not be used, copied, reproduced in whole or in part, nor its contents revealed in any manner to others without the express written permission of Qualcomm Incorporated.</a:t>
            </a:r>
          </a:p>
          <a:p>
            <a:pPr marL="6350" lvl="1" defTabSz="914400"/>
            <a:br>
              <a:rPr lang="en-US" sz="1200" dirty="0">
                <a:solidFill>
                  <a:prstClr val="black"/>
                </a:solidFill>
              </a:rPr>
            </a:br>
            <a:r>
              <a:rPr lang="en-US" sz="1200" dirty="0">
                <a:solidFill>
                  <a:prstClr val="black"/>
                </a:solidFill>
              </a:rPr>
              <a:t>©2012 Qualcomm Incorporated. All rights reserved. Qualcomm and Snapdragon are registered trademarks of Qualcomm Incorporated.</a:t>
            </a:r>
            <a:br>
              <a:rPr lang="en-US" sz="1200" dirty="0">
                <a:solidFill>
                  <a:prstClr val="black"/>
                </a:solidFill>
              </a:rPr>
            </a:br>
            <a:r>
              <a:rPr lang="en-US" sz="1200" dirty="0">
                <a:solidFill>
                  <a:prstClr val="black"/>
                </a:solidFill>
              </a:rPr>
              <a:t>All the trademarks or brands in this document are registered by their respective owner.  </a:t>
            </a:r>
            <a:br>
              <a:rPr lang="en-US" sz="1200" dirty="0">
                <a:solidFill>
                  <a:prstClr val="black"/>
                </a:solidFill>
              </a:rPr>
            </a:br>
            <a:br>
              <a:rPr lang="en-US" sz="1200" dirty="0">
                <a:solidFill>
                  <a:prstClr val="black"/>
                </a:solidFill>
              </a:rPr>
            </a:br>
            <a:r>
              <a:rPr lang="en-US" sz="1200" dirty="0">
                <a:solidFill>
                  <a:prstClr val="black"/>
                </a:solidFill>
              </a:rPr>
              <a:t>QUALCOMM Incorporated, 5775 Morehouse Drive, San Diego, CA 92121-1714</a:t>
            </a:r>
          </a:p>
        </p:txBody>
      </p:sp>
      <p:sp>
        <p:nvSpPr>
          <p:cNvPr id="3" name="TextBox 2"/>
          <p:cNvSpPr txBox="1"/>
          <p:nvPr userDrawn="1"/>
        </p:nvSpPr>
        <p:spPr>
          <a:xfrm>
            <a:off x="804334" y="2733683"/>
            <a:ext cx="7251700" cy="847725"/>
          </a:xfrm>
          <a:prstGeom prst="rect">
            <a:avLst/>
          </a:prstGeom>
          <a:noFill/>
        </p:spPr>
        <p:txBody>
          <a:bodyPr wrap="square" rtlCol="0">
            <a:noAutofit/>
          </a:bodyPr>
          <a:lstStyle/>
          <a:p>
            <a:pPr defTabSz="914400">
              <a:lnSpc>
                <a:spcPct val="90000"/>
              </a:lnSpc>
              <a:spcBef>
                <a:spcPct val="0"/>
              </a:spcBef>
            </a:pPr>
            <a:r>
              <a:rPr lang="en-US" sz="6000" b="1" spc="-150" dirty="0">
                <a:solidFill>
                  <a:srgbClr val="368B96">
                    <a:lumMod val="75000"/>
                    <a:alpha val="92000"/>
                  </a:srgbClr>
                </a:solidFill>
                <a:cs typeface="Arial" pitchFamily="34" charset="0"/>
              </a:rPr>
              <a:t>Thank You</a:t>
            </a:r>
          </a:p>
        </p:txBody>
      </p:sp>
    </p:spTree>
    <p:extLst>
      <p:ext uri="{BB962C8B-B14F-4D97-AF65-F5344CB8AC3E}">
        <p14:creationId xmlns:p14="http://schemas.microsoft.com/office/powerpoint/2010/main" val="3163118492"/>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defTabSz="914400"/>
            <a:endParaRPr lang="en-US"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defTabSz="914400"/>
            <a:endParaRPr lang="en-US" dirty="0">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pPr defTabSz="914400"/>
            <a:r>
              <a:rPr lang="en-US">
                <a:solidFill>
                  <a:prstClr val="black"/>
                </a:solidFill>
              </a:rPr>
              <a:t>page</a:t>
            </a:r>
            <a:fld id="{9EE5AA38-7A2E-47C2-B7CE-1F16CA9E60A2}" type="slidenum">
              <a:rPr lang="en-US" smtClean="0">
                <a:solidFill>
                  <a:prstClr val="black"/>
                </a:solidFill>
              </a:rPr>
              <a:pPr defTabSz="914400"/>
              <a:t>‹#›</a:t>
            </a:fld>
            <a:endParaRPr lang="en-US" dirty="0">
              <a:solidFill>
                <a:prstClr val="black"/>
              </a:solidFill>
            </a:endParaRPr>
          </a:p>
        </p:txBody>
      </p:sp>
    </p:spTree>
    <p:extLst>
      <p:ext uri="{BB962C8B-B14F-4D97-AF65-F5344CB8AC3E}">
        <p14:creationId xmlns:p14="http://schemas.microsoft.com/office/powerpoint/2010/main" val="2337174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ad_Content">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587015" y="158450"/>
            <a:ext cx="10645428" cy="767581"/>
          </a:xfrm>
          <a:prstGeom prst="rect">
            <a:avLst/>
          </a:prstGeom>
        </p:spPr>
        <p:txBody>
          <a:bodyPr vert="horz" lIns="91440" tIns="45720" rIns="91440" bIns="45720" rtlCol="0" anchor="ctr">
            <a:normAutofit/>
          </a:bodyPr>
          <a:lstStyle/>
          <a:p>
            <a:pPr lvl="0"/>
            <a:r>
              <a:rPr lang="en-US" dirty="0"/>
              <a:t>Click to edit Master title style</a:t>
            </a:r>
          </a:p>
        </p:txBody>
      </p:sp>
      <p:sp>
        <p:nvSpPr>
          <p:cNvPr id="7" name="Text Placeholder 2"/>
          <p:cNvSpPr>
            <a:spLocks noGrp="1"/>
          </p:cNvSpPr>
          <p:nvPr>
            <p:ph idx="1"/>
          </p:nvPr>
        </p:nvSpPr>
        <p:spPr>
          <a:xfrm>
            <a:off x="587016" y="1096261"/>
            <a:ext cx="5317201" cy="22633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8" name="Slide Number Placeholder 5"/>
          <p:cNvSpPr>
            <a:spLocks noGrp="1"/>
          </p:cNvSpPr>
          <p:nvPr>
            <p:ph type="sldNum" sz="quarter" idx="4"/>
          </p:nvPr>
        </p:nvSpPr>
        <p:spPr>
          <a:xfrm>
            <a:off x="163292" y="6509933"/>
            <a:ext cx="709081" cy="331932"/>
          </a:xfrm>
          <a:prstGeom prst="rect">
            <a:avLst/>
          </a:prstGeom>
        </p:spPr>
        <p:txBody>
          <a:bodyPr vert="horz" lIns="91440" tIns="45720" rIns="91440" bIns="45720" rtlCol="0" anchor="ctr"/>
          <a:lstStyle>
            <a:lvl1pPr algn="l">
              <a:defRPr sz="1200">
                <a:solidFill>
                  <a:srgbClr val="254061"/>
                </a:solidFill>
                <a:latin typeface="Arial"/>
                <a:cs typeface="Arial"/>
              </a:defRPr>
            </a:lvl1pPr>
          </a:lstStyle>
          <a:p>
            <a:fld id="{D4EABEBA-CB0E-0E48-9AC1-74C7372C6EC6}" type="slidenum">
              <a:rPr lang="en-US" smtClean="0"/>
              <a:pPr/>
              <a:t>‹#›</a:t>
            </a:fld>
            <a:endParaRPr lang="en-US" dirty="0"/>
          </a:p>
        </p:txBody>
      </p:sp>
      <p:sp>
        <p:nvSpPr>
          <p:cNvPr id="6" name="Text Placeholder 2"/>
          <p:cNvSpPr>
            <a:spLocks noGrp="1"/>
          </p:cNvSpPr>
          <p:nvPr>
            <p:ph idx="11"/>
          </p:nvPr>
        </p:nvSpPr>
        <p:spPr>
          <a:xfrm>
            <a:off x="587016" y="3591169"/>
            <a:ext cx="5317201" cy="2263388"/>
          </a:xfrm>
          <a:prstGeom prst="rect">
            <a:avLst/>
          </a:prstGeom>
        </p:spPr>
        <p:txBody>
          <a:bodyPr vert="horz" lIns="91440" tIns="45720" rIns="91440" bIns="45720" rtlCol="0">
            <a:normAutofit/>
          </a:bodyPr>
          <a:lstStyle>
            <a:lvl3pPr>
              <a:defRPr/>
            </a:lvl3pPr>
          </a:lstStyle>
          <a:p>
            <a:pPr lvl="0"/>
            <a:r>
              <a:rPr lang="en-US" dirty="0"/>
              <a:t>Click to edit Master text styles</a:t>
            </a:r>
          </a:p>
          <a:p>
            <a:pPr lvl="1"/>
            <a:r>
              <a:rPr lang="en-US" dirty="0"/>
              <a:t>Second level</a:t>
            </a:r>
          </a:p>
          <a:p>
            <a:pPr lvl="2"/>
            <a:r>
              <a:rPr lang="en-US" dirty="0"/>
              <a:t>Third level</a:t>
            </a:r>
          </a:p>
          <a:p>
            <a:pPr lvl="2"/>
            <a:endParaRPr lang="en-US" dirty="0"/>
          </a:p>
        </p:txBody>
      </p:sp>
      <p:sp>
        <p:nvSpPr>
          <p:cNvPr id="9" name="Text Placeholder 2"/>
          <p:cNvSpPr>
            <a:spLocks noGrp="1"/>
          </p:cNvSpPr>
          <p:nvPr>
            <p:ph idx="12"/>
          </p:nvPr>
        </p:nvSpPr>
        <p:spPr>
          <a:xfrm>
            <a:off x="6393056" y="1096261"/>
            <a:ext cx="5317201" cy="22633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Text Placeholder 2"/>
          <p:cNvSpPr>
            <a:spLocks noGrp="1"/>
          </p:cNvSpPr>
          <p:nvPr>
            <p:ph idx="13"/>
          </p:nvPr>
        </p:nvSpPr>
        <p:spPr>
          <a:xfrm>
            <a:off x="6393056" y="3591169"/>
            <a:ext cx="5317201" cy="22633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575330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87015" y="158450"/>
            <a:ext cx="10645428" cy="767581"/>
          </a:xfrm>
          <a:prstGeom prst="rect">
            <a:avLst/>
          </a:prstGeom>
        </p:spPr>
        <p:txBody>
          <a:bodyPr vert="horz" lIns="91440" tIns="45720" rIns="91440" bIns="45720" rtlCol="0" anchor="ctr">
            <a:normAutofit/>
          </a:bodyPr>
          <a:lstStyle/>
          <a:p>
            <a:pPr lvl="0"/>
            <a:r>
              <a:rPr lang="en-US" dirty="0"/>
              <a:t>Click to edit Master title style</a:t>
            </a:r>
          </a:p>
        </p:txBody>
      </p:sp>
      <p:sp>
        <p:nvSpPr>
          <p:cNvPr id="6" name="Slide Number Placeholder 5"/>
          <p:cNvSpPr>
            <a:spLocks noGrp="1"/>
          </p:cNvSpPr>
          <p:nvPr>
            <p:ph type="sldNum" sz="quarter" idx="4"/>
          </p:nvPr>
        </p:nvSpPr>
        <p:spPr>
          <a:xfrm>
            <a:off x="163292" y="6509933"/>
            <a:ext cx="709081" cy="331932"/>
          </a:xfrm>
          <a:prstGeom prst="rect">
            <a:avLst/>
          </a:prstGeom>
        </p:spPr>
        <p:txBody>
          <a:bodyPr vert="horz" lIns="91440" tIns="45720" rIns="91440" bIns="45720" rtlCol="0" anchor="ctr"/>
          <a:lstStyle>
            <a:lvl1pPr algn="l">
              <a:defRPr sz="1200">
                <a:solidFill>
                  <a:srgbClr val="254061"/>
                </a:solidFill>
                <a:latin typeface="Arial"/>
                <a:cs typeface="Arial"/>
              </a:defRPr>
            </a:lvl1pPr>
          </a:lstStyle>
          <a:p>
            <a:fld id="{D4EABEBA-CB0E-0E48-9AC1-74C7372C6EC6}" type="slidenum">
              <a:rPr lang="en-US" smtClean="0"/>
              <a:pPr/>
              <a:t>‹#›</a:t>
            </a:fld>
            <a:endParaRPr lang="en-US" dirty="0"/>
          </a:p>
        </p:txBody>
      </p:sp>
    </p:spTree>
    <p:extLst>
      <p:ext uri="{BB962C8B-B14F-4D97-AF65-F5344CB8AC3E}">
        <p14:creationId xmlns:p14="http://schemas.microsoft.com/office/powerpoint/2010/main" val="864987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5" name="Picture 4" descr="QCR-Sub-Title-Slide-300dpi-with-flat-BG2.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itle 1"/>
          <p:cNvSpPr>
            <a:spLocks noGrp="1"/>
          </p:cNvSpPr>
          <p:nvPr>
            <p:ph type="title" hasCustomPrompt="1"/>
          </p:nvPr>
        </p:nvSpPr>
        <p:spPr>
          <a:xfrm>
            <a:off x="620892" y="533396"/>
            <a:ext cx="10013243" cy="1176866"/>
          </a:xfrm>
          <a:prstGeom prst="rect">
            <a:avLst/>
          </a:prstGeom>
        </p:spPr>
        <p:txBody>
          <a:bodyPr anchor="t" anchorCtr="0">
            <a:noAutofit/>
          </a:bodyPr>
          <a:lstStyle>
            <a:lvl1pPr algn="l">
              <a:defRPr lang="en-US" sz="3600" kern="1200" spc="0" dirty="0">
                <a:solidFill>
                  <a:schemeClr val="accent1">
                    <a:lumMod val="50000"/>
                  </a:schemeClr>
                </a:solidFill>
                <a:effectLst/>
                <a:latin typeface="+mj-lt"/>
                <a:ea typeface="+mn-ea"/>
                <a:cs typeface="+mn-cs"/>
              </a:defRPr>
            </a:lvl1pPr>
          </a:lstStyle>
          <a:p>
            <a:r>
              <a:rPr lang="en-US" dirty="0"/>
              <a:t>Click to edit Title</a:t>
            </a:r>
          </a:p>
        </p:txBody>
      </p:sp>
      <p:sp>
        <p:nvSpPr>
          <p:cNvPr id="11" name="Text Placeholder 4"/>
          <p:cNvSpPr>
            <a:spLocks noGrp="1"/>
          </p:cNvSpPr>
          <p:nvPr>
            <p:ph type="body" sz="quarter" idx="11" hasCustomPrompt="1"/>
          </p:nvPr>
        </p:nvSpPr>
        <p:spPr>
          <a:xfrm>
            <a:off x="622045" y="1779945"/>
            <a:ext cx="8623555" cy="379056"/>
          </a:xfrm>
          <a:prstGeom prst="rect">
            <a:avLst/>
          </a:prstGeom>
        </p:spPr>
        <p:txBody>
          <a:bodyPr>
            <a:normAutofit/>
          </a:bodyPr>
          <a:lstStyle>
            <a:lvl1pPr marL="0" indent="0">
              <a:buNone/>
              <a:defRPr lang="en-US" sz="1800" kern="1200" baseline="0" dirty="0" smtClean="0">
                <a:solidFill>
                  <a:srgbClr val="254061"/>
                </a:solidFill>
                <a:effectLst/>
                <a:latin typeface="+mj-lt"/>
                <a:ea typeface="+mn-ea"/>
                <a:cs typeface="+mn-cs"/>
              </a:defRPr>
            </a:lvl1pPr>
          </a:lstStyle>
          <a:p>
            <a:pPr lvl="0"/>
            <a:r>
              <a:rPr lang="en-US" dirty="0"/>
              <a:t>Click to edit subtitle if needed</a:t>
            </a:r>
          </a:p>
        </p:txBody>
      </p:sp>
      <p:sp>
        <p:nvSpPr>
          <p:cNvPr id="9" name="Rectangle 8"/>
          <p:cNvSpPr>
            <a:spLocks noGrp="1" noChangeArrowheads="1"/>
          </p:cNvSpPr>
          <p:nvPr userDrawn="1"/>
        </p:nvSpPr>
        <p:spPr>
          <a:xfrm>
            <a:off x="7863157" y="6550269"/>
            <a:ext cx="4452135" cy="307731"/>
          </a:xfrm>
          <a:prstGeom prst="rect">
            <a:avLst/>
          </a:prstGeom>
          <a:noFill/>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eaLnBrk="1" hangingPunct="1"/>
            <a:r>
              <a:rPr lang="en-US" sz="1000" dirty="0">
                <a:solidFill>
                  <a:schemeClr val="bg1"/>
                </a:solidFill>
              </a:rPr>
              <a:t>Qualcomm</a:t>
            </a:r>
            <a:r>
              <a:rPr lang="en-US" sz="1000" baseline="0" dirty="0">
                <a:solidFill>
                  <a:schemeClr val="bg1"/>
                </a:solidFill>
              </a:rPr>
              <a:t> Technologies, Inc.</a:t>
            </a:r>
            <a:endParaRPr lang="en-US" sz="1000" dirty="0">
              <a:solidFill>
                <a:schemeClr val="bg1"/>
              </a:solidFill>
            </a:endParaRPr>
          </a:p>
        </p:txBody>
      </p:sp>
    </p:spTree>
    <p:extLst>
      <p:ext uri="{BB962C8B-B14F-4D97-AF65-F5344CB8AC3E}">
        <p14:creationId xmlns:p14="http://schemas.microsoft.com/office/powerpoint/2010/main" val="2051994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amp;A title slide">
    <p:spTree>
      <p:nvGrpSpPr>
        <p:cNvPr id="1" name=""/>
        <p:cNvGrpSpPr/>
        <p:nvPr/>
      </p:nvGrpSpPr>
      <p:grpSpPr>
        <a:xfrm>
          <a:off x="0" y="0"/>
          <a:ext cx="0" cy="0"/>
          <a:chOff x="0" y="0"/>
          <a:chExt cx="0" cy="0"/>
        </a:xfrm>
      </p:grpSpPr>
      <p:pic>
        <p:nvPicPr>
          <p:cNvPr id="4" name="Picture 3" descr="QCR-Q&amp;A-Title-Slide-300dpi-with-flat-BG2.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 name="Title 1"/>
          <p:cNvSpPr>
            <a:spLocks noGrp="1"/>
          </p:cNvSpPr>
          <p:nvPr>
            <p:ph type="title" hasCustomPrompt="1"/>
          </p:nvPr>
        </p:nvSpPr>
        <p:spPr>
          <a:xfrm>
            <a:off x="620892" y="3422465"/>
            <a:ext cx="10013243" cy="677337"/>
          </a:xfrm>
          <a:prstGeom prst="rect">
            <a:avLst/>
          </a:prstGeom>
        </p:spPr>
        <p:txBody>
          <a:bodyPr anchor="t" anchorCtr="0">
            <a:noAutofit/>
          </a:bodyPr>
          <a:lstStyle>
            <a:lvl1pPr algn="l">
              <a:defRPr lang="en-US" sz="3600" kern="1200" spc="0" dirty="0">
                <a:solidFill>
                  <a:schemeClr val="accent1">
                    <a:lumMod val="50000"/>
                  </a:schemeClr>
                </a:solidFill>
                <a:effectLst/>
                <a:latin typeface="+mj-lt"/>
                <a:ea typeface="+mn-ea"/>
                <a:cs typeface="+mn-cs"/>
              </a:defRPr>
            </a:lvl1pPr>
          </a:lstStyle>
          <a:p>
            <a:r>
              <a:rPr lang="en-US" dirty="0"/>
              <a:t>Questions?</a:t>
            </a:r>
          </a:p>
        </p:txBody>
      </p:sp>
      <p:sp>
        <p:nvSpPr>
          <p:cNvPr id="7" name="Rectangle 6"/>
          <p:cNvSpPr>
            <a:spLocks noGrp="1" noChangeArrowheads="1"/>
          </p:cNvSpPr>
          <p:nvPr userDrawn="1"/>
        </p:nvSpPr>
        <p:spPr>
          <a:xfrm>
            <a:off x="7863157" y="6550269"/>
            <a:ext cx="4452135" cy="307731"/>
          </a:xfrm>
          <a:prstGeom prst="rect">
            <a:avLst/>
          </a:prstGeom>
          <a:noFill/>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eaLnBrk="1" hangingPunct="1"/>
            <a:r>
              <a:rPr lang="en-US" sz="1000" dirty="0">
                <a:solidFill>
                  <a:schemeClr val="bg1"/>
                </a:solidFill>
              </a:rPr>
              <a:t>Qualcomm</a:t>
            </a:r>
            <a:r>
              <a:rPr lang="en-US" sz="1000" baseline="0" dirty="0">
                <a:solidFill>
                  <a:schemeClr val="bg1"/>
                </a:solidFill>
              </a:rPr>
              <a:t> Technologies, Inc.</a:t>
            </a:r>
            <a:endParaRPr lang="en-US" sz="1000" dirty="0">
              <a:solidFill>
                <a:schemeClr val="bg1"/>
              </a:solidFill>
            </a:endParaRPr>
          </a:p>
        </p:txBody>
      </p:sp>
    </p:spTree>
    <p:extLst>
      <p:ext uri="{BB962C8B-B14F-4D97-AF65-F5344CB8AC3E}">
        <p14:creationId xmlns:p14="http://schemas.microsoft.com/office/powerpoint/2010/main" val="2619146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ack up info title slide">
    <p:spTree>
      <p:nvGrpSpPr>
        <p:cNvPr id="1" name=""/>
        <p:cNvGrpSpPr/>
        <p:nvPr/>
      </p:nvGrpSpPr>
      <p:grpSpPr>
        <a:xfrm>
          <a:off x="0" y="0"/>
          <a:ext cx="0" cy="0"/>
          <a:chOff x="0" y="0"/>
          <a:chExt cx="0" cy="0"/>
        </a:xfrm>
      </p:grpSpPr>
      <p:pic>
        <p:nvPicPr>
          <p:cNvPr id="4" name="Picture 3" descr="QCR-Additional-Title-Slide-300dpi-with-flat-BG2.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 name="Title 1"/>
          <p:cNvSpPr>
            <a:spLocks noGrp="1"/>
          </p:cNvSpPr>
          <p:nvPr>
            <p:ph type="title" hasCustomPrompt="1"/>
          </p:nvPr>
        </p:nvSpPr>
        <p:spPr>
          <a:xfrm>
            <a:off x="620892" y="3422465"/>
            <a:ext cx="10013243" cy="677337"/>
          </a:xfrm>
          <a:prstGeom prst="rect">
            <a:avLst/>
          </a:prstGeom>
        </p:spPr>
        <p:txBody>
          <a:bodyPr anchor="t" anchorCtr="0">
            <a:noAutofit/>
          </a:bodyPr>
          <a:lstStyle>
            <a:lvl1pPr algn="l">
              <a:defRPr lang="en-US" sz="3600" kern="1200" spc="0" dirty="0">
                <a:solidFill>
                  <a:schemeClr val="accent1">
                    <a:lumMod val="50000"/>
                  </a:schemeClr>
                </a:solidFill>
                <a:effectLst/>
                <a:latin typeface="+mj-lt"/>
                <a:ea typeface="+mn-ea"/>
                <a:cs typeface="+mn-cs"/>
              </a:defRPr>
            </a:lvl1pPr>
          </a:lstStyle>
          <a:p>
            <a:r>
              <a:rPr lang="en-US" dirty="0"/>
              <a:t>Additional Information?</a:t>
            </a:r>
          </a:p>
        </p:txBody>
      </p:sp>
      <p:sp>
        <p:nvSpPr>
          <p:cNvPr id="6" name="Rectangle 5"/>
          <p:cNvSpPr>
            <a:spLocks noGrp="1" noChangeArrowheads="1"/>
          </p:cNvSpPr>
          <p:nvPr userDrawn="1"/>
        </p:nvSpPr>
        <p:spPr>
          <a:xfrm>
            <a:off x="7863157" y="6550269"/>
            <a:ext cx="4452135" cy="307731"/>
          </a:xfrm>
          <a:prstGeom prst="rect">
            <a:avLst/>
          </a:prstGeom>
          <a:noFill/>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eaLnBrk="1" hangingPunct="1"/>
            <a:r>
              <a:rPr lang="en-US" sz="1000" dirty="0">
                <a:solidFill>
                  <a:schemeClr val="bg1"/>
                </a:solidFill>
              </a:rPr>
              <a:t>Qualcomm</a:t>
            </a:r>
            <a:r>
              <a:rPr lang="en-US" sz="1000" baseline="0" dirty="0">
                <a:solidFill>
                  <a:schemeClr val="bg1"/>
                </a:solidFill>
              </a:rPr>
              <a:t> Technologies, Inc.</a:t>
            </a:r>
            <a:endParaRPr lang="en-US" sz="1000" dirty="0">
              <a:solidFill>
                <a:schemeClr val="bg1"/>
              </a:solidFill>
            </a:endParaRPr>
          </a:p>
        </p:txBody>
      </p:sp>
    </p:spTree>
    <p:extLst>
      <p:ext uri="{BB962C8B-B14F-4D97-AF65-F5344CB8AC3E}">
        <p14:creationId xmlns:p14="http://schemas.microsoft.com/office/powerpoint/2010/main" val="114749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nal Slide - thank you">
    <p:spTree>
      <p:nvGrpSpPr>
        <p:cNvPr id="1" name=""/>
        <p:cNvGrpSpPr/>
        <p:nvPr/>
      </p:nvGrpSpPr>
      <p:grpSpPr>
        <a:xfrm>
          <a:off x="0" y="0"/>
          <a:ext cx="0" cy="0"/>
          <a:chOff x="0" y="0"/>
          <a:chExt cx="0" cy="0"/>
        </a:xfrm>
      </p:grpSpPr>
      <p:pic>
        <p:nvPicPr>
          <p:cNvPr id="4" name="Picture 3" descr="QCR-ThankYou-Slide-300dpi-with-flat-BG2.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Rectangle 3"/>
          <p:cNvSpPr txBox="1">
            <a:spLocks noChangeArrowheads="1"/>
          </p:cNvSpPr>
          <p:nvPr userDrawn="1"/>
        </p:nvSpPr>
        <p:spPr>
          <a:xfrm>
            <a:off x="0" y="5671335"/>
            <a:ext cx="12192000" cy="1186665"/>
          </a:xfrm>
          <a:prstGeom prst="rect">
            <a:avLst/>
          </a:prstGeom>
          <a:noFill/>
        </p:spPr>
        <p:txBody>
          <a:bodyPr vert="horz" lIns="91440" tIns="91440" rIns="91440" bIns="91440" rtlCol="0">
            <a:normAutofit/>
          </a:bodyPr>
          <a:lstStyle>
            <a:lvl1pPr marL="342900" indent="-342900" algn="l" defTabSz="457200" rtl="0" eaLnBrk="1" latinLnBrk="0" hangingPunct="1">
              <a:spcBef>
                <a:spcPct val="20000"/>
              </a:spcBef>
              <a:buFont typeface="Arial"/>
              <a:buChar char="•"/>
              <a:defRPr lang="en-US" sz="2600" kern="1200" dirty="0" smtClean="0">
                <a:solidFill>
                  <a:srgbClr val="254061"/>
                </a:solidFill>
                <a:latin typeface="Arial"/>
                <a:ea typeface="+mn-ea"/>
                <a:cs typeface="Arial"/>
              </a:defRPr>
            </a:lvl1pPr>
            <a:lvl2pPr marL="742950" indent="-285750" algn="l" defTabSz="457200" rtl="0" eaLnBrk="1" latinLnBrk="0" hangingPunct="1">
              <a:spcBef>
                <a:spcPct val="20000"/>
              </a:spcBef>
              <a:buFont typeface="Arial"/>
              <a:buChar char="–"/>
              <a:defRPr lang="en-US" sz="2400" kern="1200" dirty="0" smtClean="0">
                <a:solidFill>
                  <a:srgbClr val="254061"/>
                </a:solidFill>
                <a:latin typeface="Arial"/>
                <a:ea typeface="+mn-ea"/>
                <a:cs typeface="Arial"/>
              </a:defRPr>
            </a:lvl2pPr>
            <a:lvl3pPr marL="1143000" indent="-228600" algn="l" defTabSz="457200" rtl="0" eaLnBrk="1" latinLnBrk="0" hangingPunct="1">
              <a:spcBef>
                <a:spcPct val="20000"/>
              </a:spcBef>
              <a:buFont typeface="Arial"/>
              <a:buChar char="•"/>
              <a:defRPr lang="en-US" sz="2200" kern="1200" dirty="0" smtClean="0">
                <a:solidFill>
                  <a:srgbClr val="254061"/>
                </a:solidFill>
                <a:latin typeface="Arial"/>
                <a:ea typeface="+mn-ea"/>
                <a:cs typeface="Arial"/>
              </a:defRPr>
            </a:lvl3pPr>
            <a:lvl4pPr marL="1600200" indent="-228600" algn="l" defTabSz="457200" rtl="0" eaLnBrk="1" latinLnBrk="0" hangingPunct="1">
              <a:spcBef>
                <a:spcPct val="20000"/>
              </a:spcBef>
              <a:buFont typeface="Arial"/>
              <a:buChar char="–"/>
              <a:defRPr lang="en-US" sz="2000" kern="1200" dirty="0" smtClean="0">
                <a:solidFill>
                  <a:srgbClr val="254061"/>
                </a:solidFill>
                <a:latin typeface="Arial"/>
                <a:ea typeface="+mn-ea"/>
                <a:cs typeface="Arial"/>
              </a:defRPr>
            </a:lvl4pPr>
            <a:lvl5pPr marL="2057400" indent="-228600" algn="l" defTabSz="457200" rtl="0" eaLnBrk="1" latinLnBrk="0" hangingPunct="1">
              <a:spcBef>
                <a:spcPct val="20000"/>
              </a:spcBef>
              <a:buFont typeface="Arial"/>
              <a:buChar char="»"/>
              <a:defRPr lang="en-US" sz="2000" kern="1200" dirty="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45000"/>
              </a:spcBef>
              <a:buNone/>
            </a:pPr>
            <a:r>
              <a:rPr lang="en-US" sz="1100" b="0" dirty="0">
                <a:latin typeface="Arial" charset="0"/>
                <a:cs typeface="Arial" charset="0"/>
              </a:rPr>
              <a:t>Qualcomm Technologies, Inc</a:t>
            </a:r>
            <a:r>
              <a:rPr lang="en-US" sz="1100" b="1" dirty="0">
                <a:latin typeface="Arial" charset="0"/>
                <a:cs typeface="Arial" charset="0"/>
              </a:rPr>
              <a:t>.</a:t>
            </a:r>
          </a:p>
          <a:p>
            <a:pPr marL="0" indent="0">
              <a:buNone/>
            </a:pPr>
            <a:r>
              <a:rPr lang="en-US" sz="1000" dirty="0">
                <a:latin typeface="Arial" charset="0"/>
                <a:cs typeface="Arial" charset="0"/>
              </a:rPr>
              <a:t>Qualcomm is a trademark of QUALCOMM Incorporated, registered  in the United States and other countries.</a:t>
            </a:r>
            <a:r>
              <a:rPr lang="en-US" sz="1000" baseline="0" dirty="0">
                <a:latin typeface="Arial" charset="0"/>
                <a:cs typeface="Arial" charset="0"/>
              </a:rPr>
              <a:t> All QUALCOMM Incorporated trademarks are used with permission. </a:t>
            </a:r>
            <a:r>
              <a:rPr lang="en-US" sz="1000" dirty="0">
                <a:latin typeface="Arial" charset="0"/>
                <a:cs typeface="Arial" charset="0"/>
              </a:rPr>
              <a:t> Other products and brand names may be trademarks or registered trademarks of their respective owners.</a:t>
            </a:r>
          </a:p>
          <a:p>
            <a:pPr marL="0" indent="0">
              <a:buNone/>
            </a:pPr>
            <a:endParaRPr lang="en-US" sz="1100" dirty="0">
              <a:latin typeface="Arial" charset="0"/>
              <a:cs typeface="Arial" charset="0"/>
            </a:endParaRPr>
          </a:p>
          <a:p>
            <a:pPr marL="0" indent="0">
              <a:buNone/>
            </a:pPr>
            <a:r>
              <a:rPr lang="en-US" sz="1000" dirty="0">
                <a:latin typeface="Arial" charset="0"/>
                <a:cs typeface="Arial" charset="0"/>
              </a:rPr>
              <a:t>© 2019 Qualcomm</a:t>
            </a:r>
            <a:r>
              <a:rPr lang="en-US" sz="1000" baseline="0" dirty="0">
                <a:latin typeface="Arial" charset="0"/>
                <a:cs typeface="Arial" charset="0"/>
              </a:rPr>
              <a:t> Technologies, </a:t>
            </a:r>
            <a:r>
              <a:rPr lang="en-US" sz="1000" dirty="0">
                <a:latin typeface="Arial" charset="0"/>
                <a:cs typeface="Arial" charset="0"/>
              </a:rPr>
              <a:t> Inc. All rights reserved.</a:t>
            </a:r>
          </a:p>
        </p:txBody>
      </p:sp>
      <p:sp>
        <p:nvSpPr>
          <p:cNvPr id="5" name="Rectangle 3"/>
          <p:cNvSpPr txBox="1">
            <a:spLocks noChangeArrowheads="1"/>
          </p:cNvSpPr>
          <p:nvPr userDrawn="1"/>
        </p:nvSpPr>
        <p:spPr>
          <a:xfrm>
            <a:off x="422030" y="430215"/>
            <a:ext cx="11769969" cy="655331"/>
          </a:xfrm>
          <a:prstGeom prst="rect">
            <a:avLst/>
          </a:prstGeom>
          <a:noFill/>
        </p:spPr>
        <p:txBody>
          <a:bodyPr vert="horz" lIns="91440" tIns="91440" rIns="91440" bIns="91440" rtlCol="0">
            <a:noAutofit/>
          </a:bodyPr>
          <a:lstStyle>
            <a:lvl1pPr marL="342900" indent="-342900" algn="l" defTabSz="457200" rtl="0" eaLnBrk="1" latinLnBrk="0" hangingPunct="1">
              <a:spcBef>
                <a:spcPct val="20000"/>
              </a:spcBef>
              <a:buFont typeface="Arial"/>
              <a:buChar char="•"/>
              <a:defRPr lang="en-US" sz="2600" kern="1200" dirty="0" smtClean="0">
                <a:solidFill>
                  <a:srgbClr val="254061"/>
                </a:solidFill>
                <a:latin typeface="Arial"/>
                <a:ea typeface="+mn-ea"/>
                <a:cs typeface="Arial"/>
              </a:defRPr>
            </a:lvl1pPr>
            <a:lvl2pPr marL="742950" indent="-285750" algn="l" defTabSz="457200" rtl="0" eaLnBrk="1" latinLnBrk="0" hangingPunct="1">
              <a:spcBef>
                <a:spcPct val="20000"/>
              </a:spcBef>
              <a:buFont typeface="Arial"/>
              <a:buChar char="–"/>
              <a:defRPr lang="en-US" sz="2400" kern="1200" dirty="0" smtClean="0">
                <a:solidFill>
                  <a:srgbClr val="254061"/>
                </a:solidFill>
                <a:latin typeface="Arial"/>
                <a:ea typeface="+mn-ea"/>
                <a:cs typeface="Arial"/>
              </a:defRPr>
            </a:lvl2pPr>
            <a:lvl3pPr marL="1143000" indent="-228600" algn="l" defTabSz="457200" rtl="0" eaLnBrk="1" latinLnBrk="0" hangingPunct="1">
              <a:spcBef>
                <a:spcPct val="20000"/>
              </a:spcBef>
              <a:buFont typeface="Arial"/>
              <a:buChar char="•"/>
              <a:defRPr lang="en-US" sz="2200" kern="1200" dirty="0" smtClean="0">
                <a:solidFill>
                  <a:srgbClr val="254061"/>
                </a:solidFill>
                <a:latin typeface="Arial"/>
                <a:ea typeface="+mn-ea"/>
                <a:cs typeface="Arial"/>
              </a:defRPr>
            </a:lvl3pPr>
            <a:lvl4pPr marL="1600200" indent="-228600" algn="l" defTabSz="457200" rtl="0" eaLnBrk="1" latinLnBrk="0" hangingPunct="1">
              <a:spcBef>
                <a:spcPct val="20000"/>
              </a:spcBef>
              <a:buFont typeface="Arial"/>
              <a:buChar char="–"/>
              <a:defRPr lang="en-US" sz="2000" kern="1200" dirty="0" smtClean="0">
                <a:solidFill>
                  <a:srgbClr val="254061"/>
                </a:solidFill>
                <a:latin typeface="Arial"/>
                <a:ea typeface="+mn-ea"/>
                <a:cs typeface="Arial"/>
              </a:defRPr>
            </a:lvl4pPr>
            <a:lvl5pPr marL="2057400" indent="-228600" algn="l" defTabSz="457200" rtl="0" eaLnBrk="1" latinLnBrk="0" hangingPunct="1">
              <a:spcBef>
                <a:spcPct val="20000"/>
              </a:spcBef>
              <a:buFont typeface="Arial"/>
              <a:buChar char="»"/>
              <a:defRPr lang="en-US" sz="2000" kern="1200" dirty="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45000"/>
              </a:spcBef>
              <a:buNone/>
            </a:pPr>
            <a:r>
              <a:rPr lang="en-US" sz="3000" b="1" dirty="0">
                <a:latin typeface="Arial" charset="0"/>
                <a:cs typeface="Arial" charset="0"/>
              </a:rPr>
              <a:t>research.qualcomm.com</a:t>
            </a:r>
            <a:endParaRPr lang="en-US" sz="3000" dirty="0">
              <a:latin typeface="Arial" charset="0"/>
              <a:cs typeface="Arial" charset="0"/>
            </a:endParaRPr>
          </a:p>
        </p:txBody>
      </p:sp>
    </p:spTree>
    <p:extLst>
      <p:ext uri="{BB962C8B-B14F-4D97-AF65-F5344CB8AC3E}">
        <p14:creationId xmlns:p14="http://schemas.microsoft.com/office/powerpoint/2010/main" val="612444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endParaRPr lang="en-US"/>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F21817C9-980E-4F1E-A484-BC83E4357BFC}" type="slidenum">
              <a:rPr lang="en-US" smtClean="0"/>
              <a:t>‹#›</a:t>
            </a:fld>
            <a:endParaRPr lang="en-US"/>
          </a:p>
        </p:txBody>
      </p:sp>
    </p:spTree>
    <p:extLst>
      <p:ext uri="{BB962C8B-B14F-4D97-AF65-F5344CB8AC3E}">
        <p14:creationId xmlns:p14="http://schemas.microsoft.com/office/powerpoint/2010/main" val="3997016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image" Target="../media/image6.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4" Type="http://schemas.openxmlformats.org/officeDocument/2006/relationships/slideLayout" Target="../slideLayouts/slideLayout25.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QCR-Content-Slide-300dpi-with-flat-BG2.jpg"/>
          <p:cNvPicPr>
            <a:picLocks noChangeAspect="1"/>
          </p:cNvPicPr>
          <p:nvPr userDrawn="1"/>
        </p:nvPicPr>
        <p:blipFill>
          <a:blip r:embed="rId11" cstate="email">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587015" y="158450"/>
            <a:ext cx="10645428" cy="767581"/>
          </a:xfrm>
          <a:prstGeom prst="rect">
            <a:avLst/>
          </a:prstGeom>
        </p:spPr>
        <p:txBody>
          <a:bodyPr vert="horz" lIns="91440" tIns="45720" rIns="91440" bIns="45720" rtlCol="0" anchor="ctr">
            <a:normAutofit/>
          </a:bodyPr>
          <a:lstStyle/>
          <a:p>
            <a:pPr lvl="0"/>
            <a:r>
              <a:rPr lang="en-US" dirty="0"/>
              <a:t>Click to edit Master title style</a:t>
            </a:r>
          </a:p>
        </p:txBody>
      </p:sp>
      <p:sp>
        <p:nvSpPr>
          <p:cNvPr id="6" name="Slide Number Placeholder 5"/>
          <p:cNvSpPr>
            <a:spLocks noGrp="1"/>
          </p:cNvSpPr>
          <p:nvPr>
            <p:ph type="sldNum" sz="quarter" idx="4"/>
          </p:nvPr>
        </p:nvSpPr>
        <p:spPr>
          <a:xfrm>
            <a:off x="163292" y="6509933"/>
            <a:ext cx="709081" cy="331932"/>
          </a:xfrm>
          <a:prstGeom prst="rect">
            <a:avLst/>
          </a:prstGeom>
        </p:spPr>
        <p:txBody>
          <a:bodyPr vert="horz" lIns="91440" tIns="45720" rIns="91440" bIns="45720" rtlCol="0" anchor="ctr"/>
          <a:lstStyle>
            <a:lvl1pPr algn="l">
              <a:defRPr sz="1200">
                <a:solidFill>
                  <a:srgbClr val="254061"/>
                </a:solidFill>
                <a:latin typeface="Arial"/>
                <a:cs typeface="Arial"/>
              </a:defRPr>
            </a:lvl1pPr>
          </a:lstStyle>
          <a:p>
            <a:fld id="{D4EABEBA-CB0E-0E48-9AC1-74C7372C6EC6}" type="slidenum">
              <a:rPr lang="en-US" smtClean="0"/>
              <a:pPr/>
              <a:t>‹#›</a:t>
            </a:fld>
            <a:endParaRPr lang="en-US" dirty="0"/>
          </a:p>
        </p:txBody>
      </p:sp>
      <p:sp>
        <p:nvSpPr>
          <p:cNvPr id="8" name="Rectangle 7"/>
          <p:cNvSpPr>
            <a:spLocks noGrp="1" noChangeArrowheads="1"/>
          </p:cNvSpPr>
          <p:nvPr userDrawn="1"/>
        </p:nvSpPr>
        <p:spPr>
          <a:xfrm>
            <a:off x="7863157" y="6550269"/>
            <a:ext cx="4452135" cy="307731"/>
          </a:xfrm>
          <a:prstGeom prst="rect">
            <a:avLst/>
          </a:prstGeom>
          <a:noFill/>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eaLnBrk="1" hangingPunct="1"/>
            <a:r>
              <a:rPr lang="en-US" sz="1000" dirty="0">
                <a:solidFill>
                  <a:schemeClr val="bg1"/>
                </a:solidFill>
              </a:rPr>
              <a:t>Qualcomm</a:t>
            </a:r>
            <a:r>
              <a:rPr lang="en-US" sz="1000" baseline="0" dirty="0">
                <a:solidFill>
                  <a:schemeClr val="bg1"/>
                </a:solidFill>
              </a:rPr>
              <a:t> Technologies, Inc.</a:t>
            </a:r>
            <a:endParaRPr lang="en-US" sz="1000" dirty="0">
              <a:solidFill>
                <a:schemeClr val="bg1"/>
              </a:solidFill>
            </a:endParaRPr>
          </a:p>
        </p:txBody>
      </p:sp>
    </p:spTree>
    <p:extLst>
      <p:ext uri="{BB962C8B-B14F-4D97-AF65-F5344CB8AC3E}">
        <p14:creationId xmlns:p14="http://schemas.microsoft.com/office/powerpoint/2010/main" val="640306950"/>
      </p:ext>
    </p:extLst>
  </p:cSld>
  <p:clrMap bg1="lt1" tx1="dk1" bg2="lt2" tx2="dk2" accent1="accent1" accent2="accent2" accent3="accent3" accent4="accent4" accent5="accent5" accent6="accent6" hlink="hlink" folHlink="folHlink"/>
  <p:sldLayoutIdLst>
    <p:sldLayoutId id="2147484121" r:id="rId1"/>
    <p:sldLayoutId id="2147484188" r:id="rId2"/>
    <p:sldLayoutId id="2147484189" r:id="rId3"/>
    <p:sldLayoutId id="2147484125" r:id="rId4"/>
    <p:sldLayoutId id="2147484182" r:id="rId5"/>
    <p:sldLayoutId id="2147484183" r:id="rId6"/>
    <p:sldLayoutId id="2147484184" r:id="rId7"/>
    <p:sldLayoutId id="2147484185" r:id="rId8"/>
    <p:sldLayoutId id="2147484202" r:id="rId9"/>
  </p:sldLayoutIdLst>
  <p:hf hdr="0" ftr="0" dt="0"/>
  <p:txStyles>
    <p:titleStyle>
      <a:lvl1pPr algn="l" defTabSz="457200" rtl="0" eaLnBrk="1" latinLnBrk="0" hangingPunct="1">
        <a:spcBef>
          <a:spcPct val="0"/>
        </a:spcBef>
        <a:buNone/>
        <a:defRPr lang="en-US" sz="2600" kern="1200" dirty="0">
          <a:solidFill>
            <a:srgbClr val="254061"/>
          </a:solidFill>
          <a:latin typeface="Arial"/>
          <a:ea typeface="+mj-ea"/>
          <a:cs typeface="Arial"/>
        </a:defRPr>
      </a:lvl1pPr>
    </p:titleStyle>
    <p:bodyStyle>
      <a:lvl1pPr marL="342900" indent="-342900" algn="l" defTabSz="457200" rtl="0" eaLnBrk="1" latinLnBrk="0" hangingPunct="1">
        <a:spcBef>
          <a:spcPct val="20000"/>
        </a:spcBef>
        <a:buFont typeface="Arial"/>
        <a:buChar char="•"/>
        <a:defRPr lang="en-US" sz="2000" kern="1200" dirty="0" smtClean="0">
          <a:solidFill>
            <a:srgbClr val="254061"/>
          </a:solidFill>
          <a:latin typeface="Arial"/>
          <a:ea typeface="+mn-ea"/>
          <a:cs typeface="Arial"/>
        </a:defRPr>
      </a:lvl1pPr>
      <a:lvl2pPr marL="742950" indent="-285750" algn="l" defTabSz="457200" rtl="0" eaLnBrk="1" latinLnBrk="0" hangingPunct="1">
        <a:spcBef>
          <a:spcPct val="20000"/>
        </a:spcBef>
        <a:buFont typeface="Arial"/>
        <a:buChar char="–"/>
        <a:defRPr lang="en-US" sz="1800" kern="1200" dirty="0" smtClean="0">
          <a:solidFill>
            <a:srgbClr val="254061"/>
          </a:solidFill>
          <a:latin typeface="Arial"/>
          <a:ea typeface="+mn-ea"/>
          <a:cs typeface="Arial"/>
        </a:defRPr>
      </a:lvl2pPr>
      <a:lvl3pPr marL="1143000" indent="-228600" algn="l" defTabSz="457200" rtl="0" eaLnBrk="1" latinLnBrk="0" hangingPunct="1">
        <a:spcBef>
          <a:spcPct val="20000"/>
        </a:spcBef>
        <a:buFont typeface="Arial"/>
        <a:buChar char="•"/>
        <a:defRPr lang="en-US" sz="1600" kern="1200" dirty="0" smtClean="0">
          <a:solidFill>
            <a:srgbClr val="254061"/>
          </a:solidFill>
          <a:latin typeface="Arial"/>
          <a:ea typeface="+mn-ea"/>
          <a:cs typeface="Arial"/>
        </a:defRPr>
      </a:lvl3pPr>
      <a:lvl4pPr marL="1600200" indent="-228600" algn="l" defTabSz="457200" rtl="0" eaLnBrk="1" latinLnBrk="0" hangingPunct="1">
        <a:spcBef>
          <a:spcPct val="20000"/>
        </a:spcBef>
        <a:buFont typeface="Arial"/>
        <a:buChar char="–"/>
        <a:defRPr lang="en-US" sz="1400" kern="1200" dirty="0" smtClean="0">
          <a:solidFill>
            <a:srgbClr val="254061"/>
          </a:solidFill>
          <a:latin typeface="Arial"/>
          <a:ea typeface="+mn-ea"/>
          <a:cs typeface="Arial"/>
        </a:defRPr>
      </a:lvl4pPr>
      <a:lvl5pPr marL="2057400" indent="-228600" algn="l" defTabSz="457200" rtl="0" eaLnBrk="1" latinLnBrk="0" hangingPunct="1">
        <a:spcBef>
          <a:spcPct val="20000"/>
        </a:spcBef>
        <a:buFont typeface="Arial"/>
        <a:buChar char="»"/>
        <a:defRPr lang="en-US" sz="2000" kern="1200" dirty="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pic>
        <p:nvPicPr>
          <p:cNvPr id="7" name="Picture 6" descr="QCRSanDiego-300dpi.jpg"/>
          <p:cNvPicPr>
            <a:picLocks noChangeAspect="1"/>
          </p:cNvPicPr>
          <p:nvPr userDrawn="1"/>
        </p:nvPicPr>
        <p:blipFill rotWithShape="1">
          <a:blip r:embed="rId14" cstate="email">
            <a:extLst>
              <a:ext uri="{28A0092B-C50C-407E-A947-70E740481C1C}">
                <a14:useLocalDpi xmlns:a14="http://schemas.microsoft.com/office/drawing/2010/main" val="0"/>
              </a:ext>
            </a:extLst>
          </a:blip>
          <a:srcRect t="1" b="1"/>
          <a:stretch/>
        </p:blipFill>
        <p:spPr>
          <a:xfrm>
            <a:off x="0" y="0"/>
            <a:ext cx="12192000" cy="6858000"/>
          </a:xfrm>
          <a:prstGeom prst="rect">
            <a:avLst/>
          </a:prstGeom>
        </p:spPr>
      </p:pic>
      <p:sp>
        <p:nvSpPr>
          <p:cNvPr id="10" name="Rectangle 9"/>
          <p:cNvSpPr>
            <a:spLocks noGrp="1" noChangeArrowheads="1"/>
          </p:cNvSpPr>
          <p:nvPr userDrawn="1"/>
        </p:nvSpPr>
        <p:spPr>
          <a:xfrm>
            <a:off x="8163389" y="6431362"/>
            <a:ext cx="4028611" cy="426639"/>
          </a:xfrm>
          <a:prstGeom prst="rect">
            <a:avLst/>
          </a:prstGeom>
          <a:noFill/>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kern="1200" dirty="0">
                <a:solidFill>
                  <a:srgbClr val="224F8B"/>
                </a:solidFill>
                <a:latin typeface="+mn-lt"/>
                <a:ea typeface="+mn-ea"/>
                <a:cs typeface="+mn-cs"/>
              </a:rPr>
              <a:t>© 2019 Qualcomm Technologies,  Inc. All rights reserved.</a:t>
            </a:r>
            <a:endParaRPr lang="en-US" sz="900" dirty="0">
              <a:solidFill>
                <a:srgbClr val="224F8B"/>
              </a:solidFill>
            </a:endParaRPr>
          </a:p>
        </p:txBody>
      </p:sp>
      <p:sp>
        <p:nvSpPr>
          <p:cNvPr id="12" name="Rectangle 11"/>
          <p:cNvSpPr/>
          <p:nvPr userDrawn="1"/>
        </p:nvSpPr>
        <p:spPr>
          <a:xfrm>
            <a:off x="609600" y="1872343"/>
            <a:ext cx="2432595" cy="3309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nvGrpSpPr>
          <p:cNvPr id="13" name="Group 5"/>
          <p:cNvGrpSpPr>
            <a:grpSpLocks noChangeAspect="1"/>
          </p:cNvGrpSpPr>
          <p:nvPr userDrawn="1"/>
        </p:nvGrpSpPr>
        <p:grpSpPr bwMode="auto">
          <a:xfrm>
            <a:off x="108585" y="6525952"/>
            <a:ext cx="2234223" cy="332049"/>
            <a:chOff x="408" y="5482"/>
            <a:chExt cx="1891" cy="412"/>
          </a:xfrm>
          <a:solidFill>
            <a:schemeClr val="bg1"/>
          </a:solidFill>
          <a:effectLst/>
        </p:grpSpPr>
        <p:sp>
          <p:nvSpPr>
            <p:cNvPr id="14" name="Freeform 6"/>
            <p:cNvSpPr>
              <a:spLocks/>
            </p:cNvSpPr>
            <p:nvPr userDrawn="1"/>
          </p:nvSpPr>
          <p:spPr bwMode="auto">
            <a:xfrm>
              <a:off x="1178" y="5550"/>
              <a:ext cx="132" cy="201"/>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45720" rIns="91440" bIns="0" numCol="1" anchor="t" anchorCtr="0" compatLnSpc="1">
              <a:prstTxWarp prst="textNoShape">
                <a:avLst/>
              </a:prstTxWarp>
            </a:bodyPr>
            <a:lstStyle/>
            <a:p>
              <a:endParaRPr lang="en-US" sz="1800" dirty="0">
                <a:solidFill>
                  <a:prstClr val="black"/>
                </a:solidFill>
              </a:endParaRPr>
            </a:p>
          </p:txBody>
        </p:sp>
        <p:sp>
          <p:nvSpPr>
            <p:cNvPr id="15" name="Freeform 7"/>
            <p:cNvSpPr>
              <a:spLocks noEditPoints="1"/>
            </p:cNvSpPr>
            <p:nvPr userDrawn="1"/>
          </p:nvSpPr>
          <p:spPr bwMode="auto">
            <a:xfrm>
              <a:off x="408" y="5482"/>
              <a:ext cx="347" cy="412"/>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45720" rIns="91440" bIns="0" numCol="1" anchor="t" anchorCtr="0" compatLnSpc="1">
              <a:prstTxWarp prst="textNoShape">
                <a:avLst/>
              </a:prstTxWarp>
            </a:bodyPr>
            <a:lstStyle/>
            <a:p>
              <a:endParaRPr lang="en-US" sz="1800" dirty="0">
                <a:solidFill>
                  <a:prstClr val="black"/>
                </a:solidFill>
              </a:endParaRPr>
            </a:p>
          </p:txBody>
        </p:sp>
        <p:sp>
          <p:nvSpPr>
            <p:cNvPr id="16" name="Freeform 8"/>
            <p:cNvSpPr>
              <a:spLocks/>
            </p:cNvSpPr>
            <p:nvPr userDrawn="1"/>
          </p:nvSpPr>
          <p:spPr bwMode="auto">
            <a:xfrm>
              <a:off x="786" y="5550"/>
              <a:ext cx="147" cy="201"/>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45720" rIns="91440" bIns="0" numCol="1" anchor="t" anchorCtr="0" compatLnSpc="1">
              <a:prstTxWarp prst="textNoShape">
                <a:avLst/>
              </a:prstTxWarp>
            </a:bodyPr>
            <a:lstStyle/>
            <a:p>
              <a:endParaRPr lang="en-US" sz="1800" dirty="0">
                <a:solidFill>
                  <a:prstClr val="black"/>
                </a:solidFill>
              </a:endParaRPr>
            </a:p>
          </p:txBody>
        </p:sp>
        <p:sp>
          <p:nvSpPr>
            <p:cNvPr id="17" name="Freeform 9"/>
            <p:cNvSpPr>
              <a:spLocks/>
            </p:cNvSpPr>
            <p:nvPr userDrawn="1"/>
          </p:nvSpPr>
          <p:spPr bwMode="auto">
            <a:xfrm>
              <a:off x="1285" y="5544"/>
              <a:ext cx="161" cy="213"/>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45720" rIns="91440" bIns="0" numCol="1" anchor="t" anchorCtr="0" compatLnSpc="1">
              <a:prstTxWarp prst="textNoShape">
                <a:avLst/>
              </a:prstTxWarp>
            </a:bodyPr>
            <a:lstStyle/>
            <a:p>
              <a:endParaRPr lang="en-US" sz="1800" dirty="0">
                <a:solidFill>
                  <a:prstClr val="black"/>
                </a:solidFill>
              </a:endParaRPr>
            </a:p>
          </p:txBody>
        </p:sp>
        <p:sp>
          <p:nvSpPr>
            <p:cNvPr id="18" name="Freeform 10"/>
            <p:cNvSpPr>
              <a:spLocks noEditPoints="1"/>
            </p:cNvSpPr>
            <p:nvPr userDrawn="1"/>
          </p:nvSpPr>
          <p:spPr bwMode="auto">
            <a:xfrm>
              <a:off x="1430" y="5544"/>
              <a:ext cx="213" cy="213"/>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45720" rIns="91440" bIns="0" numCol="1" anchor="t" anchorCtr="0" compatLnSpc="1">
              <a:prstTxWarp prst="textNoShape">
                <a:avLst/>
              </a:prstTxWarp>
            </a:bodyPr>
            <a:lstStyle/>
            <a:p>
              <a:endParaRPr lang="en-US" sz="1800" dirty="0">
                <a:solidFill>
                  <a:prstClr val="black"/>
                </a:solidFill>
              </a:endParaRPr>
            </a:p>
          </p:txBody>
        </p:sp>
        <p:sp>
          <p:nvSpPr>
            <p:cNvPr id="19" name="Freeform 11"/>
            <p:cNvSpPr>
              <a:spLocks noEditPoints="1"/>
            </p:cNvSpPr>
            <p:nvPr userDrawn="1"/>
          </p:nvSpPr>
          <p:spPr bwMode="auto">
            <a:xfrm>
              <a:off x="948" y="5551"/>
              <a:ext cx="215" cy="200"/>
            </a:xfrm>
            <a:custGeom>
              <a:avLst/>
              <a:gdLst>
                <a:gd name="T0" fmla="*/ 127 w 215"/>
                <a:gd name="T1" fmla="*/ 0 h 200"/>
                <a:gd name="T2" fmla="*/ 88 w 215"/>
                <a:gd name="T3" fmla="*/ 0 h 200"/>
                <a:gd name="T4" fmla="*/ 0 w 215"/>
                <a:gd name="T5" fmla="*/ 200 h 200"/>
                <a:gd name="T6" fmla="*/ 41 w 215"/>
                <a:gd name="T7" fmla="*/ 200 h 200"/>
                <a:gd name="T8" fmla="*/ 62 w 215"/>
                <a:gd name="T9" fmla="*/ 156 h 200"/>
                <a:gd name="T10" fmla="*/ 154 w 215"/>
                <a:gd name="T11" fmla="*/ 156 h 200"/>
                <a:gd name="T12" fmla="*/ 155 w 215"/>
                <a:gd name="T13" fmla="*/ 160 h 200"/>
                <a:gd name="T14" fmla="*/ 173 w 215"/>
                <a:gd name="T15" fmla="*/ 200 h 200"/>
                <a:gd name="T16" fmla="*/ 215 w 215"/>
                <a:gd name="T17" fmla="*/ 200 h 200"/>
                <a:gd name="T18" fmla="*/ 127 w 215"/>
                <a:gd name="T19" fmla="*/ 0 h 200"/>
                <a:gd name="T20" fmla="*/ 75 w 215"/>
                <a:gd name="T21" fmla="*/ 123 h 200"/>
                <a:gd name="T22" fmla="*/ 107 w 215"/>
                <a:gd name="T23" fmla="*/ 51 h 200"/>
                <a:gd name="T24" fmla="*/ 139 w 215"/>
                <a:gd name="T25" fmla="*/ 123 h 200"/>
                <a:gd name="T26" fmla="*/ 75 w 215"/>
                <a:gd name="T27" fmla="*/ 12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5" h="200">
                  <a:moveTo>
                    <a:pt x="127" y="0"/>
                  </a:moveTo>
                  <a:lnTo>
                    <a:pt x="88" y="0"/>
                  </a:lnTo>
                  <a:lnTo>
                    <a:pt x="0" y="200"/>
                  </a:lnTo>
                  <a:lnTo>
                    <a:pt x="41" y="200"/>
                  </a:lnTo>
                  <a:lnTo>
                    <a:pt x="62" y="156"/>
                  </a:lnTo>
                  <a:lnTo>
                    <a:pt x="154" y="156"/>
                  </a:lnTo>
                  <a:lnTo>
                    <a:pt x="155" y="160"/>
                  </a:lnTo>
                  <a:lnTo>
                    <a:pt x="173" y="200"/>
                  </a:lnTo>
                  <a:lnTo>
                    <a:pt x="215" y="200"/>
                  </a:lnTo>
                  <a:lnTo>
                    <a:pt x="127" y="0"/>
                  </a:lnTo>
                  <a:close/>
                  <a:moveTo>
                    <a:pt x="75" y="123"/>
                  </a:moveTo>
                  <a:lnTo>
                    <a:pt x="107" y="51"/>
                  </a:lnTo>
                  <a:lnTo>
                    <a:pt x="139" y="123"/>
                  </a:lnTo>
                  <a:lnTo>
                    <a:pt x="75" y="1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45720" rIns="91440" bIns="0" numCol="1" anchor="t" anchorCtr="0" compatLnSpc="1">
              <a:prstTxWarp prst="textNoShape">
                <a:avLst/>
              </a:prstTxWarp>
            </a:bodyPr>
            <a:lstStyle/>
            <a:p>
              <a:endParaRPr lang="en-US" sz="1800" dirty="0">
                <a:solidFill>
                  <a:prstClr val="black"/>
                </a:solidFill>
              </a:endParaRPr>
            </a:p>
          </p:txBody>
        </p:sp>
        <p:sp>
          <p:nvSpPr>
            <p:cNvPr id="20" name="Freeform 12"/>
            <p:cNvSpPr>
              <a:spLocks/>
            </p:cNvSpPr>
            <p:nvPr userDrawn="1"/>
          </p:nvSpPr>
          <p:spPr bwMode="auto">
            <a:xfrm>
              <a:off x="1627" y="5549"/>
              <a:ext cx="661" cy="21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45720" rIns="91440" bIns="0" numCol="1" anchor="t" anchorCtr="0" compatLnSpc="1">
              <a:prstTxWarp prst="textNoShape">
                <a:avLst/>
              </a:prstTxWarp>
            </a:bodyPr>
            <a:lstStyle/>
            <a:p>
              <a:endParaRPr lang="en-US" sz="1800" dirty="0">
                <a:solidFill>
                  <a:prstClr val="black"/>
                </a:solidFill>
              </a:endParaRPr>
            </a:p>
          </p:txBody>
        </p:sp>
        <p:sp>
          <p:nvSpPr>
            <p:cNvPr id="21" name="Freeform 13"/>
            <p:cNvSpPr>
              <a:spLocks noEditPoints="1"/>
            </p:cNvSpPr>
            <p:nvPr userDrawn="1"/>
          </p:nvSpPr>
          <p:spPr bwMode="auto">
            <a:xfrm>
              <a:off x="2252" y="5552"/>
              <a:ext cx="47" cy="47"/>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45720" rIns="91440" bIns="0" numCol="1" anchor="t" anchorCtr="0" compatLnSpc="1">
              <a:prstTxWarp prst="textNoShape">
                <a:avLst/>
              </a:prstTxWarp>
            </a:bodyPr>
            <a:lstStyle/>
            <a:p>
              <a:endParaRPr lang="en-US" sz="1800" dirty="0">
                <a:solidFill>
                  <a:prstClr val="black"/>
                </a:solidFill>
              </a:endParaRPr>
            </a:p>
          </p:txBody>
        </p:sp>
      </p:grpSp>
    </p:spTree>
    <p:extLst>
      <p:ext uri="{BB962C8B-B14F-4D97-AF65-F5344CB8AC3E}">
        <p14:creationId xmlns:p14="http://schemas.microsoft.com/office/powerpoint/2010/main" val="302582278"/>
      </p:ext>
    </p:extLst>
  </p:cSld>
  <p:clrMap bg1="lt1" tx1="dk1" bg2="lt2" tx2="dk2" accent1="accent1" accent2="accent2" accent3="accent3" accent4="accent4" accent5="accent5" accent6="accent6" hlink="hlink" folHlink="folHlink"/>
  <p:sldLayoutIdLst>
    <p:sldLayoutId id="2147484170" r:id="rId1"/>
    <p:sldLayoutId id="2147484186" r:id="rId2"/>
    <p:sldLayoutId id="2147484173" r:id="rId3"/>
    <p:sldLayoutId id="2147484169" r:id="rId4"/>
    <p:sldLayoutId id="2147484174" r:id="rId5"/>
    <p:sldLayoutId id="2147484172" r:id="rId6"/>
    <p:sldLayoutId id="2147484190" r:id="rId7"/>
    <p:sldLayoutId id="2147484176" r:id="rId8"/>
    <p:sldLayoutId id="2147484167" r:id="rId9"/>
    <p:sldLayoutId id="2147484168" r:id="rId10"/>
    <p:sldLayoutId id="2147484187" r:id="rId11"/>
    <p:sldLayoutId id="2147484201"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2354" y="86499"/>
            <a:ext cx="11190701" cy="89648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10" name="TextBox 9"/>
          <p:cNvSpPr txBox="1"/>
          <p:nvPr/>
        </p:nvSpPr>
        <p:spPr>
          <a:xfrm>
            <a:off x="460992" y="6575169"/>
            <a:ext cx="5689600" cy="263782"/>
          </a:xfrm>
          <a:prstGeom prst="rect">
            <a:avLst/>
          </a:prstGeom>
          <a:noFill/>
        </p:spPr>
        <p:txBody>
          <a:bodyPr vert="horz" wrap="square" lIns="91440" tIns="91440" rIns="91440" bIns="91440" rtlCol="0" anchor="b" anchorCtr="0">
            <a:noAutofit/>
          </a:bodyPr>
          <a:lstStyle/>
          <a:p>
            <a:pPr defTabSz="914400"/>
            <a:endParaRPr lang="en-US" sz="800" dirty="0">
              <a:solidFill>
                <a:srgbClr val="665D58"/>
              </a:solidFill>
              <a:cs typeface="Arial" pitchFamily="34" charset="0"/>
            </a:endParaRPr>
          </a:p>
        </p:txBody>
      </p:sp>
      <p:sp>
        <p:nvSpPr>
          <p:cNvPr id="7" name="Text Placeholder 6"/>
          <p:cNvSpPr>
            <a:spLocks noGrp="1"/>
          </p:cNvSpPr>
          <p:nvPr>
            <p:ph type="body" idx="1"/>
          </p:nvPr>
        </p:nvSpPr>
        <p:spPr>
          <a:xfrm>
            <a:off x="442354" y="1028700"/>
            <a:ext cx="11190701" cy="54578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Box 7"/>
          <p:cNvSpPr txBox="1"/>
          <p:nvPr/>
        </p:nvSpPr>
        <p:spPr>
          <a:xfrm>
            <a:off x="11054945" y="6545114"/>
            <a:ext cx="673100" cy="246221"/>
          </a:xfrm>
          <a:prstGeom prst="rect">
            <a:avLst/>
          </a:prstGeom>
          <a:noFill/>
        </p:spPr>
        <p:txBody>
          <a:bodyPr wrap="square" rtlCol="0" anchor="b" anchorCtr="0">
            <a:noAutofit/>
          </a:bodyPr>
          <a:lstStyle/>
          <a:p>
            <a:pPr algn="r" defTabSz="914400"/>
            <a:fld id="{44A78482-F503-407B-859D-DF2E9F9065A4}" type="slidenum">
              <a:rPr lang="en-US" sz="800" smtClean="0">
                <a:solidFill>
                  <a:srgbClr val="665D58"/>
                </a:solidFill>
              </a:rPr>
              <a:pPr algn="r" defTabSz="914400"/>
              <a:t>‹#›</a:t>
            </a:fld>
            <a:endParaRPr lang="en-US" sz="800" dirty="0">
              <a:solidFill>
                <a:srgbClr val="665D58"/>
              </a:solidFill>
            </a:endParaRPr>
          </a:p>
        </p:txBody>
      </p:sp>
    </p:spTree>
    <p:extLst>
      <p:ext uri="{BB962C8B-B14F-4D97-AF65-F5344CB8AC3E}">
        <p14:creationId xmlns:p14="http://schemas.microsoft.com/office/powerpoint/2010/main" val="2654147420"/>
      </p:ext>
    </p:extLst>
  </p:cSld>
  <p:clrMap bg1="lt1" tx1="dk1" bg2="lt2" tx2="dk2" accent1="accent1" accent2="accent2" accent3="accent3" accent4="accent4" accent5="accent5" accent6="accent6" hlink="hlink" folHlink="folHlink"/>
  <p:sldLayoutIdLst>
    <p:sldLayoutId id="2147484192" r:id="rId1"/>
    <p:sldLayoutId id="2147484193" r:id="rId2"/>
    <p:sldLayoutId id="2147484194" r:id="rId3"/>
    <p:sldLayoutId id="2147484195" r:id="rId4"/>
    <p:sldLayoutId id="2147484196" r:id="rId5"/>
    <p:sldLayoutId id="2147484197" r:id="rId6"/>
    <p:sldLayoutId id="2147484198" r:id="rId7"/>
    <p:sldLayoutId id="2147484200" r:id="rId8"/>
  </p:sldLayoutIdLst>
  <p:transition>
    <p:fade/>
  </p:transition>
  <p:hf hdr="0" ftr="0" dt="0"/>
  <p:txStyles>
    <p:titleStyle>
      <a:lvl1pPr algn="l" defTabSz="914400" rtl="0" eaLnBrk="1" latinLnBrk="0" hangingPunct="1">
        <a:lnSpc>
          <a:spcPct val="85000"/>
        </a:lnSpc>
        <a:spcBef>
          <a:spcPct val="0"/>
        </a:spcBef>
        <a:buNone/>
        <a:defRPr sz="3200" b="0" kern="1200" baseline="0">
          <a:solidFill>
            <a:schemeClr val="tx1"/>
          </a:solidFill>
          <a:latin typeface="Arial" pitchFamily="34" charset="0"/>
          <a:ea typeface="+mj-ea"/>
          <a:cs typeface="Arial" pitchFamily="34" charset="0"/>
        </a:defRPr>
      </a:lvl1pPr>
    </p:titleStyle>
    <p:bodyStyle>
      <a:lvl1pPr marL="228600" indent="-228600" algn="l" defTabSz="914400" rtl="0" eaLnBrk="1" latinLnBrk="0" hangingPunct="1">
        <a:lnSpc>
          <a:spcPct val="95000"/>
        </a:lnSpc>
        <a:spcBef>
          <a:spcPts val="600"/>
        </a:spcBef>
        <a:spcAft>
          <a:spcPts val="300"/>
        </a:spcAft>
        <a:buClr>
          <a:schemeClr val="accent1"/>
        </a:buClr>
        <a:buSzPct val="110000"/>
        <a:buFont typeface="Wingdings" pitchFamily="2" charset="2"/>
        <a:buChar char="§"/>
        <a:defRPr lang="en-US" sz="2000" kern="1200" dirty="0" smtClean="0">
          <a:solidFill>
            <a:schemeClr val="tx1"/>
          </a:solidFill>
          <a:latin typeface="Arial" pitchFamily="34" charset="0"/>
          <a:ea typeface="+mn-ea"/>
          <a:cs typeface="Arial" pitchFamily="34" charset="0"/>
        </a:defRPr>
      </a:lvl1pPr>
      <a:lvl2pPr marL="401638" indent="-173038" algn="l" defTabSz="914400" rtl="0" eaLnBrk="1" latinLnBrk="0" hangingPunct="1">
        <a:lnSpc>
          <a:spcPct val="95000"/>
        </a:lnSpc>
        <a:spcBef>
          <a:spcPts val="0"/>
        </a:spcBef>
        <a:spcAft>
          <a:spcPts val="300"/>
        </a:spcAft>
        <a:buClr>
          <a:schemeClr val="bg2"/>
        </a:buClr>
        <a:buFont typeface="Wingdings" pitchFamily="2" charset="2"/>
        <a:buChar char="§"/>
        <a:defRPr lang="en-US" sz="1800" kern="1200" dirty="0" smtClean="0">
          <a:solidFill>
            <a:schemeClr val="accent5"/>
          </a:solidFill>
          <a:latin typeface="Arial" pitchFamily="34" charset="0"/>
          <a:ea typeface="+mn-ea"/>
          <a:cs typeface="Arial" pitchFamily="34" charset="0"/>
        </a:defRPr>
      </a:lvl2pPr>
      <a:lvl3pPr marL="630238" indent="-173038" algn="l" defTabSz="914400" rtl="0" eaLnBrk="1" latinLnBrk="0" hangingPunct="1">
        <a:lnSpc>
          <a:spcPct val="95000"/>
        </a:lnSpc>
        <a:spcBef>
          <a:spcPts val="0"/>
        </a:spcBef>
        <a:spcAft>
          <a:spcPts val="150"/>
        </a:spcAft>
        <a:buClr>
          <a:schemeClr val="bg2"/>
        </a:buClr>
        <a:buFont typeface="Wingdings" pitchFamily="2" charset="2"/>
        <a:buChar char="§"/>
        <a:defRPr lang="en-US" sz="1600" kern="1200" dirty="0" smtClean="0">
          <a:solidFill>
            <a:schemeClr val="accent5"/>
          </a:solidFill>
          <a:latin typeface="Arial" pitchFamily="34" charset="0"/>
          <a:ea typeface="+mn-ea"/>
          <a:cs typeface="Arial" pitchFamily="34" charset="0"/>
        </a:defRPr>
      </a:lvl3pPr>
      <a:lvl4pPr marL="858838" indent="-173038" algn="l" defTabSz="914400" rtl="0" eaLnBrk="1" latinLnBrk="0" hangingPunct="1">
        <a:lnSpc>
          <a:spcPct val="95000"/>
        </a:lnSpc>
        <a:spcBef>
          <a:spcPts val="0"/>
        </a:spcBef>
        <a:spcAft>
          <a:spcPts val="150"/>
        </a:spcAft>
        <a:buClr>
          <a:schemeClr val="bg2"/>
        </a:buClr>
        <a:buFont typeface="Wingdings" pitchFamily="2" charset="2"/>
        <a:buChar char="§"/>
        <a:defRPr lang="en-US" sz="1600" kern="1200" dirty="0" smtClean="0">
          <a:solidFill>
            <a:schemeClr val="accent5"/>
          </a:solidFill>
          <a:latin typeface="Arial" pitchFamily="34" charset="0"/>
          <a:ea typeface="+mn-ea"/>
          <a:cs typeface="Arial" pitchFamily="34" charset="0"/>
        </a:defRPr>
      </a:lvl4pPr>
      <a:lvl5pPr marL="1087438" indent="-173038" algn="l" defTabSz="914400" rtl="0" eaLnBrk="1" latinLnBrk="0" hangingPunct="1">
        <a:lnSpc>
          <a:spcPct val="95000"/>
        </a:lnSpc>
        <a:spcBef>
          <a:spcPts val="0"/>
        </a:spcBef>
        <a:spcAft>
          <a:spcPts val="150"/>
        </a:spcAft>
        <a:buClr>
          <a:schemeClr val="bg2"/>
        </a:buClr>
        <a:buFont typeface="Wingdings" pitchFamily="2" charset="2"/>
        <a:buChar char="§"/>
        <a:defRPr lang="en-US" sz="1600" kern="1200" dirty="0">
          <a:solidFill>
            <a:schemeClr val="accent5"/>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4.emf"/><Relationship Id="rId4" Type="http://schemas.openxmlformats.org/officeDocument/2006/relationships/package" Target="../embeddings/Microsoft_Word_Document.docx"/></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chart" Target="../charts/chart1.xml"/><Relationship Id="rId5" Type="http://schemas.openxmlformats.org/officeDocument/2006/relationships/diagramQuickStyle" Target="../diagrams/quickStyle1.xml"/><Relationship Id="rId10" Type="http://schemas.openxmlformats.org/officeDocument/2006/relationships/image" Target="../media/image20.png"/><Relationship Id="rId4" Type="http://schemas.openxmlformats.org/officeDocument/2006/relationships/diagramLayout" Target="../diagrams/layout1.xml"/><Relationship Id="rId9" Type="http://schemas.openxmlformats.org/officeDocument/2006/relationships/image" Target="../media/image19.png"/></Relationships>
</file>

<file path=ppt/slides/_rels/slide2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chart" Target="../charts/chart2.xml"/><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image" Target="../media/image1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13709" y="4557230"/>
            <a:ext cx="9113169" cy="476250"/>
          </a:xfrm>
        </p:spPr>
        <p:txBody>
          <a:bodyPr>
            <a:normAutofit fontScale="92500" lnSpcReduction="20000"/>
          </a:bodyPr>
          <a:lstStyle/>
          <a:p>
            <a:r>
              <a:rPr lang="en-US" sz="3200" b="1" u="sng" dirty="0">
                <a:effectLst>
                  <a:outerShdw blurRad="38100" dist="38100" dir="2700000" algn="tl">
                    <a:srgbClr val="000000">
                      <a:alpha val="43137"/>
                    </a:srgbClr>
                  </a:outerShdw>
                </a:effectLst>
              </a:rPr>
              <a:t>Rami Sheikh</a:t>
            </a:r>
            <a:r>
              <a:rPr lang="en-US" sz="3200" dirty="0"/>
              <a:t>, and Derek </a:t>
            </a:r>
            <a:r>
              <a:rPr lang="en-US" sz="3200" dirty="0" err="1"/>
              <a:t>Hower</a:t>
            </a:r>
            <a:endParaRPr lang="en-US" sz="3200" dirty="0"/>
          </a:p>
        </p:txBody>
      </p:sp>
      <p:sp>
        <p:nvSpPr>
          <p:cNvPr id="3" name="Text Placeholder 2"/>
          <p:cNvSpPr>
            <a:spLocks noGrp="1"/>
          </p:cNvSpPr>
          <p:nvPr>
            <p:ph type="body" sz="quarter" idx="13"/>
          </p:nvPr>
        </p:nvSpPr>
        <p:spPr>
          <a:xfrm>
            <a:off x="230251" y="3298316"/>
            <a:ext cx="11511475" cy="1258914"/>
          </a:xfrm>
        </p:spPr>
        <p:txBody>
          <a:bodyPr/>
          <a:lstStyle/>
          <a:p>
            <a:r>
              <a:rPr lang="en-US" b="1" dirty="0"/>
              <a:t>Efficient Load Value Prediction using Multiple Predictors and Filters</a:t>
            </a:r>
          </a:p>
        </p:txBody>
      </p:sp>
    </p:spTree>
    <p:extLst>
      <p:ext uri="{BB962C8B-B14F-4D97-AF65-F5344CB8AC3E}">
        <p14:creationId xmlns:p14="http://schemas.microsoft.com/office/powerpoint/2010/main" val="2002202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Evaluation Framework</a:t>
            </a:r>
          </a:p>
        </p:txBody>
      </p:sp>
      <p:sp>
        <p:nvSpPr>
          <p:cNvPr id="7" name="Text Placeholder 6"/>
          <p:cNvSpPr>
            <a:spLocks noGrp="1"/>
          </p:cNvSpPr>
          <p:nvPr>
            <p:ph type="body" sz="quarter" idx="11"/>
          </p:nvPr>
        </p:nvSpPr>
        <p:spPr/>
        <p:txBody>
          <a:bodyPr/>
          <a:lstStyle/>
          <a:p>
            <a:endParaRPr lang="en-US"/>
          </a:p>
        </p:txBody>
      </p:sp>
      <p:sp>
        <p:nvSpPr>
          <p:cNvPr id="4" name="Slide Number Placeholder 2">
            <a:extLst>
              <a:ext uri="{FF2B5EF4-FFF2-40B4-BE49-F238E27FC236}">
                <a16:creationId xmlns:a16="http://schemas.microsoft.com/office/drawing/2014/main" id="{7639421C-19D8-4B53-BF7C-69DDBDD3D5A6}"/>
              </a:ext>
            </a:extLst>
          </p:cNvPr>
          <p:cNvSpPr txBox="1">
            <a:spLocks/>
          </p:cNvSpPr>
          <p:nvPr/>
        </p:nvSpPr>
        <p:spPr>
          <a:xfrm>
            <a:off x="163292" y="6509933"/>
            <a:ext cx="709081" cy="331932"/>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4EABEBA-CB0E-0E48-9AC1-74C7372C6EC6}" type="slidenum">
              <a:rPr lang="en-US" smtClean="0"/>
              <a:pPr/>
              <a:t>10</a:t>
            </a:fld>
            <a:endParaRPr lang="en-US" dirty="0"/>
          </a:p>
        </p:txBody>
      </p:sp>
    </p:spTree>
    <p:extLst>
      <p:ext uri="{BB962C8B-B14F-4D97-AF65-F5344CB8AC3E}">
        <p14:creationId xmlns:p14="http://schemas.microsoft.com/office/powerpoint/2010/main" val="2856377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Environment</a:t>
            </a:r>
          </a:p>
        </p:txBody>
      </p:sp>
      <p:sp>
        <p:nvSpPr>
          <p:cNvPr id="4" name="Content Placeholder 3"/>
          <p:cNvSpPr>
            <a:spLocks noGrp="1"/>
          </p:cNvSpPr>
          <p:nvPr>
            <p:ph sz="quarter" idx="10"/>
          </p:nvPr>
        </p:nvSpPr>
        <p:spPr>
          <a:xfrm>
            <a:off x="417966" y="926031"/>
            <a:ext cx="9324747" cy="2002226"/>
          </a:xfrm>
        </p:spPr>
        <p:txBody>
          <a:bodyPr/>
          <a:lstStyle/>
          <a:p>
            <a:r>
              <a:rPr lang="en-US" dirty="0"/>
              <a:t>Performance model</a:t>
            </a:r>
          </a:p>
          <a:p>
            <a:pPr lvl="1"/>
            <a:r>
              <a:rPr lang="en-US" dirty="0"/>
              <a:t>In-house cycle-accurate, RTL-validated, industry simulator</a:t>
            </a:r>
          </a:p>
          <a:p>
            <a:pPr lvl="2"/>
            <a:endParaRPr lang="en-US" dirty="0"/>
          </a:p>
          <a:p>
            <a:r>
              <a:rPr lang="en-US" dirty="0"/>
              <a:t>Baseline structures are configured as close as possible to Intel’s Skylake core</a:t>
            </a:r>
          </a:p>
          <a:p>
            <a:pPr lvl="1"/>
            <a:r>
              <a:rPr lang="en-US" dirty="0"/>
              <a:t>State-of-art TAGE and ITTAGE branch predictors</a:t>
            </a:r>
          </a:p>
          <a:p>
            <a:pPr lvl="1"/>
            <a:r>
              <a:rPr lang="en-US" dirty="0"/>
              <a:t>Memory dependence predictor similar to Alpha 21264</a:t>
            </a:r>
          </a:p>
        </p:txBody>
      </p:sp>
      <p:sp>
        <p:nvSpPr>
          <p:cNvPr id="3" name="Slide Number Placeholder 2">
            <a:extLst>
              <a:ext uri="{FF2B5EF4-FFF2-40B4-BE49-F238E27FC236}">
                <a16:creationId xmlns:a16="http://schemas.microsoft.com/office/drawing/2014/main" id="{B79EA151-F4A3-47E7-ABC3-ED992FF9B588}"/>
              </a:ext>
            </a:extLst>
          </p:cNvPr>
          <p:cNvSpPr>
            <a:spLocks noGrp="1"/>
          </p:cNvSpPr>
          <p:nvPr>
            <p:ph type="sldNum" sz="quarter" idx="4"/>
          </p:nvPr>
        </p:nvSpPr>
        <p:spPr/>
        <p:txBody>
          <a:bodyPr/>
          <a:lstStyle/>
          <a:p>
            <a:fld id="{D4EABEBA-CB0E-0E48-9AC1-74C7372C6EC6}" type="slidenum">
              <a:rPr lang="en-US" smtClean="0"/>
              <a:pPr/>
              <a:t>11</a:t>
            </a:fld>
            <a:endParaRPr lang="en-US" dirty="0"/>
          </a:p>
        </p:txBody>
      </p:sp>
      <p:pic>
        <p:nvPicPr>
          <p:cNvPr id="6" name="Picture 5">
            <a:extLst>
              <a:ext uri="{FF2B5EF4-FFF2-40B4-BE49-F238E27FC236}">
                <a16:creationId xmlns:a16="http://schemas.microsoft.com/office/drawing/2014/main" id="{F6A1AD85-E6CB-40DF-B275-D1C2A3727CBC}"/>
              </a:ext>
            </a:extLst>
          </p:cNvPr>
          <p:cNvPicPr>
            <a:picLocks noChangeAspect="1"/>
          </p:cNvPicPr>
          <p:nvPr/>
        </p:nvPicPr>
        <p:blipFill>
          <a:blip r:embed="rId3"/>
          <a:stretch>
            <a:fillRect/>
          </a:stretch>
        </p:blipFill>
        <p:spPr>
          <a:xfrm>
            <a:off x="1707931" y="2928257"/>
            <a:ext cx="8776138" cy="3904746"/>
          </a:xfrm>
          <a:prstGeom prst="rect">
            <a:avLst/>
          </a:prstGeom>
        </p:spPr>
      </p:pic>
      <p:sp>
        <p:nvSpPr>
          <p:cNvPr id="7" name="Scroll: Vertical 6">
            <a:extLst>
              <a:ext uri="{FF2B5EF4-FFF2-40B4-BE49-F238E27FC236}">
                <a16:creationId xmlns:a16="http://schemas.microsoft.com/office/drawing/2014/main" id="{39A0DE5E-4725-428A-A61A-827660732639}"/>
              </a:ext>
            </a:extLst>
          </p:cNvPr>
          <p:cNvSpPr/>
          <p:nvPr/>
        </p:nvSpPr>
        <p:spPr>
          <a:xfrm>
            <a:off x="8889159" y="1525077"/>
            <a:ext cx="3436888" cy="1737732"/>
          </a:xfrm>
          <a:prstGeom prst="verticalScroll">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sz="2400" dirty="0"/>
              <a:t>All of the VPs used are tuned to reach 99% accuracy</a:t>
            </a:r>
            <a:br>
              <a:rPr lang="en-US" sz="2400" dirty="0"/>
            </a:br>
            <a:r>
              <a:rPr lang="en-US" sz="2400" dirty="0"/>
              <a:t>(see paper for details)</a:t>
            </a:r>
          </a:p>
        </p:txBody>
      </p:sp>
      <p:pic>
        <p:nvPicPr>
          <p:cNvPr id="9" name="Picture 8">
            <a:extLst>
              <a:ext uri="{FF2B5EF4-FFF2-40B4-BE49-F238E27FC236}">
                <a16:creationId xmlns:a16="http://schemas.microsoft.com/office/drawing/2014/main" id="{C99547AF-0417-487F-9919-D24179613251}"/>
              </a:ext>
            </a:extLst>
          </p:cNvPr>
          <p:cNvPicPr>
            <a:picLocks noChangeAspect="1"/>
          </p:cNvPicPr>
          <p:nvPr/>
        </p:nvPicPr>
        <p:blipFill>
          <a:blip r:embed="rId4"/>
          <a:stretch>
            <a:fillRect/>
          </a:stretch>
        </p:blipFill>
        <p:spPr>
          <a:xfrm>
            <a:off x="587015" y="3401133"/>
            <a:ext cx="10297886" cy="2958994"/>
          </a:xfrm>
          <a:prstGeom prst="rect">
            <a:avLst/>
          </a:prstGeom>
        </p:spPr>
      </p:pic>
      <p:sp>
        <p:nvSpPr>
          <p:cNvPr id="10" name="Rectangle 9">
            <a:extLst>
              <a:ext uri="{FF2B5EF4-FFF2-40B4-BE49-F238E27FC236}">
                <a16:creationId xmlns:a16="http://schemas.microsoft.com/office/drawing/2014/main" id="{596E483F-3C3C-4E5C-9481-C2799FA86916}"/>
              </a:ext>
            </a:extLst>
          </p:cNvPr>
          <p:cNvSpPr/>
          <p:nvPr/>
        </p:nvSpPr>
        <p:spPr>
          <a:xfrm>
            <a:off x="6223670" y="4245428"/>
            <a:ext cx="390525" cy="2189601"/>
          </a:xfrm>
          <a:prstGeom prst="rect">
            <a:avLst/>
          </a:prstGeom>
          <a:noFill/>
          <a:ln w="2857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a:p>
        </p:txBody>
      </p:sp>
      <p:cxnSp>
        <p:nvCxnSpPr>
          <p:cNvPr id="12" name="Straight Arrow Connector 11">
            <a:extLst>
              <a:ext uri="{FF2B5EF4-FFF2-40B4-BE49-F238E27FC236}">
                <a16:creationId xmlns:a16="http://schemas.microsoft.com/office/drawing/2014/main" id="{0C51CCEF-3142-48A4-9AC4-7D3052C87289}"/>
              </a:ext>
            </a:extLst>
          </p:cNvPr>
          <p:cNvCxnSpPr>
            <a:stCxn id="7" idx="2"/>
          </p:cNvCxnSpPr>
          <p:nvPr/>
        </p:nvCxnSpPr>
        <p:spPr>
          <a:xfrm flipH="1">
            <a:off x="6455229" y="3262809"/>
            <a:ext cx="4152374" cy="982619"/>
          </a:xfrm>
          <a:prstGeom prst="straightConnector1">
            <a:avLst/>
          </a:prstGeom>
          <a:ln w="28575">
            <a:solidFill>
              <a:srgbClr val="FF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91956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500"/>
                                        <p:tgtEl>
                                          <p:spTgt spid="4">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nodeType="clickEffect">
                                  <p:stCondLst>
                                    <p:cond delay="0"/>
                                  </p:stCondLst>
                                  <p:childTnLst>
                                    <p:animEffect transition="out" filter="fade">
                                      <p:cBhvr>
                                        <p:cTn id="30" dur="500"/>
                                        <p:tgtEl>
                                          <p:spTgt spid="6"/>
                                        </p:tgtEl>
                                      </p:cBhvr>
                                    </p:animEffect>
                                    <p:set>
                                      <p:cBhvr>
                                        <p:cTn id="31" dur="1" fill="hold">
                                          <p:stCondLst>
                                            <p:cond delay="499"/>
                                          </p:stCondLst>
                                        </p:cTn>
                                        <p:tgtEl>
                                          <p:spTgt spid="6"/>
                                        </p:tgtEl>
                                        <p:attrNameLst>
                                          <p:attrName>style.visibility</p:attrName>
                                        </p:attrNameLst>
                                      </p:cBhvr>
                                      <p:to>
                                        <p:strVal val="hidden"/>
                                      </p:to>
                                    </p:set>
                                  </p:childTnLst>
                                </p:cTn>
                              </p:par>
                              <p:par>
                                <p:cTn id="32" presetID="53" presetClass="entr" presetSubtype="16" fill="hold" nodeType="with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p:cTn id="34" dur="500" fill="hold"/>
                                        <p:tgtEl>
                                          <p:spTgt spid="9"/>
                                        </p:tgtEl>
                                        <p:attrNameLst>
                                          <p:attrName>ppt_w</p:attrName>
                                        </p:attrNameLst>
                                      </p:cBhvr>
                                      <p:tavLst>
                                        <p:tav tm="0">
                                          <p:val>
                                            <p:fltVal val="0"/>
                                          </p:val>
                                        </p:tav>
                                        <p:tav tm="100000">
                                          <p:val>
                                            <p:strVal val="#ppt_w"/>
                                          </p:val>
                                        </p:tav>
                                      </p:tavLst>
                                    </p:anim>
                                    <p:anim calcmode="lin" valueType="num">
                                      <p:cBhvr>
                                        <p:cTn id="35" dur="500" fill="hold"/>
                                        <p:tgtEl>
                                          <p:spTgt spid="9"/>
                                        </p:tgtEl>
                                        <p:attrNameLst>
                                          <p:attrName>ppt_h</p:attrName>
                                        </p:attrNameLst>
                                      </p:cBhvr>
                                      <p:tavLst>
                                        <p:tav tm="0">
                                          <p:val>
                                            <p:fltVal val="0"/>
                                          </p:val>
                                        </p:tav>
                                        <p:tav tm="100000">
                                          <p:val>
                                            <p:strVal val="#ppt_h"/>
                                          </p:val>
                                        </p:tav>
                                      </p:tavLst>
                                    </p:anim>
                                    <p:animEffect transition="in" filter="fade">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wipe(up)">
                                      <p:cBhvr>
                                        <p:cTn id="41" dur="500"/>
                                        <p:tgtEl>
                                          <p:spTgt spid="7"/>
                                        </p:tgtEl>
                                      </p:cBhvr>
                                    </p:animEffect>
                                  </p:childTnLst>
                                </p:cTn>
                              </p:par>
                            </p:childTnLst>
                          </p:cTn>
                        </p:par>
                        <p:par>
                          <p:cTn id="42" fill="hold">
                            <p:stCondLst>
                              <p:cond delay="500"/>
                            </p:stCondLst>
                            <p:childTnLst>
                              <p:par>
                                <p:cTn id="43" presetID="22" presetClass="entr" presetSubtype="2" fill="hold" nodeType="after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wipe(right)">
                                      <p:cBhvr>
                                        <p:cTn id="45" dur="500"/>
                                        <p:tgtEl>
                                          <p:spTgt spid="12"/>
                                        </p:tgtEl>
                                      </p:cBhvr>
                                    </p:animEffect>
                                  </p:childTnLst>
                                </p:cTn>
                              </p:par>
                            </p:childTnLst>
                          </p:cTn>
                        </p:par>
                        <p:par>
                          <p:cTn id="46" fill="hold">
                            <p:stCondLst>
                              <p:cond delay="1000"/>
                            </p:stCondLst>
                            <p:childTnLst>
                              <p:par>
                                <p:cTn id="47" presetID="22" presetClass="entr" presetSubtype="4" fill="hold" grpId="0" nodeType="after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wipe(down)">
                                      <p:cBhvr>
                                        <p:cTn id="4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Results</a:t>
            </a:r>
          </a:p>
        </p:txBody>
      </p:sp>
      <p:sp>
        <p:nvSpPr>
          <p:cNvPr id="7" name="Text Placeholder 6"/>
          <p:cNvSpPr>
            <a:spLocks noGrp="1"/>
          </p:cNvSpPr>
          <p:nvPr>
            <p:ph type="body" sz="quarter" idx="11"/>
          </p:nvPr>
        </p:nvSpPr>
        <p:spPr/>
        <p:txBody>
          <a:bodyPr/>
          <a:lstStyle/>
          <a:p>
            <a:endParaRPr lang="en-US"/>
          </a:p>
        </p:txBody>
      </p:sp>
      <p:sp>
        <p:nvSpPr>
          <p:cNvPr id="4" name="Slide Number Placeholder 2">
            <a:extLst>
              <a:ext uri="{FF2B5EF4-FFF2-40B4-BE49-F238E27FC236}">
                <a16:creationId xmlns:a16="http://schemas.microsoft.com/office/drawing/2014/main" id="{07042B22-9115-4602-AF50-C907AA11BB09}"/>
              </a:ext>
            </a:extLst>
          </p:cNvPr>
          <p:cNvSpPr txBox="1">
            <a:spLocks/>
          </p:cNvSpPr>
          <p:nvPr/>
        </p:nvSpPr>
        <p:spPr>
          <a:xfrm>
            <a:off x="163292" y="6509933"/>
            <a:ext cx="709081" cy="331932"/>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4EABEBA-CB0E-0E48-9AC1-74C7372C6EC6}" type="slidenum">
              <a:rPr lang="en-US" smtClean="0"/>
              <a:pPr/>
              <a:t>12</a:t>
            </a:fld>
            <a:endParaRPr lang="en-US" dirty="0"/>
          </a:p>
        </p:txBody>
      </p:sp>
    </p:spTree>
    <p:extLst>
      <p:ext uri="{BB962C8B-B14F-4D97-AF65-F5344CB8AC3E}">
        <p14:creationId xmlns:p14="http://schemas.microsoft.com/office/powerpoint/2010/main" val="2552078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Performance: Single (Component) vs. Multi-predictor (Composite)</a:t>
            </a:r>
          </a:p>
        </p:txBody>
      </p:sp>
      <p:sp>
        <p:nvSpPr>
          <p:cNvPr id="5" name="Content Placeholder 2"/>
          <p:cNvSpPr txBox="1">
            <a:spLocks/>
          </p:cNvSpPr>
          <p:nvPr/>
        </p:nvSpPr>
        <p:spPr>
          <a:xfrm>
            <a:off x="1828800" y="1143001"/>
            <a:ext cx="7924800" cy="551931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lang="en-US" sz="2600" kern="1200" dirty="0" smtClean="0">
                <a:solidFill>
                  <a:srgbClr val="254061"/>
                </a:solidFill>
                <a:latin typeface="Arial"/>
                <a:ea typeface="+mn-ea"/>
                <a:cs typeface="Arial"/>
              </a:defRPr>
            </a:lvl1pPr>
            <a:lvl2pPr marL="742950" indent="-285750" algn="l" defTabSz="457200" rtl="0" eaLnBrk="1" latinLnBrk="0" hangingPunct="1">
              <a:spcBef>
                <a:spcPct val="20000"/>
              </a:spcBef>
              <a:buFont typeface="Arial"/>
              <a:buChar char="–"/>
              <a:defRPr lang="en-US" sz="2400" kern="1200" dirty="0" smtClean="0">
                <a:solidFill>
                  <a:srgbClr val="254061"/>
                </a:solidFill>
                <a:latin typeface="Arial"/>
                <a:ea typeface="+mn-ea"/>
                <a:cs typeface="Arial"/>
              </a:defRPr>
            </a:lvl2pPr>
            <a:lvl3pPr marL="1143000" indent="-228600" algn="l" defTabSz="457200" rtl="0" eaLnBrk="1" latinLnBrk="0" hangingPunct="1">
              <a:spcBef>
                <a:spcPct val="20000"/>
              </a:spcBef>
              <a:buFont typeface="Arial"/>
              <a:buChar char="•"/>
              <a:defRPr lang="en-US" sz="2200" kern="1200" dirty="0" smtClean="0">
                <a:solidFill>
                  <a:srgbClr val="254061"/>
                </a:solidFill>
                <a:latin typeface="Arial"/>
                <a:ea typeface="+mn-ea"/>
                <a:cs typeface="Arial"/>
              </a:defRPr>
            </a:lvl3pPr>
            <a:lvl4pPr marL="1600200" indent="-228600" algn="l" defTabSz="457200" rtl="0" eaLnBrk="1" latinLnBrk="0" hangingPunct="1">
              <a:spcBef>
                <a:spcPct val="20000"/>
              </a:spcBef>
              <a:buFont typeface="Arial"/>
              <a:buChar char="–"/>
              <a:defRPr lang="en-US" sz="2000" kern="1200" dirty="0" smtClean="0">
                <a:solidFill>
                  <a:srgbClr val="254061"/>
                </a:solidFill>
                <a:latin typeface="Arial"/>
                <a:ea typeface="+mn-ea"/>
                <a:cs typeface="Arial"/>
              </a:defRPr>
            </a:lvl4pPr>
            <a:lvl5pPr marL="2057400" indent="-228600" algn="l" defTabSz="457200" rtl="0" eaLnBrk="1" latinLnBrk="0" hangingPunct="1">
              <a:spcBef>
                <a:spcPct val="20000"/>
              </a:spcBef>
              <a:buFont typeface="Arial"/>
              <a:buChar char="»"/>
              <a:defRPr lang="en-US" sz="2000" kern="1200" dirty="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panose="020B0604020202020204" pitchFamily="34" charset="0"/>
              <a:buChar char="•"/>
            </a:pPr>
            <a:endParaRPr lang="en-US" sz="2000" dirty="0"/>
          </a:p>
        </p:txBody>
      </p:sp>
      <p:sp>
        <p:nvSpPr>
          <p:cNvPr id="14" name="Slide Number Placeholder 2">
            <a:extLst>
              <a:ext uri="{FF2B5EF4-FFF2-40B4-BE49-F238E27FC236}">
                <a16:creationId xmlns:a16="http://schemas.microsoft.com/office/drawing/2014/main" id="{0D747FA0-A314-48BD-A423-14EEB59AAFAB}"/>
              </a:ext>
            </a:extLst>
          </p:cNvPr>
          <p:cNvSpPr>
            <a:spLocks noGrp="1"/>
          </p:cNvSpPr>
          <p:nvPr>
            <p:ph type="sldNum" sz="quarter" idx="4"/>
          </p:nvPr>
        </p:nvSpPr>
        <p:spPr>
          <a:xfrm>
            <a:off x="163292" y="6509933"/>
            <a:ext cx="709081" cy="331932"/>
          </a:xfrm>
        </p:spPr>
        <p:txBody>
          <a:bodyPr/>
          <a:lstStyle/>
          <a:p>
            <a:fld id="{D4EABEBA-CB0E-0E48-9AC1-74C7372C6EC6}" type="slidenum">
              <a:rPr lang="en-US" smtClean="0"/>
              <a:pPr/>
              <a:t>13</a:t>
            </a:fld>
            <a:endParaRPr lang="en-US" dirty="0"/>
          </a:p>
        </p:txBody>
      </p:sp>
      <p:sp>
        <p:nvSpPr>
          <p:cNvPr id="15" name="Content Placeholder 3">
            <a:extLst>
              <a:ext uri="{FF2B5EF4-FFF2-40B4-BE49-F238E27FC236}">
                <a16:creationId xmlns:a16="http://schemas.microsoft.com/office/drawing/2014/main" id="{A56FB882-C363-48F2-B160-5680BEA99B09}"/>
              </a:ext>
            </a:extLst>
          </p:cNvPr>
          <p:cNvSpPr>
            <a:spLocks noGrp="1"/>
          </p:cNvSpPr>
          <p:nvPr>
            <p:ph sz="quarter" idx="10"/>
          </p:nvPr>
        </p:nvSpPr>
        <p:spPr>
          <a:xfrm>
            <a:off x="417966" y="926031"/>
            <a:ext cx="9324747" cy="554426"/>
          </a:xfrm>
        </p:spPr>
        <p:txBody>
          <a:bodyPr/>
          <a:lstStyle/>
          <a:p>
            <a:pPr marL="0" indent="0">
              <a:buNone/>
            </a:pPr>
            <a:endParaRPr lang="en-US" dirty="0"/>
          </a:p>
        </p:txBody>
      </p:sp>
      <p:graphicFrame>
        <p:nvGraphicFramePr>
          <p:cNvPr id="25" name="Chart 24">
            <a:extLst>
              <a:ext uri="{FF2B5EF4-FFF2-40B4-BE49-F238E27FC236}">
                <a16:creationId xmlns:a16="http://schemas.microsoft.com/office/drawing/2014/main" id="{BBECF41B-7777-4767-9147-ED14B4020544}"/>
              </a:ext>
            </a:extLst>
          </p:cNvPr>
          <p:cNvGraphicFramePr>
            <a:graphicFrameLocks/>
          </p:cNvGraphicFramePr>
          <p:nvPr>
            <p:extLst>
              <p:ext uri="{D42A27DB-BD31-4B8C-83A1-F6EECF244321}">
                <p14:modId xmlns:p14="http://schemas.microsoft.com/office/powerpoint/2010/main" val="1065773273"/>
              </p:ext>
            </p:extLst>
          </p:nvPr>
        </p:nvGraphicFramePr>
        <p:xfrm>
          <a:off x="233362" y="1751105"/>
          <a:ext cx="11725275" cy="4488180"/>
        </p:xfrm>
        <a:graphic>
          <a:graphicData uri="http://schemas.openxmlformats.org/drawingml/2006/chart">
            <c:chart xmlns:c="http://schemas.openxmlformats.org/drawingml/2006/chart" xmlns:r="http://schemas.openxmlformats.org/officeDocument/2006/relationships" r:id="rId3"/>
          </a:graphicData>
        </a:graphic>
      </p:graphicFrame>
      <p:sp>
        <p:nvSpPr>
          <p:cNvPr id="26" name="TextBox 6">
            <a:extLst>
              <a:ext uri="{FF2B5EF4-FFF2-40B4-BE49-F238E27FC236}">
                <a16:creationId xmlns:a16="http://schemas.microsoft.com/office/drawing/2014/main" id="{007F5A63-BCD0-4B53-92D0-3DC41F66C1C1}"/>
              </a:ext>
            </a:extLst>
          </p:cNvPr>
          <p:cNvSpPr txBox="1"/>
          <p:nvPr/>
        </p:nvSpPr>
        <p:spPr>
          <a:xfrm>
            <a:off x="2671763" y="2847703"/>
            <a:ext cx="586956" cy="374141"/>
          </a:xfrm>
          <a:prstGeom prst="rect">
            <a:avLst/>
          </a:prstGeom>
          <a:noFill/>
          <a:ln>
            <a:noFill/>
          </a:ln>
          <a:effectLst/>
        </p:spPr>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ysClr val="windowText" lastClr="000000"/>
                </a:solidFill>
                <a:effectLst/>
                <a:uLnTx/>
                <a:uFillTx/>
                <a:latin typeface="Calibri" panose="020F0502020204030204"/>
                <a:ea typeface="+mn-ea"/>
                <a:cs typeface="+mn-cs"/>
              </a:rPr>
              <a:t>16%</a:t>
            </a:r>
          </a:p>
        </p:txBody>
      </p:sp>
      <p:sp>
        <p:nvSpPr>
          <p:cNvPr id="27" name="TextBox 7">
            <a:extLst>
              <a:ext uri="{FF2B5EF4-FFF2-40B4-BE49-F238E27FC236}">
                <a16:creationId xmlns:a16="http://schemas.microsoft.com/office/drawing/2014/main" id="{477C3B01-9A58-44A5-9DF1-55215816230C}"/>
              </a:ext>
            </a:extLst>
          </p:cNvPr>
          <p:cNvSpPr txBox="1"/>
          <p:nvPr/>
        </p:nvSpPr>
        <p:spPr>
          <a:xfrm>
            <a:off x="3954127" y="3078020"/>
            <a:ext cx="586956" cy="374141"/>
          </a:xfrm>
          <a:prstGeom prst="rect">
            <a:avLst/>
          </a:prstGeom>
          <a:noFill/>
          <a:ln>
            <a:noFill/>
          </a:ln>
          <a:effectLst/>
        </p:spPr>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ysClr val="windowText" lastClr="000000"/>
                </a:solidFill>
                <a:effectLst/>
                <a:uLnTx/>
                <a:uFillTx/>
                <a:latin typeface="Calibri" panose="020F0502020204030204"/>
                <a:ea typeface="+mn-ea"/>
                <a:cs typeface="+mn-cs"/>
              </a:rPr>
              <a:t>19%</a:t>
            </a:r>
          </a:p>
        </p:txBody>
      </p:sp>
      <p:sp>
        <p:nvSpPr>
          <p:cNvPr id="28" name="TextBox 8">
            <a:extLst>
              <a:ext uri="{FF2B5EF4-FFF2-40B4-BE49-F238E27FC236}">
                <a16:creationId xmlns:a16="http://schemas.microsoft.com/office/drawing/2014/main" id="{92D279E1-CB8B-46DB-AB25-B78E9161F460}"/>
              </a:ext>
            </a:extLst>
          </p:cNvPr>
          <p:cNvSpPr txBox="1"/>
          <p:nvPr/>
        </p:nvSpPr>
        <p:spPr>
          <a:xfrm>
            <a:off x="6385702" y="2890949"/>
            <a:ext cx="586956" cy="374141"/>
          </a:xfrm>
          <a:prstGeom prst="rect">
            <a:avLst/>
          </a:prstGeom>
          <a:noFill/>
          <a:ln>
            <a:noFill/>
          </a:ln>
          <a:effectLst/>
        </p:spPr>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ysClr val="windowText" lastClr="000000"/>
                </a:solidFill>
                <a:effectLst/>
                <a:uLnTx/>
                <a:uFillTx/>
                <a:latin typeface="Calibri" panose="020F0502020204030204"/>
                <a:ea typeface="+mn-ea"/>
                <a:cs typeface="+mn-cs"/>
              </a:rPr>
              <a:t>32%</a:t>
            </a:r>
          </a:p>
        </p:txBody>
      </p:sp>
      <p:cxnSp>
        <p:nvCxnSpPr>
          <p:cNvPr id="29" name="Connector: Elbow 28">
            <a:extLst>
              <a:ext uri="{FF2B5EF4-FFF2-40B4-BE49-F238E27FC236}">
                <a16:creationId xmlns:a16="http://schemas.microsoft.com/office/drawing/2014/main" id="{1BE746CD-5128-4EE2-99E7-994E949FE1BA}"/>
              </a:ext>
            </a:extLst>
          </p:cNvPr>
          <p:cNvCxnSpPr>
            <a:cxnSpLocks/>
            <a:endCxn id="26" idx="2"/>
          </p:cNvCxnSpPr>
          <p:nvPr/>
        </p:nvCxnSpPr>
        <p:spPr>
          <a:xfrm rot="5400000" flipH="1" flipV="1">
            <a:off x="2647837" y="3300154"/>
            <a:ext cx="395713" cy="239095"/>
          </a:xfrm>
          <a:prstGeom prst="bentConnector3">
            <a:avLst>
              <a:gd name="adj1" fmla="val 14989"/>
            </a:avLst>
          </a:prstGeom>
          <a:noFill/>
          <a:ln w="6350" cap="flat" cmpd="sng" algn="ctr">
            <a:solidFill>
              <a:srgbClr val="FF0000"/>
            </a:solidFill>
            <a:prstDash val="solid"/>
            <a:miter lim="800000"/>
            <a:tailEnd type="triangle"/>
          </a:ln>
          <a:effectLst/>
        </p:spPr>
      </p:cxnSp>
      <p:grpSp>
        <p:nvGrpSpPr>
          <p:cNvPr id="31" name="Group 30">
            <a:extLst>
              <a:ext uri="{FF2B5EF4-FFF2-40B4-BE49-F238E27FC236}">
                <a16:creationId xmlns:a16="http://schemas.microsoft.com/office/drawing/2014/main" id="{6260AC47-1891-4564-9DC6-1DC90FE59ED9}"/>
              </a:ext>
            </a:extLst>
          </p:cNvPr>
          <p:cNvGrpSpPr/>
          <p:nvPr/>
        </p:nvGrpSpPr>
        <p:grpSpPr>
          <a:xfrm>
            <a:off x="2655189" y="2831309"/>
            <a:ext cx="3809893" cy="805898"/>
            <a:chOff x="2409896" y="1085556"/>
            <a:chExt cx="3809893" cy="805898"/>
          </a:xfrm>
        </p:grpSpPr>
        <p:sp>
          <p:nvSpPr>
            <p:cNvPr id="32" name="Arrow: Up 31">
              <a:extLst>
                <a:ext uri="{FF2B5EF4-FFF2-40B4-BE49-F238E27FC236}">
                  <a16:creationId xmlns:a16="http://schemas.microsoft.com/office/drawing/2014/main" id="{1AD95A79-8D8A-4340-BB63-5D21CFD099CF}"/>
                </a:ext>
              </a:extLst>
            </p:cNvPr>
            <p:cNvSpPr/>
            <p:nvPr/>
          </p:nvSpPr>
          <p:spPr>
            <a:xfrm>
              <a:off x="2409896" y="1696712"/>
              <a:ext cx="123819" cy="19474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33" name="Arrow: Up 32">
              <a:extLst>
                <a:ext uri="{FF2B5EF4-FFF2-40B4-BE49-F238E27FC236}">
                  <a16:creationId xmlns:a16="http://schemas.microsoft.com/office/drawing/2014/main" id="{1C2B02C9-8C82-4BCA-8B97-45BBD252AD71}"/>
                </a:ext>
              </a:extLst>
            </p:cNvPr>
            <p:cNvSpPr/>
            <p:nvPr/>
          </p:nvSpPr>
          <p:spPr>
            <a:xfrm>
              <a:off x="3622641" y="1386578"/>
              <a:ext cx="139765" cy="23720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34" name="Arrow: Up 33">
              <a:extLst>
                <a:ext uri="{FF2B5EF4-FFF2-40B4-BE49-F238E27FC236}">
                  <a16:creationId xmlns:a16="http://schemas.microsoft.com/office/drawing/2014/main" id="{1FF1E395-4564-4C05-8FB3-DFFD8E6DC9DF}"/>
                </a:ext>
              </a:extLst>
            </p:cNvPr>
            <p:cNvSpPr/>
            <p:nvPr/>
          </p:nvSpPr>
          <p:spPr>
            <a:xfrm>
              <a:off x="6061029" y="1085556"/>
              <a:ext cx="158760" cy="46524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grpSp>
      <p:sp>
        <p:nvSpPr>
          <p:cNvPr id="37" name="Content Placeholder 2">
            <a:extLst>
              <a:ext uri="{FF2B5EF4-FFF2-40B4-BE49-F238E27FC236}">
                <a16:creationId xmlns:a16="http://schemas.microsoft.com/office/drawing/2014/main" id="{75C3B921-5D51-4DD4-9011-90082281B2E4}"/>
              </a:ext>
            </a:extLst>
          </p:cNvPr>
          <p:cNvSpPr txBox="1">
            <a:spLocks/>
          </p:cNvSpPr>
          <p:nvPr/>
        </p:nvSpPr>
        <p:spPr>
          <a:xfrm>
            <a:off x="517832" y="1029247"/>
            <a:ext cx="4988163" cy="406444"/>
          </a:xfrm>
          <a:prstGeom prst="rect">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vert="horz" lIns="91440" tIns="45720" rIns="91440" bIns="45720" rtlCol="0">
            <a:normAutofit/>
          </a:bodyPr>
          <a:lstStyle>
            <a:lvl1pPr marL="342900" indent="-342900" algn="l" defTabSz="457200" rtl="0" eaLnBrk="1" latinLnBrk="0" hangingPunct="1">
              <a:spcBef>
                <a:spcPct val="20000"/>
              </a:spcBef>
              <a:buFont typeface="Arial"/>
              <a:buChar char="•"/>
              <a:defRPr lang="en-US" sz="2600" kern="1200" dirty="0" smtClean="0">
                <a:solidFill>
                  <a:srgbClr val="254061"/>
                </a:solidFill>
                <a:latin typeface="Arial"/>
                <a:ea typeface="+mn-ea"/>
                <a:cs typeface="Arial"/>
              </a:defRPr>
            </a:lvl1pPr>
            <a:lvl2pPr marL="742950" indent="-285750" algn="l" defTabSz="457200" rtl="0" eaLnBrk="1" latinLnBrk="0" hangingPunct="1">
              <a:spcBef>
                <a:spcPct val="20000"/>
              </a:spcBef>
              <a:buFont typeface="Arial"/>
              <a:buChar char="–"/>
              <a:defRPr lang="en-US" sz="2400" kern="1200" dirty="0" smtClean="0">
                <a:solidFill>
                  <a:srgbClr val="254061"/>
                </a:solidFill>
                <a:latin typeface="Arial"/>
                <a:ea typeface="+mn-ea"/>
                <a:cs typeface="Arial"/>
              </a:defRPr>
            </a:lvl2pPr>
            <a:lvl3pPr marL="1143000" indent="-228600" algn="l" defTabSz="457200" rtl="0" eaLnBrk="1" latinLnBrk="0" hangingPunct="1">
              <a:spcBef>
                <a:spcPct val="20000"/>
              </a:spcBef>
              <a:buFont typeface="Arial"/>
              <a:buChar char="•"/>
              <a:defRPr lang="en-US" sz="2200" kern="1200" dirty="0" smtClean="0">
                <a:solidFill>
                  <a:srgbClr val="254061"/>
                </a:solidFill>
                <a:latin typeface="Arial"/>
                <a:ea typeface="+mn-ea"/>
                <a:cs typeface="Arial"/>
              </a:defRPr>
            </a:lvl3pPr>
            <a:lvl4pPr marL="1600200" indent="-228600" algn="l" defTabSz="457200" rtl="0" eaLnBrk="1" latinLnBrk="0" hangingPunct="1">
              <a:spcBef>
                <a:spcPct val="20000"/>
              </a:spcBef>
              <a:buFont typeface="Arial"/>
              <a:buChar char="–"/>
              <a:defRPr lang="en-US" sz="2000" kern="1200" dirty="0" smtClean="0">
                <a:solidFill>
                  <a:srgbClr val="254061"/>
                </a:solidFill>
                <a:latin typeface="Arial"/>
                <a:ea typeface="+mn-ea"/>
                <a:cs typeface="Arial"/>
              </a:defRPr>
            </a:lvl4pPr>
            <a:lvl5pPr marL="2057400" indent="-228600" algn="l" defTabSz="457200" rtl="0" eaLnBrk="1" latinLnBrk="0" hangingPunct="1">
              <a:spcBef>
                <a:spcPct val="20000"/>
              </a:spcBef>
              <a:buFont typeface="Arial"/>
              <a:buChar char="»"/>
              <a:defRPr lang="en-US" sz="2000" kern="1200" dirty="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a:t>Composite design trains all predictors</a:t>
            </a:r>
          </a:p>
        </p:txBody>
      </p:sp>
    </p:spTree>
    <p:extLst>
      <p:ext uri="{BB962C8B-B14F-4D97-AF65-F5344CB8AC3E}">
        <p14:creationId xmlns:p14="http://schemas.microsoft.com/office/powerpoint/2010/main" val="722983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graphicEl>
                                              <a:chart seriesIdx="-3" categoryIdx="-3" bldStep="gridLegend"/>
                                            </p:graphicEl>
                                          </p:spTgt>
                                        </p:tgtEl>
                                        <p:attrNameLst>
                                          <p:attrName>style.visibility</p:attrName>
                                        </p:attrNameLst>
                                      </p:cBhvr>
                                      <p:to>
                                        <p:strVal val="visible"/>
                                      </p:to>
                                    </p:set>
                                    <p:animEffect transition="in" filter="fade">
                                      <p:cBhvr>
                                        <p:cTn id="12" dur="500"/>
                                        <p:tgtEl>
                                          <p:spTgt spid="25">
                                            <p:graphicEl>
                                              <a:chart seriesIdx="-3" categoryIdx="-3" bldStep="gridLegen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
                                            <p:graphicEl>
                                              <a:chart seriesIdx="0" categoryIdx="-4" bldStep="series"/>
                                            </p:graphicEl>
                                          </p:spTgt>
                                        </p:tgtEl>
                                        <p:attrNameLst>
                                          <p:attrName>style.visibility</p:attrName>
                                        </p:attrNameLst>
                                      </p:cBhvr>
                                      <p:to>
                                        <p:strVal val="visible"/>
                                      </p:to>
                                    </p:set>
                                    <p:animEffect transition="in" filter="fade">
                                      <p:cBhvr>
                                        <p:cTn id="17" dur="500"/>
                                        <p:tgtEl>
                                          <p:spTgt spid="25">
                                            <p:graphicEl>
                                              <a:chart seriesIdx="0"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wipe(down)">
                                      <p:cBhvr>
                                        <p:cTn id="22" dur="500"/>
                                        <p:tgtEl>
                                          <p:spTgt spid="31"/>
                                        </p:tgtEl>
                                      </p:cBhvr>
                                    </p:animEffect>
                                  </p:childTnLst>
                                </p:cTn>
                              </p:par>
                              <p:par>
                                <p:cTn id="23" presetID="10"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500"/>
                                        <p:tgtEl>
                                          <p:spTgt spid="2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500"/>
                                        <p:tgtEl>
                                          <p:spTgt spid="2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500"/>
                                        <p:tgtEl>
                                          <p:spTgt spid="2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fade">
                                      <p:cBhvr>
                                        <p:cTn id="34" dur="500"/>
                                        <p:tgtEl>
                                          <p:spTgt spid="2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5">
                                            <p:graphicEl>
                                              <a:chart seriesIdx="1" categoryIdx="-4" bldStep="series"/>
                                            </p:graphicEl>
                                          </p:spTgt>
                                        </p:tgtEl>
                                        <p:attrNameLst>
                                          <p:attrName>style.visibility</p:attrName>
                                        </p:attrNameLst>
                                      </p:cBhvr>
                                      <p:to>
                                        <p:strVal val="visible"/>
                                      </p:to>
                                    </p:set>
                                    <p:animEffect transition="in" filter="fade">
                                      <p:cBhvr>
                                        <p:cTn id="37" dur="500"/>
                                        <p:tgtEl>
                                          <p:spTgt spid="25">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5" grpId="0" uiExpand="1">
        <p:bldSub>
          <a:bldChart bld="series"/>
        </p:bldSub>
      </p:bldGraphic>
      <p:bldP spid="26" grpId="0"/>
      <p:bldP spid="27" grpId="0"/>
      <p:bldP spid="28" grpId="0"/>
      <p:bldP spid="3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Observation #1: Pathological Behavior</a:t>
            </a:r>
          </a:p>
        </p:txBody>
      </p:sp>
      <p:sp>
        <p:nvSpPr>
          <p:cNvPr id="3" name="Slide Number Placeholder 2">
            <a:extLst>
              <a:ext uri="{FF2B5EF4-FFF2-40B4-BE49-F238E27FC236}">
                <a16:creationId xmlns:a16="http://schemas.microsoft.com/office/drawing/2014/main" id="{B79EA151-F4A3-47E7-ABC3-ED992FF9B588}"/>
              </a:ext>
            </a:extLst>
          </p:cNvPr>
          <p:cNvSpPr>
            <a:spLocks noGrp="1"/>
          </p:cNvSpPr>
          <p:nvPr>
            <p:ph type="sldNum" sz="quarter" idx="4"/>
          </p:nvPr>
        </p:nvSpPr>
        <p:spPr/>
        <p:txBody>
          <a:bodyPr/>
          <a:lstStyle/>
          <a:p>
            <a:fld id="{D4EABEBA-CB0E-0E48-9AC1-74C7372C6EC6}" type="slidenum">
              <a:rPr lang="en-US" smtClean="0"/>
              <a:pPr/>
              <a:t>14</a:t>
            </a:fld>
            <a:endParaRPr lang="en-US" dirty="0"/>
          </a:p>
        </p:txBody>
      </p:sp>
      <p:graphicFrame>
        <p:nvGraphicFramePr>
          <p:cNvPr id="11" name="Object 10">
            <a:extLst>
              <a:ext uri="{FF2B5EF4-FFF2-40B4-BE49-F238E27FC236}">
                <a16:creationId xmlns:a16="http://schemas.microsoft.com/office/drawing/2014/main" id="{E08B74C6-4531-4A6C-94A1-A602A556FBB3}"/>
              </a:ext>
            </a:extLst>
          </p:cNvPr>
          <p:cNvGraphicFramePr>
            <a:graphicFrameLocks noChangeAspect="1"/>
          </p:cNvGraphicFramePr>
          <p:nvPr>
            <p:extLst>
              <p:ext uri="{D42A27DB-BD31-4B8C-83A1-F6EECF244321}">
                <p14:modId xmlns:p14="http://schemas.microsoft.com/office/powerpoint/2010/main" val="4038400431"/>
              </p:ext>
            </p:extLst>
          </p:nvPr>
        </p:nvGraphicFramePr>
        <p:xfrm>
          <a:off x="1436688" y="1241422"/>
          <a:ext cx="4387850" cy="2317750"/>
        </p:xfrm>
        <a:graphic>
          <a:graphicData uri="http://schemas.openxmlformats.org/presentationml/2006/ole">
            <mc:AlternateContent xmlns:mc="http://schemas.openxmlformats.org/markup-compatibility/2006">
              <mc:Choice xmlns:v="urn:schemas-microsoft-com:vml" Requires="v">
                <p:oleObj spid="_x0000_s1245" name="Document" r:id="rId4" imgW="1626087" imgH="860191" progId="Word.Document.12">
                  <p:embed/>
                </p:oleObj>
              </mc:Choice>
              <mc:Fallback>
                <p:oleObj name="Document" r:id="rId4" imgW="1626087" imgH="860191" progId="Word.Document.12">
                  <p:embed/>
                  <p:pic>
                    <p:nvPicPr>
                      <p:cNvPr id="8" name="Object 7"/>
                      <p:cNvPicPr/>
                      <p:nvPr/>
                    </p:nvPicPr>
                    <p:blipFill>
                      <a:blip r:embed="rId5"/>
                      <a:stretch>
                        <a:fillRect/>
                      </a:stretch>
                    </p:blipFill>
                    <p:spPr>
                      <a:xfrm>
                        <a:off x="1436688" y="1241422"/>
                        <a:ext cx="4387850" cy="2317750"/>
                      </a:xfrm>
                      <a:prstGeom prst="rect">
                        <a:avLst/>
                      </a:prstGeom>
                    </p:spPr>
                  </p:pic>
                </p:oleObj>
              </mc:Fallback>
            </mc:AlternateContent>
          </a:graphicData>
        </a:graphic>
      </p:graphicFrame>
      <p:sp>
        <p:nvSpPr>
          <p:cNvPr id="5" name="TextBox 4">
            <a:extLst>
              <a:ext uri="{FF2B5EF4-FFF2-40B4-BE49-F238E27FC236}">
                <a16:creationId xmlns:a16="http://schemas.microsoft.com/office/drawing/2014/main" id="{8CB6A5E1-508E-465F-AD94-E15649B29EE6}"/>
              </a:ext>
            </a:extLst>
          </p:cNvPr>
          <p:cNvSpPr txBox="1"/>
          <p:nvPr/>
        </p:nvSpPr>
        <p:spPr>
          <a:xfrm>
            <a:off x="5470915" y="991281"/>
            <a:ext cx="3344442" cy="646331"/>
          </a:xfrm>
          <a:prstGeom prst="rect">
            <a:avLst/>
          </a:prstGeom>
          <a:noFill/>
        </p:spPr>
        <p:txBody>
          <a:bodyPr wrap="none" rtlCol="0">
            <a:spAutoFit/>
          </a:bodyPr>
          <a:lstStyle/>
          <a:p>
            <a:pPr algn="ctr"/>
            <a:r>
              <a:rPr lang="en-US" b="1" dirty="0"/>
              <a:t>SAP establishes confidence after </a:t>
            </a:r>
            <a:br>
              <a:rPr lang="en-US" b="1" dirty="0"/>
            </a:br>
            <a:r>
              <a:rPr lang="en-US" b="1" dirty="0"/>
              <a:t>observing the same delta 9 times</a:t>
            </a:r>
          </a:p>
        </p:txBody>
      </p:sp>
      <p:sp>
        <p:nvSpPr>
          <p:cNvPr id="8" name="Arrow: Down 7">
            <a:extLst>
              <a:ext uri="{FF2B5EF4-FFF2-40B4-BE49-F238E27FC236}">
                <a16:creationId xmlns:a16="http://schemas.microsoft.com/office/drawing/2014/main" id="{5B548CB2-739A-4AEA-ACE6-921CBDC12F45}"/>
              </a:ext>
            </a:extLst>
          </p:cNvPr>
          <p:cNvSpPr/>
          <p:nvPr/>
        </p:nvSpPr>
        <p:spPr>
          <a:xfrm>
            <a:off x="6968965" y="1637612"/>
            <a:ext cx="348342" cy="49870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F3188835-7010-4A77-AADC-EE2A6970410C}"/>
              </a:ext>
            </a:extLst>
          </p:cNvPr>
          <p:cNvSpPr txBox="1"/>
          <p:nvPr/>
        </p:nvSpPr>
        <p:spPr>
          <a:xfrm>
            <a:off x="5470591" y="2112846"/>
            <a:ext cx="3809697" cy="646331"/>
          </a:xfrm>
          <a:prstGeom prst="rect">
            <a:avLst/>
          </a:prstGeom>
          <a:noFill/>
        </p:spPr>
        <p:txBody>
          <a:bodyPr wrap="none" rtlCol="0">
            <a:spAutoFit/>
          </a:bodyPr>
          <a:lstStyle/>
          <a:p>
            <a:pPr algn="ctr"/>
            <a:r>
              <a:rPr lang="en-US" b="1" dirty="0"/>
              <a:t>It takes: 2 iterations to detect stride,</a:t>
            </a:r>
            <a:br>
              <a:rPr lang="en-US" b="1" dirty="0"/>
            </a:br>
            <a:r>
              <a:rPr lang="en-US" b="1" dirty="0"/>
              <a:t>and 9 more iterations to get confident</a:t>
            </a:r>
          </a:p>
        </p:txBody>
      </p:sp>
      <p:sp>
        <p:nvSpPr>
          <p:cNvPr id="14" name="Arrow: Down 13">
            <a:extLst>
              <a:ext uri="{FF2B5EF4-FFF2-40B4-BE49-F238E27FC236}">
                <a16:creationId xmlns:a16="http://schemas.microsoft.com/office/drawing/2014/main" id="{95068D9D-815F-4CC6-855D-FDAF2F953ED3}"/>
              </a:ext>
            </a:extLst>
          </p:cNvPr>
          <p:cNvSpPr/>
          <p:nvPr/>
        </p:nvSpPr>
        <p:spPr>
          <a:xfrm>
            <a:off x="6968965" y="2759177"/>
            <a:ext cx="348342" cy="49870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E659B8EC-1718-4C68-9979-9B568F870701}"/>
              </a:ext>
            </a:extLst>
          </p:cNvPr>
          <p:cNvSpPr txBox="1"/>
          <p:nvPr/>
        </p:nvSpPr>
        <p:spPr>
          <a:xfrm>
            <a:off x="5585627" y="3295963"/>
            <a:ext cx="3468642" cy="369332"/>
          </a:xfrm>
          <a:prstGeom prst="rect">
            <a:avLst/>
          </a:prstGeom>
          <a:noFill/>
        </p:spPr>
        <p:txBody>
          <a:bodyPr wrap="none" rtlCol="0">
            <a:spAutoFit/>
          </a:bodyPr>
          <a:lstStyle/>
          <a:p>
            <a:pPr algn="ctr"/>
            <a:r>
              <a:rPr lang="en-US" b="1" dirty="0">
                <a:solidFill>
                  <a:srgbClr val="FF0000"/>
                </a:solidFill>
              </a:rPr>
              <a:t>SAP </a:t>
            </a:r>
            <a:r>
              <a:rPr lang="en-US" b="1" dirty="0" err="1">
                <a:solidFill>
                  <a:srgbClr val="FF0000"/>
                </a:solidFill>
              </a:rPr>
              <a:t>mispredicts</a:t>
            </a:r>
            <a:r>
              <a:rPr lang="en-US" b="1" dirty="0">
                <a:solidFill>
                  <a:srgbClr val="FF0000"/>
                </a:solidFill>
              </a:rPr>
              <a:t> 100% of the time!</a:t>
            </a:r>
          </a:p>
        </p:txBody>
      </p:sp>
      <p:sp>
        <p:nvSpPr>
          <p:cNvPr id="16" name="Content Placeholder 3">
            <a:extLst>
              <a:ext uri="{FF2B5EF4-FFF2-40B4-BE49-F238E27FC236}">
                <a16:creationId xmlns:a16="http://schemas.microsoft.com/office/drawing/2014/main" id="{0E639116-FBEB-4A53-B565-64E41425B61D}"/>
              </a:ext>
            </a:extLst>
          </p:cNvPr>
          <p:cNvSpPr txBox="1">
            <a:spLocks/>
          </p:cNvSpPr>
          <p:nvPr/>
        </p:nvSpPr>
        <p:spPr>
          <a:xfrm>
            <a:off x="679224" y="4202081"/>
            <a:ext cx="11284176" cy="2124706"/>
          </a:xfrm>
          <a:prstGeom prst="rect">
            <a:avLst/>
          </a:prstGeom>
        </p:spPr>
        <p:txBody>
          <a:bodyPr/>
          <a:lstStyle>
            <a:lvl1pPr marL="342900" indent="-342900" algn="l" defTabSz="457200" rtl="0" eaLnBrk="1" latinLnBrk="0" hangingPunct="1">
              <a:spcBef>
                <a:spcPct val="20000"/>
              </a:spcBef>
              <a:buFont typeface="Arial"/>
              <a:buChar char="•"/>
              <a:defRPr lang="en-US" sz="2000" kern="1200" dirty="0" smtClean="0">
                <a:solidFill>
                  <a:srgbClr val="254061"/>
                </a:solidFill>
                <a:latin typeface="Arial"/>
                <a:ea typeface="+mn-ea"/>
                <a:cs typeface="Arial"/>
              </a:defRPr>
            </a:lvl1pPr>
            <a:lvl2pPr marL="742950" indent="-285750" algn="l" defTabSz="457200" rtl="0" eaLnBrk="1" latinLnBrk="0" hangingPunct="1">
              <a:spcBef>
                <a:spcPct val="20000"/>
              </a:spcBef>
              <a:buFont typeface="Arial"/>
              <a:buChar char="–"/>
              <a:defRPr lang="en-US" sz="1800" kern="1200" dirty="0" smtClean="0">
                <a:solidFill>
                  <a:srgbClr val="254061"/>
                </a:solidFill>
                <a:latin typeface="Arial"/>
                <a:ea typeface="+mn-ea"/>
                <a:cs typeface="Arial"/>
              </a:defRPr>
            </a:lvl2pPr>
            <a:lvl3pPr marL="1143000" indent="-228600" algn="l" defTabSz="457200" rtl="0" eaLnBrk="1" latinLnBrk="0" hangingPunct="1">
              <a:spcBef>
                <a:spcPct val="20000"/>
              </a:spcBef>
              <a:buFont typeface="Arial"/>
              <a:buChar char="•"/>
              <a:defRPr lang="en-US" sz="1600" kern="1200" dirty="0" smtClean="0">
                <a:solidFill>
                  <a:srgbClr val="254061"/>
                </a:solidFill>
                <a:latin typeface="Arial"/>
                <a:ea typeface="+mn-ea"/>
                <a:cs typeface="Arial"/>
              </a:defRPr>
            </a:lvl3pPr>
            <a:lvl4pPr marL="1600200" indent="-228600" algn="l" defTabSz="457200" rtl="0" eaLnBrk="1" latinLnBrk="0" hangingPunct="1">
              <a:spcBef>
                <a:spcPct val="20000"/>
              </a:spcBef>
              <a:buFont typeface="Arial"/>
              <a:buChar char="–"/>
              <a:defRPr lang="en-US" sz="1400" kern="1200" dirty="0" smtClean="0">
                <a:solidFill>
                  <a:srgbClr val="254061"/>
                </a:solidFill>
                <a:latin typeface="Arial"/>
                <a:ea typeface="+mn-ea"/>
                <a:cs typeface="Arial"/>
              </a:defRPr>
            </a:lvl4pPr>
            <a:lvl5pPr marL="2057400" indent="-228600" algn="l" defTabSz="457200" rtl="0" eaLnBrk="1" latinLnBrk="0" hangingPunct="1">
              <a:spcBef>
                <a:spcPct val="20000"/>
              </a:spcBef>
              <a:buFont typeface="Arial"/>
              <a:buChar char="»"/>
              <a:defRPr lang="en-US" sz="2000" kern="1200" dirty="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dirty="0"/>
              <a:t>Solution</a:t>
            </a:r>
            <a:r>
              <a:rPr lang="en-US" dirty="0"/>
              <a:t>: Accuracy Monitors (AM)</a:t>
            </a:r>
          </a:p>
          <a:p>
            <a:pPr lvl="1"/>
            <a:r>
              <a:rPr lang="en-US" dirty="0"/>
              <a:t>Track prediction accuracy, and </a:t>
            </a:r>
          </a:p>
          <a:p>
            <a:pPr lvl="1"/>
            <a:r>
              <a:rPr lang="en-US" dirty="0"/>
              <a:t>squash prediction if AM indicates prediction unreliable</a:t>
            </a:r>
          </a:p>
        </p:txBody>
      </p:sp>
    </p:spTree>
    <p:extLst>
      <p:ext uri="{BB962C8B-B14F-4D97-AF65-F5344CB8AC3E}">
        <p14:creationId xmlns:p14="http://schemas.microsoft.com/office/powerpoint/2010/main" val="275367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6">
                                            <p:txEl>
                                              <p:pRg st="0" end="0"/>
                                            </p:txEl>
                                          </p:spTgt>
                                        </p:tgtEl>
                                        <p:attrNameLst>
                                          <p:attrName>style.visibility</p:attrName>
                                        </p:attrNameLst>
                                      </p:cBhvr>
                                      <p:to>
                                        <p:strVal val="visible"/>
                                      </p:to>
                                    </p:set>
                                    <p:animEffect transition="in" filter="fade">
                                      <p:cBhvr>
                                        <p:cTn id="34" dur="500"/>
                                        <p:tgtEl>
                                          <p:spTgt spid="16">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6">
                                            <p:txEl>
                                              <p:pRg st="1" end="1"/>
                                            </p:txEl>
                                          </p:spTgt>
                                        </p:tgtEl>
                                        <p:attrNameLst>
                                          <p:attrName>style.visibility</p:attrName>
                                        </p:attrNameLst>
                                      </p:cBhvr>
                                      <p:to>
                                        <p:strVal val="visible"/>
                                      </p:to>
                                    </p:set>
                                    <p:animEffect transition="in" filter="fade">
                                      <p:cBhvr>
                                        <p:cTn id="39" dur="500"/>
                                        <p:tgtEl>
                                          <p:spTgt spid="16">
                                            <p:txEl>
                                              <p:pRg st="1" end="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6">
                                            <p:txEl>
                                              <p:pRg st="2" end="2"/>
                                            </p:txEl>
                                          </p:spTgt>
                                        </p:tgtEl>
                                        <p:attrNameLst>
                                          <p:attrName>style.visibility</p:attrName>
                                        </p:attrNameLst>
                                      </p:cBhvr>
                                      <p:to>
                                        <p:strVal val="visible"/>
                                      </p:to>
                                    </p:set>
                                    <p:animEffect transition="in" filter="fade">
                                      <p:cBhvr>
                                        <p:cTn id="44" dur="500"/>
                                        <p:tgtEl>
                                          <p:spTgt spid="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13" grpId="0"/>
      <p:bldP spid="14" grpId="0" animBg="1"/>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Optimization #1: Accuracy Monitors (AM)</a:t>
            </a:r>
          </a:p>
        </p:txBody>
      </p:sp>
      <p:sp>
        <p:nvSpPr>
          <p:cNvPr id="3" name="Slide Number Placeholder 2">
            <a:extLst>
              <a:ext uri="{FF2B5EF4-FFF2-40B4-BE49-F238E27FC236}">
                <a16:creationId xmlns:a16="http://schemas.microsoft.com/office/drawing/2014/main" id="{B79EA151-F4A3-47E7-ABC3-ED992FF9B588}"/>
              </a:ext>
            </a:extLst>
          </p:cNvPr>
          <p:cNvSpPr>
            <a:spLocks noGrp="1"/>
          </p:cNvSpPr>
          <p:nvPr>
            <p:ph type="sldNum" sz="quarter" idx="4"/>
          </p:nvPr>
        </p:nvSpPr>
        <p:spPr/>
        <p:txBody>
          <a:bodyPr/>
          <a:lstStyle/>
          <a:p>
            <a:fld id="{D4EABEBA-CB0E-0E48-9AC1-74C7372C6EC6}" type="slidenum">
              <a:rPr lang="en-US" smtClean="0"/>
              <a:pPr/>
              <a:t>15</a:t>
            </a:fld>
            <a:endParaRPr lang="en-US" dirty="0"/>
          </a:p>
        </p:txBody>
      </p:sp>
      <p:sp>
        <p:nvSpPr>
          <p:cNvPr id="16" name="Content Placeholder 3">
            <a:extLst>
              <a:ext uri="{FF2B5EF4-FFF2-40B4-BE49-F238E27FC236}">
                <a16:creationId xmlns:a16="http://schemas.microsoft.com/office/drawing/2014/main" id="{0E639116-FBEB-4A53-B565-64E41425B61D}"/>
              </a:ext>
            </a:extLst>
          </p:cNvPr>
          <p:cNvSpPr txBox="1">
            <a:spLocks/>
          </p:cNvSpPr>
          <p:nvPr/>
        </p:nvSpPr>
        <p:spPr>
          <a:xfrm>
            <a:off x="679224" y="1174044"/>
            <a:ext cx="11284176" cy="5152743"/>
          </a:xfrm>
          <a:prstGeom prst="rect">
            <a:avLst/>
          </a:prstGeom>
        </p:spPr>
        <p:txBody>
          <a:bodyPr/>
          <a:lstStyle>
            <a:lvl1pPr marL="342900" indent="-342900" algn="l" defTabSz="457200" rtl="0" eaLnBrk="1" latinLnBrk="0" hangingPunct="1">
              <a:spcBef>
                <a:spcPct val="20000"/>
              </a:spcBef>
              <a:buFont typeface="Arial"/>
              <a:buChar char="•"/>
              <a:defRPr lang="en-US" sz="2000" kern="1200" dirty="0" smtClean="0">
                <a:solidFill>
                  <a:srgbClr val="254061"/>
                </a:solidFill>
                <a:latin typeface="Arial"/>
                <a:ea typeface="+mn-ea"/>
                <a:cs typeface="Arial"/>
              </a:defRPr>
            </a:lvl1pPr>
            <a:lvl2pPr marL="742950" indent="-285750" algn="l" defTabSz="457200" rtl="0" eaLnBrk="1" latinLnBrk="0" hangingPunct="1">
              <a:spcBef>
                <a:spcPct val="20000"/>
              </a:spcBef>
              <a:buFont typeface="Arial"/>
              <a:buChar char="–"/>
              <a:defRPr lang="en-US" sz="1800" kern="1200" dirty="0" smtClean="0">
                <a:solidFill>
                  <a:srgbClr val="254061"/>
                </a:solidFill>
                <a:latin typeface="Arial"/>
                <a:ea typeface="+mn-ea"/>
                <a:cs typeface="Arial"/>
              </a:defRPr>
            </a:lvl2pPr>
            <a:lvl3pPr marL="1143000" indent="-228600" algn="l" defTabSz="457200" rtl="0" eaLnBrk="1" latinLnBrk="0" hangingPunct="1">
              <a:spcBef>
                <a:spcPct val="20000"/>
              </a:spcBef>
              <a:buFont typeface="Arial"/>
              <a:buChar char="•"/>
              <a:defRPr lang="en-US" sz="1600" kern="1200" dirty="0" smtClean="0">
                <a:solidFill>
                  <a:srgbClr val="254061"/>
                </a:solidFill>
                <a:latin typeface="Arial"/>
                <a:ea typeface="+mn-ea"/>
                <a:cs typeface="Arial"/>
              </a:defRPr>
            </a:lvl3pPr>
            <a:lvl4pPr marL="1600200" indent="-228600" algn="l" defTabSz="457200" rtl="0" eaLnBrk="1" latinLnBrk="0" hangingPunct="1">
              <a:spcBef>
                <a:spcPct val="20000"/>
              </a:spcBef>
              <a:buFont typeface="Arial"/>
              <a:buChar char="–"/>
              <a:defRPr lang="en-US" sz="1400" kern="1200" dirty="0" smtClean="0">
                <a:solidFill>
                  <a:srgbClr val="254061"/>
                </a:solidFill>
                <a:latin typeface="Arial"/>
                <a:ea typeface="+mn-ea"/>
                <a:cs typeface="Arial"/>
              </a:defRPr>
            </a:lvl4pPr>
            <a:lvl5pPr marL="2057400" indent="-228600" algn="l" defTabSz="457200" rtl="0" eaLnBrk="1" latinLnBrk="0" hangingPunct="1">
              <a:spcBef>
                <a:spcPct val="20000"/>
              </a:spcBef>
              <a:buFont typeface="Arial"/>
              <a:buChar char="»"/>
              <a:defRPr lang="en-US" sz="2000" kern="1200" dirty="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t>Two types of Accuracy Monitors (AM)</a:t>
            </a:r>
          </a:p>
          <a:p>
            <a:pPr lvl="1"/>
            <a:r>
              <a:rPr lang="en-US" sz="2000" dirty="0"/>
              <a:t>Coarse-grain, epoch based:</a:t>
            </a:r>
          </a:p>
          <a:p>
            <a:pPr lvl="2"/>
            <a:r>
              <a:rPr lang="en-US" sz="1800" dirty="0"/>
              <a:t>Track number of correct and incorrect confident predictions per predictor </a:t>
            </a:r>
            <a:r>
              <a:rPr lang="en-US" sz="1800" dirty="0">
                <a:sym typeface="Wingdings" panose="05000000000000000000" pitchFamily="2" charset="2"/>
              </a:rPr>
              <a:t> </a:t>
            </a:r>
            <a:r>
              <a:rPr lang="en-US" sz="1800" dirty="0"/>
              <a:t>8 counters total</a:t>
            </a:r>
          </a:p>
          <a:p>
            <a:pPr lvl="2"/>
            <a:r>
              <a:rPr lang="en-US" sz="1800" dirty="0"/>
              <a:t>At end of each epoch:</a:t>
            </a:r>
          </a:p>
          <a:p>
            <a:pPr lvl="3"/>
            <a:r>
              <a:rPr lang="en-US" sz="1600" dirty="0"/>
              <a:t>For each predictor, compute Mispredictions-per-kilo-prediction (</a:t>
            </a:r>
            <a:r>
              <a:rPr lang="en-US" sz="1600" b="1" dirty="0"/>
              <a:t>MPKP</a:t>
            </a:r>
            <a:r>
              <a:rPr lang="en-US" sz="1600" dirty="0"/>
              <a:t>)</a:t>
            </a:r>
          </a:p>
          <a:p>
            <a:pPr lvl="3"/>
            <a:r>
              <a:rPr lang="en-US" sz="1600" dirty="0"/>
              <a:t>If MPKP &gt; threshold </a:t>
            </a:r>
            <a:r>
              <a:rPr lang="en-US" sz="1600" dirty="0">
                <a:sym typeface="Wingdings" panose="05000000000000000000" pitchFamily="2" charset="2"/>
              </a:rPr>
              <a:t> predictor goes into training mode (i.e., predictions are not used)</a:t>
            </a:r>
          </a:p>
          <a:p>
            <a:pPr lvl="3"/>
            <a:r>
              <a:rPr lang="en-US" sz="1600" dirty="0"/>
              <a:t>Counters are reset</a:t>
            </a:r>
          </a:p>
          <a:p>
            <a:pPr lvl="3"/>
            <a:endParaRPr lang="en-US" sz="1600" dirty="0"/>
          </a:p>
          <a:p>
            <a:pPr lvl="1"/>
            <a:r>
              <a:rPr lang="en-US" sz="2000" dirty="0"/>
              <a:t>Fine-grain, PC based: </a:t>
            </a:r>
          </a:p>
          <a:p>
            <a:pPr lvl="2"/>
            <a:r>
              <a:rPr lang="en-US" sz="1800" dirty="0"/>
              <a:t>Use a small, direct mapped, pc indexed/tagged table, with eight counters per entry</a:t>
            </a:r>
          </a:p>
          <a:p>
            <a:pPr lvl="2"/>
            <a:r>
              <a:rPr lang="en-US" sz="1800" dirty="0"/>
              <a:t>At prediction time:</a:t>
            </a:r>
          </a:p>
          <a:p>
            <a:pPr lvl="3"/>
            <a:r>
              <a:rPr lang="en-US" sz="1600" dirty="0"/>
              <a:t>On a hit in the table, compute MPKP for each predictor</a:t>
            </a:r>
          </a:p>
          <a:p>
            <a:pPr lvl="3"/>
            <a:r>
              <a:rPr lang="en-US" sz="1600" dirty="0"/>
              <a:t>If MPKP &gt; threshold </a:t>
            </a:r>
            <a:r>
              <a:rPr lang="en-US" sz="1600" dirty="0">
                <a:sym typeface="Wingdings" panose="05000000000000000000" pitchFamily="2" charset="2"/>
              </a:rPr>
              <a:t> squash the prediction</a:t>
            </a:r>
          </a:p>
          <a:p>
            <a:pPr lvl="2"/>
            <a:r>
              <a:rPr lang="en-US" sz="1800" dirty="0">
                <a:sym typeface="Wingdings" panose="05000000000000000000" pitchFamily="2" charset="2"/>
              </a:rPr>
              <a:t>Allocation happens on a value misprediction</a:t>
            </a:r>
          </a:p>
        </p:txBody>
      </p:sp>
      <p:graphicFrame>
        <p:nvGraphicFramePr>
          <p:cNvPr id="17" name="Chart 16">
            <a:extLst>
              <a:ext uri="{FF2B5EF4-FFF2-40B4-BE49-F238E27FC236}">
                <a16:creationId xmlns:a16="http://schemas.microsoft.com/office/drawing/2014/main" id="{E1F05585-387C-4426-BEA1-FA395C8AE8CC}"/>
              </a:ext>
            </a:extLst>
          </p:cNvPr>
          <p:cNvGraphicFramePr>
            <a:graphicFrameLocks/>
          </p:cNvGraphicFramePr>
          <p:nvPr>
            <p:extLst>
              <p:ext uri="{D42A27DB-BD31-4B8C-83A1-F6EECF244321}">
                <p14:modId xmlns:p14="http://schemas.microsoft.com/office/powerpoint/2010/main" val="3976496800"/>
              </p:ext>
            </p:extLst>
          </p:nvPr>
        </p:nvGraphicFramePr>
        <p:xfrm>
          <a:off x="228600" y="1046224"/>
          <a:ext cx="11706225" cy="5408381"/>
        </p:xfrm>
        <a:graphic>
          <a:graphicData uri="http://schemas.openxmlformats.org/drawingml/2006/chart">
            <c:chart xmlns:c="http://schemas.openxmlformats.org/drawingml/2006/chart" xmlns:r="http://schemas.openxmlformats.org/officeDocument/2006/relationships" r:id="rId3"/>
          </a:graphicData>
        </a:graphic>
      </p:graphicFrame>
      <p:sp>
        <p:nvSpPr>
          <p:cNvPr id="4" name="Oval 3">
            <a:extLst>
              <a:ext uri="{FF2B5EF4-FFF2-40B4-BE49-F238E27FC236}">
                <a16:creationId xmlns:a16="http://schemas.microsoft.com/office/drawing/2014/main" id="{4C992125-E425-428C-AE3E-75FE12850C0C}"/>
              </a:ext>
            </a:extLst>
          </p:cNvPr>
          <p:cNvSpPr/>
          <p:nvPr/>
        </p:nvSpPr>
        <p:spPr>
          <a:xfrm>
            <a:off x="7783286" y="926031"/>
            <a:ext cx="4038600" cy="767581"/>
          </a:xfrm>
          <a:prstGeom prst="ellipse">
            <a:avLst/>
          </a:prstGeom>
          <a:noFill/>
          <a:ln w="28575">
            <a:solidFill>
              <a:srgbClr val="00B050"/>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0058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fade">
                                      <p:cBhvr>
                                        <p:cTn id="12" dur="5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xEl>
                                              <p:pRg st="8" end="8"/>
                                            </p:txEl>
                                          </p:spTgt>
                                        </p:tgtEl>
                                        <p:attrNameLst>
                                          <p:attrName>style.visibility</p:attrName>
                                        </p:attrNameLst>
                                      </p:cBhvr>
                                      <p:to>
                                        <p:strVal val="visible"/>
                                      </p:to>
                                    </p:set>
                                    <p:animEffect transition="in" filter="fade">
                                      <p:cBhvr>
                                        <p:cTn id="17" dur="500"/>
                                        <p:tgtEl>
                                          <p:spTgt spid="16">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
                                            <p:txEl>
                                              <p:pRg st="2" end="2"/>
                                            </p:txEl>
                                          </p:spTgt>
                                        </p:tgtEl>
                                        <p:attrNameLst>
                                          <p:attrName>style.visibility</p:attrName>
                                        </p:attrNameLst>
                                      </p:cBhvr>
                                      <p:to>
                                        <p:strVal val="visible"/>
                                      </p:to>
                                    </p:set>
                                    <p:animEffect transition="in" filter="fade">
                                      <p:cBhvr>
                                        <p:cTn id="22" dur="500"/>
                                        <p:tgtEl>
                                          <p:spTgt spid="1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
                                            <p:txEl>
                                              <p:pRg st="3" end="3"/>
                                            </p:txEl>
                                          </p:spTgt>
                                        </p:tgtEl>
                                        <p:attrNameLst>
                                          <p:attrName>style.visibility</p:attrName>
                                        </p:attrNameLst>
                                      </p:cBhvr>
                                      <p:to>
                                        <p:strVal val="visible"/>
                                      </p:to>
                                    </p:set>
                                    <p:animEffect transition="in" filter="fade">
                                      <p:cBhvr>
                                        <p:cTn id="27" dur="500"/>
                                        <p:tgtEl>
                                          <p:spTgt spid="16">
                                            <p:txEl>
                                              <p:pRg st="3" end="3"/>
                                            </p:txEl>
                                          </p:spTgt>
                                        </p:tgtEl>
                                      </p:cBhvr>
                                    </p:animEffect>
                                  </p:childTnLst>
                                </p:cTn>
                              </p:par>
                            </p:childTnLst>
                          </p:cTn>
                        </p:par>
                        <p:par>
                          <p:cTn id="28" fill="hold">
                            <p:stCondLst>
                              <p:cond delay="500"/>
                            </p:stCondLst>
                            <p:childTnLst>
                              <p:par>
                                <p:cTn id="29" presetID="10" presetClass="entr" presetSubtype="0" fill="hold" nodeType="afterEffect">
                                  <p:stCondLst>
                                    <p:cond delay="0"/>
                                  </p:stCondLst>
                                  <p:childTnLst>
                                    <p:set>
                                      <p:cBhvr>
                                        <p:cTn id="30" dur="1" fill="hold">
                                          <p:stCondLst>
                                            <p:cond delay="0"/>
                                          </p:stCondLst>
                                        </p:cTn>
                                        <p:tgtEl>
                                          <p:spTgt spid="16">
                                            <p:txEl>
                                              <p:pRg st="4" end="4"/>
                                            </p:txEl>
                                          </p:spTgt>
                                        </p:tgtEl>
                                        <p:attrNameLst>
                                          <p:attrName>style.visibility</p:attrName>
                                        </p:attrNameLst>
                                      </p:cBhvr>
                                      <p:to>
                                        <p:strVal val="visible"/>
                                      </p:to>
                                    </p:set>
                                    <p:animEffect transition="in" filter="fade">
                                      <p:cBhvr>
                                        <p:cTn id="31" dur="500"/>
                                        <p:tgtEl>
                                          <p:spTgt spid="16">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6">
                                            <p:txEl>
                                              <p:pRg st="5" end="5"/>
                                            </p:txEl>
                                          </p:spTgt>
                                        </p:tgtEl>
                                        <p:attrNameLst>
                                          <p:attrName>style.visibility</p:attrName>
                                        </p:attrNameLst>
                                      </p:cBhvr>
                                      <p:to>
                                        <p:strVal val="visible"/>
                                      </p:to>
                                    </p:set>
                                    <p:animEffect transition="in" filter="fade">
                                      <p:cBhvr>
                                        <p:cTn id="36" dur="500"/>
                                        <p:tgtEl>
                                          <p:spTgt spid="16">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6">
                                            <p:txEl>
                                              <p:pRg st="6" end="6"/>
                                            </p:txEl>
                                          </p:spTgt>
                                        </p:tgtEl>
                                        <p:attrNameLst>
                                          <p:attrName>style.visibility</p:attrName>
                                        </p:attrNameLst>
                                      </p:cBhvr>
                                      <p:to>
                                        <p:strVal val="visible"/>
                                      </p:to>
                                    </p:set>
                                    <p:animEffect transition="in" filter="fade">
                                      <p:cBhvr>
                                        <p:cTn id="41" dur="500"/>
                                        <p:tgtEl>
                                          <p:spTgt spid="16">
                                            <p:txEl>
                                              <p:pRg st="6" end="6"/>
                                            </p:txEl>
                                          </p:spTgt>
                                        </p:tgtEl>
                                      </p:cBhvr>
                                    </p:animEffect>
                                  </p:childTnLst>
                                </p:cTn>
                              </p:par>
                            </p:childTnLst>
                          </p:cTn>
                        </p:par>
                        <p:par>
                          <p:cTn id="42" fill="hold">
                            <p:stCondLst>
                              <p:cond delay="500"/>
                            </p:stCondLst>
                            <p:childTnLst>
                              <p:par>
                                <p:cTn id="43" presetID="10" presetClass="entr" presetSubtype="0" fill="hold" nodeType="afterEffect">
                                  <p:stCondLst>
                                    <p:cond delay="0"/>
                                  </p:stCondLst>
                                  <p:childTnLst>
                                    <p:set>
                                      <p:cBhvr>
                                        <p:cTn id="44" dur="1" fill="hold">
                                          <p:stCondLst>
                                            <p:cond delay="0"/>
                                          </p:stCondLst>
                                        </p:cTn>
                                        <p:tgtEl>
                                          <p:spTgt spid="16">
                                            <p:txEl>
                                              <p:pRg st="9" end="9"/>
                                            </p:txEl>
                                          </p:spTgt>
                                        </p:tgtEl>
                                        <p:attrNameLst>
                                          <p:attrName>style.visibility</p:attrName>
                                        </p:attrNameLst>
                                      </p:cBhvr>
                                      <p:to>
                                        <p:strVal val="visible"/>
                                      </p:to>
                                    </p:set>
                                    <p:animEffect transition="in" filter="fade">
                                      <p:cBhvr>
                                        <p:cTn id="45" dur="500"/>
                                        <p:tgtEl>
                                          <p:spTgt spid="16">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16">
                                            <p:txEl>
                                              <p:pRg st="10" end="10"/>
                                            </p:txEl>
                                          </p:spTgt>
                                        </p:tgtEl>
                                        <p:attrNameLst>
                                          <p:attrName>style.visibility</p:attrName>
                                        </p:attrNameLst>
                                      </p:cBhvr>
                                      <p:to>
                                        <p:strVal val="visible"/>
                                      </p:to>
                                    </p:set>
                                    <p:animEffect transition="in" filter="fade">
                                      <p:cBhvr>
                                        <p:cTn id="50" dur="500"/>
                                        <p:tgtEl>
                                          <p:spTgt spid="16">
                                            <p:txEl>
                                              <p:pRg st="10" end="10"/>
                                            </p:txEl>
                                          </p:spTgt>
                                        </p:tgtEl>
                                      </p:cBhvr>
                                    </p:animEffect>
                                  </p:childTnLst>
                                </p:cTn>
                              </p:par>
                            </p:childTnLst>
                          </p:cTn>
                        </p:par>
                        <p:par>
                          <p:cTn id="51" fill="hold">
                            <p:stCondLst>
                              <p:cond delay="500"/>
                            </p:stCondLst>
                            <p:childTnLst>
                              <p:par>
                                <p:cTn id="52" presetID="10" presetClass="entr" presetSubtype="0" fill="hold" nodeType="afterEffect">
                                  <p:stCondLst>
                                    <p:cond delay="0"/>
                                  </p:stCondLst>
                                  <p:childTnLst>
                                    <p:set>
                                      <p:cBhvr>
                                        <p:cTn id="53" dur="1" fill="hold">
                                          <p:stCondLst>
                                            <p:cond delay="0"/>
                                          </p:stCondLst>
                                        </p:cTn>
                                        <p:tgtEl>
                                          <p:spTgt spid="16">
                                            <p:txEl>
                                              <p:pRg st="11" end="11"/>
                                            </p:txEl>
                                          </p:spTgt>
                                        </p:tgtEl>
                                        <p:attrNameLst>
                                          <p:attrName>style.visibility</p:attrName>
                                        </p:attrNameLst>
                                      </p:cBhvr>
                                      <p:to>
                                        <p:strVal val="visible"/>
                                      </p:to>
                                    </p:set>
                                    <p:animEffect transition="in" filter="fade">
                                      <p:cBhvr>
                                        <p:cTn id="54" dur="500"/>
                                        <p:tgtEl>
                                          <p:spTgt spid="16">
                                            <p:txEl>
                                              <p:pRg st="11" end="11"/>
                                            </p:txEl>
                                          </p:spTgt>
                                        </p:tgtEl>
                                      </p:cBhvr>
                                    </p:animEffect>
                                  </p:childTnLst>
                                </p:cTn>
                              </p:par>
                            </p:childTnLst>
                          </p:cTn>
                        </p:par>
                        <p:par>
                          <p:cTn id="55" fill="hold">
                            <p:stCondLst>
                              <p:cond delay="1000"/>
                            </p:stCondLst>
                            <p:childTnLst>
                              <p:par>
                                <p:cTn id="56" presetID="10" presetClass="entr" presetSubtype="0" fill="hold" nodeType="afterEffect">
                                  <p:stCondLst>
                                    <p:cond delay="0"/>
                                  </p:stCondLst>
                                  <p:childTnLst>
                                    <p:set>
                                      <p:cBhvr>
                                        <p:cTn id="57" dur="1" fill="hold">
                                          <p:stCondLst>
                                            <p:cond delay="0"/>
                                          </p:stCondLst>
                                        </p:cTn>
                                        <p:tgtEl>
                                          <p:spTgt spid="16">
                                            <p:txEl>
                                              <p:pRg st="12" end="12"/>
                                            </p:txEl>
                                          </p:spTgt>
                                        </p:tgtEl>
                                        <p:attrNameLst>
                                          <p:attrName>style.visibility</p:attrName>
                                        </p:attrNameLst>
                                      </p:cBhvr>
                                      <p:to>
                                        <p:strVal val="visible"/>
                                      </p:to>
                                    </p:set>
                                    <p:animEffect transition="in" filter="fade">
                                      <p:cBhvr>
                                        <p:cTn id="58" dur="500"/>
                                        <p:tgtEl>
                                          <p:spTgt spid="16">
                                            <p:txEl>
                                              <p:pRg st="12" end="12"/>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16">
                                            <p:txEl>
                                              <p:pRg st="13" end="13"/>
                                            </p:txEl>
                                          </p:spTgt>
                                        </p:tgtEl>
                                        <p:attrNameLst>
                                          <p:attrName>style.visibility</p:attrName>
                                        </p:attrNameLst>
                                      </p:cBhvr>
                                      <p:to>
                                        <p:strVal val="visible"/>
                                      </p:to>
                                    </p:set>
                                    <p:animEffect transition="in" filter="fade">
                                      <p:cBhvr>
                                        <p:cTn id="63" dur="500"/>
                                        <p:tgtEl>
                                          <p:spTgt spid="16">
                                            <p:txEl>
                                              <p:pRg st="13" end="13"/>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7">
                                            <p:graphicEl>
                                              <a:chart seriesIdx="-3" categoryIdx="-3" bldStep="gridLegend"/>
                                            </p:graphicEl>
                                          </p:spTgt>
                                        </p:tgtEl>
                                        <p:attrNameLst>
                                          <p:attrName>style.visibility</p:attrName>
                                        </p:attrNameLst>
                                      </p:cBhvr>
                                      <p:to>
                                        <p:strVal val="visible"/>
                                      </p:to>
                                    </p:set>
                                    <p:animEffect transition="in" filter="fade">
                                      <p:cBhvr>
                                        <p:cTn id="68" dur="500"/>
                                        <p:tgtEl>
                                          <p:spTgt spid="17">
                                            <p:graphicEl>
                                              <a:chart seriesIdx="-3" categoryIdx="-3" bldStep="gridLegend"/>
                                            </p:graphic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17">
                                            <p:graphicEl>
                                              <a:chart seriesIdx="0" categoryIdx="-4" bldStep="series"/>
                                            </p:graphicEl>
                                          </p:spTgt>
                                        </p:tgtEl>
                                        <p:attrNameLst>
                                          <p:attrName>style.visibility</p:attrName>
                                        </p:attrNameLst>
                                      </p:cBhvr>
                                      <p:to>
                                        <p:strVal val="visible"/>
                                      </p:to>
                                    </p:set>
                                    <p:animEffect transition="in" filter="fade">
                                      <p:cBhvr>
                                        <p:cTn id="73" dur="500"/>
                                        <p:tgtEl>
                                          <p:spTgt spid="17">
                                            <p:graphicEl>
                                              <a:chart seriesIdx="0" categoryIdx="-4" bldStep="series"/>
                                            </p:graphicEl>
                                          </p:spTgt>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17">
                                            <p:graphicEl>
                                              <a:chart seriesIdx="1" categoryIdx="-4" bldStep="series"/>
                                            </p:graphicEl>
                                          </p:spTgt>
                                        </p:tgtEl>
                                        <p:attrNameLst>
                                          <p:attrName>style.visibility</p:attrName>
                                        </p:attrNameLst>
                                      </p:cBhvr>
                                      <p:to>
                                        <p:strVal val="visible"/>
                                      </p:to>
                                    </p:set>
                                    <p:animEffect transition="in" filter="fade">
                                      <p:cBhvr>
                                        <p:cTn id="78" dur="500"/>
                                        <p:tgtEl>
                                          <p:spTgt spid="17">
                                            <p:graphicEl>
                                              <a:chart seriesIdx="1" categoryIdx="-4" bldStep="series"/>
                                            </p:graphicEl>
                                          </p:spTgt>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17">
                                            <p:graphicEl>
                                              <a:chart seriesIdx="2" categoryIdx="-4" bldStep="series"/>
                                            </p:graphicEl>
                                          </p:spTgt>
                                        </p:tgtEl>
                                        <p:attrNameLst>
                                          <p:attrName>style.visibility</p:attrName>
                                        </p:attrNameLst>
                                      </p:cBhvr>
                                      <p:to>
                                        <p:strVal val="visible"/>
                                      </p:to>
                                    </p:set>
                                    <p:animEffect transition="in" filter="fade">
                                      <p:cBhvr>
                                        <p:cTn id="83" dur="500"/>
                                        <p:tgtEl>
                                          <p:spTgt spid="17">
                                            <p:graphicEl>
                                              <a:chart seriesIdx="2" categoryIdx="-4" bldStep="series"/>
                                            </p:graphicEl>
                                          </p:spTgt>
                                        </p:tgtEl>
                                      </p:cBhvr>
                                    </p:animEffect>
                                  </p:childTnLst>
                                </p:cTn>
                              </p:par>
                            </p:childTnLst>
                          </p:cTn>
                        </p:par>
                      </p:childTnLst>
                    </p:cTn>
                  </p:par>
                  <p:par>
                    <p:cTn id="84" fill="hold">
                      <p:stCondLst>
                        <p:cond delay="indefinite"/>
                      </p:stCondLst>
                      <p:childTnLst>
                        <p:par>
                          <p:cTn id="85" fill="hold">
                            <p:stCondLst>
                              <p:cond delay="0"/>
                            </p:stCondLst>
                            <p:childTnLst>
                              <p:par>
                                <p:cTn id="86" presetID="53" presetClass="entr" presetSubtype="16" fill="hold" grpId="0" nodeType="clickEffect">
                                  <p:stCondLst>
                                    <p:cond delay="0"/>
                                  </p:stCondLst>
                                  <p:childTnLst>
                                    <p:set>
                                      <p:cBhvr>
                                        <p:cTn id="87" dur="1" fill="hold">
                                          <p:stCondLst>
                                            <p:cond delay="0"/>
                                          </p:stCondLst>
                                        </p:cTn>
                                        <p:tgtEl>
                                          <p:spTgt spid="4"/>
                                        </p:tgtEl>
                                        <p:attrNameLst>
                                          <p:attrName>style.visibility</p:attrName>
                                        </p:attrNameLst>
                                      </p:cBhvr>
                                      <p:to>
                                        <p:strVal val="visible"/>
                                      </p:to>
                                    </p:set>
                                    <p:anim calcmode="lin" valueType="num">
                                      <p:cBhvr>
                                        <p:cTn id="88" dur="500" fill="hold"/>
                                        <p:tgtEl>
                                          <p:spTgt spid="4"/>
                                        </p:tgtEl>
                                        <p:attrNameLst>
                                          <p:attrName>ppt_w</p:attrName>
                                        </p:attrNameLst>
                                      </p:cBhvr>
                                      <p:tavLst>
                                        <p:tav tm="0">
                                          <p:val>
                                            <p:fltVal val="0"/>
                                          </p:val>
                                        </p:tav>
                                        <p:tav tm="100000">
                                          <p:val>
                                            <p:strVal val="#ppt_w"/>
                                          </p:val>
                                        </p:tav>
                                      </p:tavLst>
                                    </p:anim>
                                    <p:anim calcmode="lin" valueType="num">
                                      <p:cBhvr>
                                        <p:cTn id="89" dur="500" fill="hold"/>
                                        <p:tgtEl>
                                          <p:spTgt spid="4"/>
                                        </p:tgtEl>
                                        <p:attrNameLst>
                                          <p:attrName>ppt_h</p:attrName>
                                        </p:attrNameLst>
                                      </p:cBhvr>
                                      <p:tavLst>
                                        <p:tav tm="0">
                                          <p:val>
                                            <p:fltVal val="0"/>
                                          </p:val>
                                        </p:tav>
                                        <p:tav tm="100000">
                                          <p:val>
                                            <p:strVal val="#ppt_h"/>
                                          </p:val>
                                        </p:tav>
                                      </p:tavLst>
                                    </p:anim>
                                    <p:animEffect transition="in" filter="fade">
                                      <p:cBhvr>
                                        <p:cTn id="9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7" grpId="0" uiExpand="1">
        <p:bldSub>
          <a:bldChart bld="series"/>
        </p:bldSub>
      </p:bldGraphic>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16">
            <a:extLst>
              <a:ext uri="{FF2B5EF4-FFF2-40B4-BE49-F238E27FC236}">
                <a16:creationId xmlns:a16="http://schemas.microsoft.com/office/drawing/2014/main" id="{BEC34AA7-6FF8-487E-8B21-7ABEDE06A022}"/>
              </a:ext>
            </a:extLst>
          </p:cNvPr>
          <p:cNvGraphicFramePr>
            <a:graphicFrameLocks/>
          </p:cNvGraphicFramePr>
          <p:nvPr>
            <p:extLst>
              <p:ext uri="{D42A27DB-BD31-4B8C-83A1-F6EECF244321}">
                <p14:modId xmlns:p14="http://schemas.microsoft.com/office/powerpoint/2010/main" val="1025388553"/>
              </p:ext>
            </p:extLst>
          </p:nvPr>
        </p:nvGraphicFramePr>
        <p:xfrm>
          <a:off x="6932793" y="1374445"/>
          <a:ext cx="5197926" cy="32168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a:extLst>
              <a:ext uri="{FF2B5EF4-FFF2-40B4-BE49-F238E27FC236}">
                <a16:creationId xmlns:a16="http://schemas.microsoft.com/office/drawing/2014/main" id="{80EC56A3-55D4-47C4-A983-F9036C7AFC3F}"/>
              </a:ext>
            </a:extLst>
          </p:cNvPr>
          <p:cNvGraphicFramePr>
            <a:graphicFrameLocks/>
          </p:cNvGraphicFramePr>
          <p:nvPr>
            <p:extLst>
              <p:ext uri="{D42A27DB-BD31-4B8C-83A1-F6EECF244321}">
                <p14:modId xmlns:p14="http://schemas.microsoft.com/office/powerpoint/2010/main" val="2040360644"/>
              </p:ext>
            </p:extLst>
          </p:nvPr>
        </p:nvGraphicFramePr>
        <p:xfrm>
          <a:off x="419103" y="1198174"/>
          <a:ext cx="5259207" cy="3392342"/>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p:txBody>
          <a:bodyPr/>
          <a:lstStyle/>
          <a:p>
            <a:r>
              <a:rPr lang="en-US" dirty="0"/>
              <a:t>Observation #2: Overlap Among Predictors</a:t>
            </a:r>
          </a:p>
        </p:txBody>
      </p:sp>
      <p:sp>
        <p:nvSpPr>
          <p:cNvPr id="3" name="Slide Number Placeholder 2">
            <a:extLst>
              <a:ext uri="{FF2B5EF4-FFF2-40B4-BE49-F238E27FC236}">
                <a16:creationId xmlns:a16="http://schemas.microsoft.com/office/drawing/2014/main" id="{B79EA151-F4A3-47E7-ABC3-ED992FF9B588}"/>
              </a:ext>
            </a:extLst>
          </p:cNvPr>
          <p:cNvSpPr>
            <a:spLocks noGrp="1"/>
          </p:cNvSpPr>
          <p:nvPr>
            <p:ph type="sldNum" sz="quarter" idx="4"/>
          </p:nvPr>
        </p:nvSpPr>
        <p:spPr/>
        <p:txBody>
          <a:bodyPr/>
          <a:lstStyle/>
          <a:p>
            <a:fld id="{D4EABEBA-CB0E-0E48-9AC1-74C7372C6EC6}" type="slidenum">
              <a:rPr lang="en-US" smtClean="0"/>
              <a:pPr/>
              <a:t>16</a:t>
            </a:fld>
            <a:endParaRPr lang="en-US" dirty="0"/>
          </a:p>
        </p:txBody>
      </p:sp>
      <p:sp>
        <p:nvSpPr>
          <p:cNvPr id="16" name="Content Placeholder 3">
            <a:extLst>
              <a:ext uri="{FF2B5EF4-FFF2-40B4-BE49-F238E27FC236}">
                <a16:creationId xmlns:a16="http://schemas.microsoft.com/office/drawing/2014/main" id="{0E639116-FBEB-4A53-B565-64E41425B61D}"/>
              </a:ext>
            </a:extLst>
          </p:cNvPr>
          <p:cNvSpPr txBox="1">
            <a:spLocks/>
          </p:cNvSpPr>
          <p:nvPr/>
        </p:nvSpPr>
        <p:spPr>
          <a:xfrm>
            <a:off x="453912" y="4726587"/>
            <a:ext cx="11284176" cy="1511203"/>
          </a:xfrm>
          <a:prstGeom prst="rect">
            <a:avLst/>
          </a:prstGeom>
        </p:spPr>
        <p:txBody>
          <a:bodyPr/>
          <a:lstStyle>
            <a:lvl1pPr marL="342900" indent="-342900" algn="l" defTabSz="457200" rtl="0" eaLnBrk="1" latinLnBrk="0" hangingPunct="1">
              <a:spcBef>
                <a:spcPct val="20000"/>
              </a:spcBef>
              <a:buFont typeface="Arial"/>
              <a:buChar char="•"/>
              <a:defRPr lang="en-US" sz="2000" kern="1200" dirty="0" smtClean="0">
                <a:solidFill>
                  <a:srgbClr val="254061"/>
                </a:solidFill>
                <a:latin typeface="Arial"/>
                <a:ea typeface="+mn-ea"/>
                <a:cs typeface="Arial"/>
              </a:defRPr>
            </a:lvl1pPr>
            <a:lvl2pPr marL="742950" indent="-285750" algn="l" defTabSz="457200" rtl="0" eaLnBrk="1" latinLnBrk="0" hangingPunct="1">
              <a:spcBef>
                <a:spcPct val="20000"/>
              </a:spcBef>
              <a:buFont typeface="Arial"/>
              <a:buChar char="–"/>
              <a:defRPr lang="en-US" sz="1800" kern="1200" dirty="0" smtClean="0">
                <a:solidFill>
                  <a:srgbClr val="254061"/>
                </a:solidFill>
                <a:latin typeface="Arial"/>
                <a:ea typeface="+mn-ea"/>
                <a:cs typeface="Arial"/>
              </a:defRPr>
            </a:lvl2pPr>
            <a:lvl3pPr marL="1143000" indent="-228600" algn="l" defTabSz="457200" rtl="0" eaLnBrk="1" latinLnBrk="0" hangingPunct="1">
              <a:spcBef>
                <a:spcPct val="20000"/>
              </a:spcBef>
              <a:buFont typeface="Arial"/>
              <a:buChar char="•"/>
              <a:defRPr lang="en-US" sz="1600" kern="1200" dirty="0" smtClean="0">
                <a:solidFill>
                  <a:srgbClr val="254061"/>
                </a:solidFill>
                <a:latin typeface="Arial"/>
                <a:ea typeface="+mn-ea"/>
                <a:cs typeface="Arial"/>
              </a:defRPr>
            </a:lvl3pPr>
            <a:lvl4pPr marL="1600200" indent="-228600" algn="l" defTabSz="457200" rtl="0" eaLnBrk="1" latinLnBrk="0" hangingPunct="1">
              <a:spcBef>
                <a:spcPct val="20000"/>
              </a:spcBef>
              <a:buFont typeface="Arial"/>
              <a:buChar char="–"/>
              <a:defRPr lang="en-US" sz="1400" kern="1200" dirty="0" smtClean="0">
                <a:solidFill>
                  <a:srgbClr val="254061"/>
                </a:solidFill>
                <a:latin typeface="Arial"/>
                <a:ea typeface="+mn-ea"/>
                <a:cs typeface="Arial"/>
              </a:defRPr>
            </a:lvl4pPr>
            <a:lvl5pPr marL="2057400" indent="-228600" algn="l" defTabSz="457200" rtl="0" eaLnBrk="1" latinLnBrk="0" hangingPunct="1">
              <a:spcBef>
                <a:spcPct val="20000"/>
              </a:spcBef>
              <a:buFont typeface="Arial"/>
              <a:buChar char="»"/>
              <a:defRPr lang="en-US" sz="2000" kern="1200" dirty="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dirty="0"/>
              <a:t>Solution</a:t>
            </a:r>
            <a:r>
              <a:rPr lang="en-US" dirty="0"/>
              <a:t>: Smart Training (ST)</a:t>
            </a:r>
          </a:p>
          <a:p>
            <a:pPr lvl="1"/>
            <a:r>
              <a:rPr lang="en-US" dirty="0"/>
              <a:t>If no prediction is made, </a:t>
            </a:r>
            <a:r>
              <a:rPr lang="en-US" i="1" dirty="0"/>
              <a:t>train all predictors</a:t>
            </a:r>
          </a:p>
          <a:p>
            <a:pPr lvl="1"/>
            <a:r>
              <a:rPr lang="en-US" dirty="0"/>
              <a:t>If a predictor </a:t>
            </a:r>
            <a:r>
              <a:rPr lang="en-US" i="1" dirty="0"/>
              <a:t>mispredicted</a:t>
            </a:r>
            <a:r>
              <a:rPr lang="en-US" dirty="0"/>
              <a:t>, train it</a:t>
            </a:r>
          </a:p>
          <a:p>
            <a:pPr lvl="1"/>
            <a:r>
              <a:rPr lang="en-US" dirty="0"/>
              <a:t>Prefers value over address and context-unaware over context-aware: LVP &gt; CVP &gt; SAP &gt; CAP</a:t>
            </a:r>
          </a:p>
          <a:p>
            <a:pPr lvl="2"/>
            <a:r>
              <a:rPr lang="en-US" i="1" dirty="0"/>
              <a:t>Special case</a:t>
            </a:r>
            <a:r>
              <a:rPr lang="en-US" dirty="0"/>
              <a:t>: If SAP produced a correct prediction but was not chosen for training, we invalidate the SAP entry</a:t>
            </a:r>
          </a:p>
          <a:p>
            <a:pPr lvl="1"/>
            <a:endParaRPr lang="en-US" dirty="0"/>
          </a:p>
        </p:txBody>
      </p:sp>
      <p:sp>
        <p:nvSpPr>
          <p:cNvPr id="7" name="Arrow: Right 6">
            <a:extLst>
              <a:ext uri="{FF2B5EF4-FFF2-40B4-BE49-F238E27FC236}">
                <a16:creationId xmlns:a16="http://schemas.microsoft.com/office/drawing/2014/main" id="{ED5DA5AB-9B20-46C2-85A5-6DD0AA3DBD48}"/>
              </a:ext>
            </a:extLst>
          </p:cNvPr>
          <p:cNvSpPr/>
          <p:nvPr/>
        </p:nvSpPr>
        <p:spPr>
          <a:xfrm>
            <a:off x="6096000" y="2830286"/>
            <a:ext cx="920929" cy="52251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Content Placeholder 2">
            <a:extLst>
              <a:ext uri="{FF2B5EF4-FFF2-40B4-BE49-F238E27FC236}">
                <a16:creationId xmlns:a16="http://schemas.microsoft.com/office/drawing/2014/main" id="{A5624033-8083-4214-94BC-618DA525531E}"/>
              </a:ext>
            </a:extLst>
          </p:cNvPr>
          <p:cNvSpPr txBox="1">
            <a:spLocks/>
          </p:cNvSpPr>
          <p:nvPr/>
        </p:nvSpPr>
        <p:spPr>
          <a:xfrm rot="19846723">
            <a:off x="6440460" y="1041784"/>
            <a:ext cx="1152937" cy="503777"/>
          </a:xfrm>
          <a:prstGeom prst="rect">
            <a:avLst/>
          </a:prstGeom>
          <a:solidFill>
            <a:srgbClr val="00B050"/>
          </a:solidFill>
          <a:ln>
            <a:solidFill>
              <a:schemeClr val="tx1"/>
            </a:solidFill>
          </a:ln>
        </p:spPr>
        <p:style>
          <a:lnRef idx="0">
            <a:scrgbClr r="0" g="0" b="0"/>
          </a:lnRef>
          <a:fillRef idx="0">
            <a:scrgbClr r="0" g="0" b="0"/>
          </a:fillRef>
          <a:effectRef idx="0">
            <a:scrgbClr r="0" g="0" b="0"/>
          </a:effectRef>
          <a:fontRef idx="minor">
            <a:schemeClr val="lt1"/>
          </a:fontRef>
        </p:style>
        <p:txBody>
          <a:bodyPr vert="horz" lIns="91440" tIns="45720" rIns="91440" bIns="45720" rtlCol="0">
            <a:noAutofit/>
          </a:bodyPr>
          <a:lstStyle>
            <a:lvl1pPr marL="342900" indent="-342900" algn="l" defTabSz="457200" rtl="0" eaLnBrk="1" latinLnBrk="0" hangingPunct="1">
              <a:spcBef>
                <a:spcPct val="20000"/>
              </a:spcBef>
              <a:buFont typeface="Arial"/>
              <a:buChar char="•"/>
              <a:defRPr lang="en-US" sz="2600" kern="1200" dirty="0" smtClean="0">
                <a:solidFill>
                  <a:srgbClr val="254061"/>
                </a:solidFill>
                <a:latin typeface="Arial"/>
                <a:ea typeface="+mn-ea"/>
                <a:cs typeface="Arial"/>
              </a:defRPr>
            </a:lvl1pPr>
            <a:lvl2pPr marL="742950" indent="-285750" algn="l" defTabSz="457200" rtl="0" eaLnBrk="1" latinLnBrk="0" hangingPunct="1">
              <a:spcBef>
                <a:spcPct val="20000"/>
              </a:spcBef>
              <a:buFont typeface="Arial"/>
              <a:buChar char="–"/>
              <a:defRPr lang="en-US" sz="2400" kern="1200" dirty="0" smtClean="0">
                <a:solidFill>
                  <a:srgbClr val="254061"/>
                </a:solidFill>
                <a:latin typeface="Arial"/>
                <a:ea typeface="+mn-ea"/>
                <a:cs typeface="Arial"/>
              </a:defRPr>
            </a:lvl2pPr>
            <a:lvl3pPr marL="1143000" indent="-228600" algn="l" defTabSz="457200" rtl="0" eaLnBrk="1" latinLnBrk="0" hangingPunct="1">
              <a:spcBef>
                <a:spcPct val="20000"/>
              </a:spcBef>
              <a:buFont typeface="Arial"/>
              <a:buChar char="•"/>
              <a:defRPr lang="en-US" sz="2200" kern="1200" dirty="0" smtClean="0">
                <a:solidFill>
                  <a:srgbClr val="254061"/>
                </a:solidFill>
                <a:latin typeface="Arial"/>
                <a:ea typeface="+mn-ea"/>
                <a:cs typeface="Arial"/>
              </a:defRPr>
            </a:lvl3pPr>
            <a:lvl4pPr marL="1600200" indent="-228600" algn="l" defTabSz="457200" rtl="0" eaLnBrk="1" latinLnBrk="0" hangingPunct="1">
              <a:spcBef>
                <a:spcPct val="20000"/>
              </a:spcBef>
              <a:buFont typeface="Arial"/>
              <a:buChar char="–"/>
              <a:defRPr lang="en-US" sz="2000" kern="1200" dirty="0" smtClean="0">
                <a:solidFill>
                  <a:srgbClr val="254061"/>
                </a:solidFill>
                <a:latin typeface="Arial"/>
                <a:ea typeface="+mn-ea"/>
                <a:cs typeface="Arial"/>
              </a:defRPr>
            </a:lvl4pPr>
            <a:lvl5pPr marL="2057400" indent="-228600" algn="l" defTabSz="457200" rtl="0" eaLnBrk="1" latinLnBrk="0" hangingPunct="1">
              <a:spcBef>
                <a:spcPct val="20000"/>
              </a:spcBef>
              <a:buFont typeface="Arial"/>
              <a:buChar char="»"/>
              <a:defRPr lang="en-US" sz="2000" kern="1200" dirty="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400" b="1" dirty="0">
                <a:solidFill>
                  <a:schemeClr val="bg1"/>
                </a:solidFill>
                <a:sym typeface="Wingdings" panose="05000000000000000000" pitchFamily="2" charset="2"/>
              </a:rPr>
              <a:t>13% by 2+ Predictors</a:t>
            </a:r>
            <a:endParaRPr lang="en-US" sz="1400" b="1" dirty="0">
              <a:solidFill>
                <a:schemeClr val="bg1"/>
              </a:solidFill>
            </a:endParaRPr>
          </a:p>
        </p:txBody>
      </p:sp>
      <p:sp>
        <p:nvSpPr>
          <p:cNvPr id="13" name="Content Placeholder 2">
            <a:extLst>
              <a:ext uri="{FF2B5EF4-FFF2-40B4-BE49-F238E27FC236}">
                <a16:creationId xmlns:a16="http://schemas.microsoft.com/office/drawing/2014/main" id="{A15A6E4D-4A49-40F3-91CC-A263F8DA098D}"/>
              </a:ext>
            </a:extLst>
          </p:cNvPr>
          <p:cNvSpPr txBox="1">
            <a:spLocks/>
          </p:cNvSpPr>
          <p:nvPr/>
        </p:nvSpPr>
        <p:spPr>
          <a:xfrm>
            <a:off x="1370426" y="954378"/>
            <a:ext cx="2815842" cy="331932"/>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oAutofit/>
          </a:bodyPr>
          <a:lstStyle>
            <a:lvl1pPr marL="342900" indent="-342900" algn="l" defTabSz="457200" rtl="0" eaLnBrk="1" latinLnBrk="0" hangingPunct="1">
              <a:spcBef>
                <a:spcPct val="20000"/>
              </a:spcBef>
              <a:buFont typeface="Arial"/>
              <a:buChar char="•"/>
              <a:defRPr lang="en-US" sz="2600" kern="1200" dirty="0" smtClean="0">
                <a:solidFill>
                  <a:srgbClr val="254061"/>
                </a:solidFill>
                <a:latin typeface="Arial"/>
                <a:ea typeface="+mn-ea"/>
                <a:cs typeface="Arial"/>
              </a:defRPr>
            </a:lvl1pPr>
            <a:lvl2pPr marL="742950" indent="-285750" algn="l" defTabSz="457200" rtl="0" eaLnBrk="1" latinLnBrk="0" hangingPunct="1">
              <a:spcBef>
                <a:spcPct val="20000"/>
              </a:spcBef>
              <a:buFont typeface="Arial"/>
              <a:buChar char="–"/>
              <a:defRPr lang="en-US" sz="2400" kern="1200" dirty="0" smtClean="0">
                <a:solidFill>
                  <a:srgbClr val="254061"/>
                </a:solidFill>
                <a:latin typeface="Arial"/>
                <a:ea typeface="+mn-ea"/>
                <a:cs typeface="Arial"/>
              </a:defRPr>
            </a:lvl2pPr>
            <a:lvl3pPr marL="1143000" indent="-228600" algn="l" defTabSz="457200" rtl="0" eaLnBrk="1" latinLnBrk="0" hangingPunct="1">
              <a:spcBef>
                <a:spcPct val="20000"/>
              </a:spcBef>
              <a:buFont typeface="Arial"/>
              <a:buChar char="•"/>
              <a:defRPr lang="en-US" sz="2200" kern="1200" dirty="0" smtClean="0">
                <a:solidFill>
                  <a:srgbClr val="254061"/>
                </a:solidFill>
                <a:latin typeface="Arial"/>
                <a:ea typeface="+mn-ea"/>
                <a:cs typeface="Arial"/>
              </a:defRPr>
            </a:lvl3pPr>
            <a:lvl4pPr marL="1600200" indent="-228600" algn="l" defTabSz="457200" rtl="0" eaLnBrk="1" latinLnBrk="0" hangingPunct="1">
              <a:spcBef>
                <a:spcPct val="20000"/>
              </a:spcBef>
              <a:buFont typeface="Arial"/>
              <a:buChar char="–"/>
              <a:defRPr lang="en-US" sz="2000" kern="1200" dirty="0" smtClean="0">
                <a:solidFill>
                  <a:srgbClr val="254061"/>
                </a:solidFill>
                <a:latin typeface="Arial"/>
                <a:ea typeface="+mn-ea"/>
                <a:cs typeface="Arial"/>
              </a:defRPr>
            </a:lvl4pPr>
            <a:lvl5pPr marL="2057400" indent="-228600" algn="l" defTabSz="457200" rtl="0" eaLnBrk="1" latinLnBrk="0" hangingPunct="1">
              <a:spcBef>
                <a:spcPct val="20000"/>
              </a:spcBef>
              <a:buFont typeface="Arial"/>
              <a:buChar char="»"/>
              <a:defRPr lang="en-US" sz="2000" kern="1200" dirty="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400" b="1" dirty="0">
                <a:solidFill>
                  <a:schemeClr val="bg1"/>
                </a:solidFill>
                <a:sym typeface="Wingdings" panose="05000000000000000000" pitchFamily="2" charset="2"/>
              </a:rPr>
              <a:t>Breakdown of Predicted Loads</a:t>
            </a:r>
            <a:endParaRPr lang="en-US" sz="1400" b="1" dirty="0">
              <a:solidFill>
                <a:schemeClr val="bg1"/>
              </a:solidFill>
            </a:endParaRPr>
          </a:p>
        </p:txBody>
      </p:sp>
      <p:sp>
        <p:nvSpPr>
          <p:cNvPr id="14" name="Content Placeholder 2">
            <a:extLst>
              <a:ext uri="{FF2B5EF4-FFF2-40B4-BE49-F238E27FC236}">
                <a16:creationId xmlns:a16="http://schemas.microsoft.com/office/drawing/2014/main" id="{ACFF50FF-557E-4AF8-8D5E-C8C7A5106311}"/>
              </a:ext>
            </a:extLst>
          </p:cNvPr>
          <p:cNvSpPr txBox="1">
            <a:spLocks/>
          </p:cNvSpPr>
          <p:nvPr/>
        </p:nvSpPr>
        <p:spPr>
          <a:xfrm>
            <a:off x="3348056" y="1374445"/>
            <a:ext cx="2048033" cy="3079999"/>
          </a:xfrm>
          <a:prstGeom prst="rect">
            <a:avLst/>
          </a:prstGeom>
          <a:noFill/>
          <a:ln w="57150">
            <a:solidFill>
              <a:srgbClr val="FF0000"/>
            </a:solidFill>
          </a:ln>
        </p:spPr>
        <p:style>
          <a:lnRef idx="0">
            <a:scrgbClr r="0" g="0" b="0"/>
          </a:lnRef>
          <a:fillRef idx="0">
            <a:scrgbClr r="0" g="0" b="0"/>
          </a:fillRef>
          <a:effectRef idx="0">
            <a:scrgbClr r="0" g="0" b="0"/>
          </a:effectRef>
          <a:fontRef idx="minor">
            <a:schemeClr val="lt1"/>
          </a:fontRef>
        </p:style>
        <p:txBody>
          <a:bodyPr vert="horz" lIns="91440" tIns="45720" rIns="91440" bIns="45720" rtlCol="0">
            <a:noAutofit/>
          </a:bodyPr>
          <a:lstStyle>
            <a:lvl1pPr marL="342900" indent="-342900" algn="l" defTabSz="457200" rtl="0" eaLnBrk="1" latinLnBrk="0" hangingPunct="1">
              <a:spcBef>
                <a:spcPct val="20000"/>
              </a:spcBef>
              <a:buFont typeface="Arial"/>
              <a:buChar char="•"/>
              <a:defRPr lang="en-US" sz="2600" kern="1200" dirty="0" smtClean="0">
                <a:solidFill>
                  <a:srgbClr val="254061"/>
                </a:solidFill>
                <a:latin typeface="Arial"/>
                <a:ea typeface="+mn-ea"/>
                <a:cs typeface="Arial"/>
              </a:defRPr>
            </a:lvl1pPr>
            <a:lvl2pPr marL="742950" indent="-285750" algn="l" defTabSz="457200" rtl="0" eaLnBrk="1" latinLnBrk="0" hangingPunct="1">
              <a:spcBef>
                <a:spcPct val="20000"/>
              </a:spcBef>
              <a:buFont typeface="Arial"/>
              <a:buChar char="–"/>
              <a:defRPr lang="en-US" sz="2400" kern="1200" dirty="0" smtClean="0">
                <a:solidFill>
                  <a:srgbClr val="254061"/>
                </a:solidFill>
                <a:latin typeface="Arial"/>
                <a:ea typeface="+mn-ea"/>
                <a:cs typeface="Arial"/>
              </a:defRPr>
            </a:lvl2pPr>
            <a:lvl3pPr marL="1143000" indent="-228600" algn="l" defTabSz="457200" rtl="0" eaLnBrk="1" latinLnBrk="0" hangingPunct="1">
              <a:spcBef>
                <a:spcPct val="20000"/>
              </a:spcBef>
              <a:buFont typeface="Arial"/>
              <a:buChar char="•"/>
              <a:defRPr lang="en-US" sz="2200" kern="1200" dirty="0" smtClean="0">
                <a:solidFill>
                  <a:srgbClr val="254061"/>
                </a:solidFill>
                <a:latin typeface="Arial"/>
                <a:ea typeface="+mn-ea"/>
                <a:cs typeface="Arial"/>
              </a:defRPr>
            </a:lvl3pPr>
            <a:lvl4pPr marL="1600200" indent="-228600" algn="l" defTabSz="457200" rtl="0" eaLnBrk="1" latinLnBrk="0" hangingPunct="1">
              <a:spcBef>
                <a:spcPct val="20000"/>
              </a:spcBef>
              <a:buFont typeface="Arial"/>
              <a:buChar char="–"/>
              <a:defRPr lang="en-US" sz="2000" kern="1200" dirty="0" smtClean="0">
                <a:solidFill>
                  <a:srgbClr val="254061"/>
                </a:solidFill>
                <a:latin typeface="Arial"/>
                <a:ea typeface="+mn-ea"/>
                <a:cs typeface="Arial"/>
              </a:defRPr>
            </a:lvl4pPr>
            <a:lvl5pPr marL="2057400" indent="-228600" algn="l" defTabSz="457200" rtl="0" eaLnBrk="1" latinLnBrk="0" hangingPunct="1">
              <a:spcBef>
                <a:spcPct val="20000"/>
              </a:spcBef>
              <a:buFont typeface="Arial"/>
              <a:buChar char="»"/>
              <a:defRPr lang="en-US" sz="2000" kern="1200" dirty="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endParaRPr lang="en-US" sz="1400" b="1" dirty="0">
              <a:solidFill>
                <a:schemeClr val="bg1"/>
              </a:solidFill>
            </a:endParaRPr>
          </a:p>
        </p:txBody>
      </p:sp>
      <p:sp>
        <p:nvSpPr>
          <p:cNvPr id="22" name="Content Placeholder 2">
            <a:extLst>
              <a:ext uri="{FF2B5EF4-FFF2-40B4-BE49-F238E27FC236}">
                <a16:creationId xmlns:a16="http://schemas.microsoft.com/office/drawing/2014/main" id="{0F5961C8-27B3-4408-8F83-08DD3D122941}"/>
              </a:ext>
            </a:extLst>
          </p:cNvPr>
          <p:cNvSpPr txBox="1">
            <a:spLocks/>
          </p:cNvSpPr>
          <p:nvPr/>
        </p:nvSpPr>
        <p:spPr>
          <a:xfrm rot="1654911">
            <a:off x="4850069" y="1048152"/>
            <a:ext cx="1152937" cy="503777"/>
          </a:xfrm>
          <a:prstGeom prst="rect">
            <a:avLst/>
          </a:prstGeom>
          <a:solidFill>
            <a:srgbClr val="FF0000"/>
          </a:solidFill>
          <a:ln>
            <a:solidFill>
              <a:schemeClr val="tx1"/>
            </a:solidFill>
          </a:ln>
        </p:spPr>
        <p:style>
          <a:lnRef idx="0">
            <a:scrgbClr r="0" g="0" b="0"/>
          </a:lnRef>
          <a:fillRef idx="0">
            <a:scrgbClr r="0" g="0" b="0"/>
          </a:fillRef>
          <a:effectRef idx="0">
            <a:scrgbClr r="0" g="0" b="0"/>
          </a:effectRef>
          <a:fontRef idx="minor">
            <a:schemeClr val="lt1"/>
          </a:fontRef>
        </p:style>
        <p:txBody>
          <a:bodyPr vert="horz" lIns="91440" tIns="45720" rIns="91440" bIns="45720" rtlCol="0">
            <a:noAutofit/>
          </a:bodyPr>
          <a:lstStyle>
            <a:lvl1pPr marL="342900" indent="-342900" algn="l" defTabSz="457200" rtl="0" eaLnBrk="1" latinLnBrk="0" hangingPunct="1">
              <a:spcBef>
                <a:spcPct val="20000"/>
              </a:spcBef>
              <a:buFont typeface="Arial"/>
              <a:buChar char="•"/>
              <a:defRPr lang="en-US" sz="2600" kern="1200" dirty="0" smtClean="0">
                <a:solidFill>
                  <a:srgbClr val="254061"/>
                </a:solidFill>
                <a:latin typeface="Arial"/>
                <a:ea typeface="+mn-ea"/>
                <a:cs typeface="Arial"/>
              </a:defRPr>
            </a:lvl1pPr>
            <a:lvl2pPr marL="742950" indent="-285750" algn="l" defTabSz="457200" rtl="0" eaLnBrk="1" latinLnBrk="0" hangingPunct="1">
              <a:spcBef>
                <a:spcPct val="20000"/>
              </a:spcBef>
              <a:buFont typeface="Arial"/>
              <a:buChar char="–"/>
              <a:defRPr lang="en-US" sz="2400" kern="1200" dirty="0" smtClean="0">
                <a:solidFill>
                  <a:srgbClr val="254061"/>
                </a:solidFill>
                <a:latin typeface="Arial"/>
                <a:ea typeface="+mn-ea"/>
                <a:cs typeface="Arial"/>
              </a:defRPr>
            </a:lvl2pPr>
            <a:lvl3pPr marL="1143000" indent="-228600" algn="l" defTabSz="457200" rtl="0" eaLnBrk="1" latinLnBrk="0" hangingPunct="1">
              <a:spcBef>
                <a:spcPct val="20000"/>
              </a:spcBef>
              <a:buFont typeface="Arial"/>
              <a:buChar char="•"/>
              <a:defRPr lang="en-US" sz="2200" kern="1200" dirty="0" smtClean="0">
                <a:solidFill>
                  <a:srgbClr val="254061"/>
                </a:solidFill>
                <a:latin typeface="Arial"/>
                <a:ea typeface="+mn-ea"/>
                <a:cs typeface="Arial"/>
              </a:defRPr>
            </a:lvl3pPr>
            <a:lvl4pPr marL="1600200" indent="-228600" algn="l" defTabSz="457200" rtl="0" eaLnBrk="1" latinLnBrk="0" hangingPunct="1">
              <a:spcBef>
                <a:spcPct val="20000"/>
              </a:spcBef>
              <a:buFont typeface="Arial"/>
              <a:buChar char="–"/>
              <a:defRPr lang="en-US" sz="2000" kern="1200" dirty="0" smtClean="0">
                <a:solidFill>
                  <a:srgbClr val="254061"/>
                </a:solidFill>
                <a:latin typeface="Arial"/>
                <a:ea typeface="+mn-ea"/>
                <a:cs typeface="Arial"/>
              </a:defRPr>
            </a:lvl4pPr>
            <a:lvl5pPr marL="2057400" indent="-228600" algn="l" defTabSz="457200" rtl="0" eaLnBrk="1" latinLnBrk="0" hangingPunct="1">
              <a:spcBef>
                <a:spcPct val="20000"/>
              </a:spcBef>
              <a:buFont typeface="Arial"/>
              <a:buChar char="»"/>
              <a:defRPr lang="en-US" sz="2000" kern="1200" dirty="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400" b="1" dirty="0">
                <a:solidFill>
                  <a:schemeClr val="bg1"/>
                </a:solidFill>
                <a:sym typeface="Wingdings" panose="05000000000000000000" pitchFamily="2" charset="2"/>
              </a:rPr>
              <a:t>66% by 2+ Predictors</a:t>
            </a:r>
            <a:endParaRPr lang="en-US" sz="1400" b="1" dirty="0">
              <a:solidFill>
                <a:schemeClr val="bg1"/>
              </a:solidFill>
            </a:endParaRPr>
          </a:p>
        </p:txBody>
      </p:sp>
      <p:sp>
        <p:nvSpPr>
          <p:cNvPr id="24" name="TextBox 23">
            <a:extLst>
              <a:ext uri="{FF2B5EF4-FFF2-40B4-BE49-F238E27FC236}">
                <a16:creationId xmlns:a16="http://schemas.microsoft.com/office/drawing/2014/main" id="{57A0EA4D-D8A2-44D9-B0FF-3519D9675963}"/>
              </a:ext>
            </a:extLst>
          </p:cNvPr>
          <p:cNvSpPr txBox="1"/>
          <p:nvPr/>
        </p:nvSpPr>
        <p:spPr>
          <a:xfrm rot="1329192">
            <a:off x="2587161" y="2389305"/>
            <a:ext cx="2171073" cy="726711"/>
          </a:xfrm>
          <a:prstGeom prst="rect">
            <a:avLst/>
          </a:prstGeom>
          <a:solidFill>
            <a:srgbClr val="FF0000"/>
          </a:solidFill>
        </p:spPr>
        <p:style>
          <a:lnRef idx="1">
            <a:schemeClr val="dk1"/>
          </a:lnRef>
          <a:fillRef idx="2">
            <a:schemeClr val="dk1"/>
          </a:fillRef>
          <a:effectRef idx="1">
            <a:schemeClr val="dk1"/>
          </a:effectRef>
          <a:fontRef idx="minor">
            <a:schemeClr val="dk1"/>
          </a:fontRef>
        </p:style>
        <p:txBody>
          <a:bodyPr wrap="square" rtlCol="0">
            <a:spAutoFit/>
          </a:bodyPr>
          <a:lstStyle/>
          <a:p>
            <a:r>
              <a:rPr lang="en-US" sz="2000" b="1" dirty="0"/>
              <a:t>Predictors Trained </a:t>
            </a:r>
            <a:br>
              <a:rPr lang="en-US" sz="2000" b="1" dirty="0"/>
            </a:br>
            <a:r>
              <a:rPr lang="en-US" sz="2000" b="1" dirty="0"/>
              <a:t>Per Load = 4</a:t>
            </a:r>
          </a:p>
        </p:txBody>
      </p:sp>
      <p:sp>
        <p:nvSpPr>
          <p:cNvPr id="19" name="Content Placeholder 2">
            <a:extLst>
              <a:ext uri="{FF2B5EF4-FFF2-40B4-BE49-F238E27FC236}">
                <a16:creationId xmlns:a16="http://schemas.microsoft.com/office/drawing/2014/main" id="{9D3ED5B1-C888-468D-B2BF-3AF3FF28FC3F}"/>
              </a:ext>
            </a:extLst>
          </p:cNvPr>
          <p:cNvSpPr txBox="1">
            <a:spLocks/>
          </p:cNvSpPr>
          <p:nvPr/>
        </p:nvSpPr>
        <p:spPr>
          <a:xfrm>
            <a:off x="9851572" y="2885683"/>
            <a:ext cx="1831240" cy="1568761"/>
          </a:xfrm>
          <a:prstGeom prst="rect">
            <a:avLst/>
          </a:prstGeom>
          <a:noFill/>
          <a:ln w="57150">
            <a:solidFill>
              <a:srgbClr val="65D42E"/>
            </a:solidFill>
          </a:ln>
        </p:spPr>
        <p:style>
          <a:lnRef idx="0">
            <a:scrgbClr r="0" g="0" b="0"/>
          </a:lnRef>
          <a:fillRef idx="0">
            <a:scrgbClr r="0" g="0" b="0"/>
          </a:fillRef>
          <a:effectRef idx="0">
            <a:scrgbClr r="0" g="0" b="0"/>
          </a:effectRef>
          <a:fontRef idx="minor">
            <a:schemeClr val="lt1"/>
          </a:fontRef>
        </p:style>
        <p:txBody>
          <a:bodyPr vert="horz" lIns="91440" tIns="45720" rIns="91440" bIns="45720" rtlCol="0">
            <a:noAutofit/>
          </a:bodyPr>
          <a:lstStyle>
            <a:lvl1pPr marL="342900" indent="-342900" algn="l" defTabSz="457200" rtl="0" eaLnBrk="1" latinLnBrk="0" hangingPunct="1">
              <a:spcBef>
                <a:spcPct val="20000"/>
              </a:spcBef>
              <a:buFont typeface="Arial"/>
              <a:buChar char="•"/>
              <a:defRPr lang="en-US" sz="2600" kern="1200" dirty="0" smtClean="0">
                <a:solidFill>
                  <a:srgbClr val="254061"/>
                </a:solidFill>
                <a:latin typeface="Arial"/>
                <a:ea typeface="+mn-ea"/>
                <a:cs typeface="Arial"/>
              </a:defRPr>
            </a:lvl1pPr>
            <a:lvl2pPr marL="742950" indent="-285750" algn="l" defTabSz="457200" rtl="0" eaLnBrk="1" latinLnBrk="0" hangingPunct="1">
              <a:spcBef>
                <a:spcPct val="20000"/>
              </a:spcBef>
              <a:buFont typeface="Arial"/>
              <a:buChar char="–"/>
              <a:defRPr lang="en-US" sz="2400" kern="1200" dirty="0" smtClean="0">
                <a:solidFill>
                  <a:srgbClr val="254061"/>
                </a:solidFill>
                <a:latin typeface="Arial"/>
                <a:ea typeface="+mn-ea"/>
                <a:cs typeface="Arial"/>
              </a:defRPr>
            </a:lvl2pPr>
            <a:lvl3pPr marL="1143000" indent="-228600" algn="l" defTabSz="457200" rtl="0" eaLnBrk="1" latinLnBrk="0" hangingPunct="1">
              <a:spcBef>
                <a:spcPct val="20000"/>
              </a:spcBef>
              <a:buFont typeface="Arial"/>
              <a:buChar char="•"/>
              <a:defRPr lang="en-US" sz="2200" kern="1200" dirty="0" smtClean="0">
                <a:solidFill>
                  <a:srgbClr val="254061"/>
                </a:solidFill>
                <a:latin typeface="Arial"/>
                <a:ea typeface="+mn-ea"/>
                <a:cs typeface="Arial"/>
              </a:defRPr>
            </a:lvl3pPr>
            <a:lvl4pPr marL="1600200" indent="-228600" algn="l" defTabSz="457200" rtl="0" eaLnBrk="1" latinLnBrk="0" hangingPunct="1">
              <a:spcBef>
                <a:spcPct val="20000"/>
              </a:spcBef>
              <a:buFont typeface="Arial"/>
              <a:buChar char="–"/>
              <a:defRPr lang="en-US" sz="2000" kern="1200" dirty="0" smtClean="0">
                <a:solidFill>
                  <a:srgbClr val="254061"/>
                </a:solidFill>
                <a:latin typeface="Arial"/>
                <a:ea typeface="+mn-ea"/>
                <a:cs typeface="Arial"/>
              </a:defRPr>
            </a:lvl4pPr>
            <a:lvl5pPr marL="2057400" indent="-228600" algn="l" defTabSz="457200" rtl="0" eaLnBrk="1" latinLnBrk="0" hangingPunct="1">
              <a:spcBef>
                <a:spcPct val="20000"/>
              </a:spcBef>
              <a:buFont typeface="Arial"/>
              <a:buChar char="»"/>
              <a:defRPr lang="en-US" sz="2000" kern="1200" dirty="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endParaRPr lang="en-US" sz="1400" b="1" dirty="0">
              <a:solidFill>
                <a:schemeClr val="bg1"/>
              </a:solidFill>
            </a:endParaRPr>
          </a:p>
        </p:txBody>
      </p:sp>
      <p:sp>
        <p:nvSpPr>
          <p:cNvPr id="25" name="TextBox 24">
            <a:extLst>
              <a:ext uri="{FF2B5EF4-FFF2-40B4-BE49-F238E27FC236}">
                <a16:creationId xmlns:a16="http://schemas.microsoft.com/office/drawing/2014/main" id="{64BF2CE1-B1A5-4C8D-8CB6-FBF086E4E059}"/>
              </a:ext>
            </a:extLst>
          </p:cNvPr>
          <p:cNvSpPr txBox="1"/>
          <p:nvPr/>
        </p:nvSpPr>
        <p:spPr>
          <a:xfrm rot="1329192">
            <a:off x="8576183" y="2489211"/>
            <a:ext cx="2171073" cy="726711"/>
          </a:xfrm>
          <a:prstGeom prst="rect">
            <a:avLst/>
          </a:prstGeom>
          <a:solidFill>
            <a:srgbClr val="00B050"/>
          </a:solidFill>
        </p:spPr>
        <p:style>
          <a:lnRef idx="1">
            <a:schemeClr val="dk1"/>
          </a:lnRef>
          <a:fillRef idx="2">
            <a:schemeClr val="dk1"/>
          </a:fillRef>
          <a:effectRef idx="1">
            <a:schemeClr val="dk1"/>
          </a:effectRef>
          <a:fontRef idx="minor">
            <a:schemeClr val="dk1"/>
          </a:fontRef>
        </p:style>
        <p:txBody>
          <a:bodyPr wrap="square" rtlCol="0">
            <a:spAutoFit/>
          </a:bodyPr>
          <a:lstStyle/>
          <a:p>
            <a:r>
              <a:rPr lang="en-US" sz="2000" b="1" dirty="0"/>
              <a:t>Predictors Trained </a:t>
            </a:r>
            <a:br>
              <a:rPr lang="en-US" sz="2000" b="1" dirty="0"/>
            </a:br>
            <a:r>
              <a:rPr lang="en-US" sz="2000" b="1" dirty="0"/>
              <a:t>Per Load = 1.1</a:t>
            </a:r>
          </a:p>
        </p:txBody>
      </p:sp>
    </p:spTree>
    <p:extLst>
      <p:ext uri="{BB962C8B-B14F-4D97-AF65-F5344CB8AC3E}">
        <p14:creationId xmlns:p14="http://schemas.microsoft.com/office/powerpoint/2010/main" val="1641283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500"/>
                                        <p:tgtEl>
                                          <p:spTgt spid="2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6">
                                            <p:txEl>
                                              <p:pRg st="0" end="0"/>
                                            </p:txEl>
                                          </p:spTgt>
                                        </p:tgtEl>
                                        <p:attrNameLst>
                                          <p:attrName>style.visibility</p:attrName>
                                        </p:attrNameLst>
                                      </p:cBhvr>
                                      <p:to>
                                        <p:strVal val="visible"/>
                                      </p:to>
                                    </p:set>
                                    <p:animEffect transition="in" filter="fade">
                                      <p:cBhvr>
                                        <p:cTn id="25" dur="500"/>
                                        <p:tgtEl>
                                          <p:spTgt spid="16">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6">
                                            <p:txEl>
                                              <p:pRg st="1" end="1"/>
                                            </p:txEl>
                                          </p:spTgt>
                                        </p:tgtEl>
                                        <p:attrNameLst>
                                          <p:attrName>style.visibility</p:attrName>
                                        </p:attrNameLst>
                                      </p:cBhvr>
                                      <p:to>
                                        <p:strVal val="visible"/>
                                      </p:to>
                                    </p:set>
                                    <p:animEffect transition="in" filter="fade">
                                      <p:cBhvr>
                                        <p:cTn id="30" dur="500"/>
                                        <p:tgtEl>
                                          <p:spTgt spid="16">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6">
                                            <p:txEl>
                                              <p:pRg st="2" end="2"/>
                                            </p:txEl>
                                          </p:spTgt>
                                        </p:tgtEl>
                                        <p:attrNameLst>
                                          <p:attrName>style.visibility</p:attrName>
                                        </p:attrNameLst>
                                      </p:cBhvr>
                                      <p:to>
                                        <p:strVal val="visible"/>
                                      </p:to>
                                    </p:set>
                                    <p:animEffect transition="in" filter="fade">
                                      <p:cBhvr>
                                        <p:cTn id="35" dur="500"/>
                                        <p:tgtEl>
                                          <p:spTgt spid="16">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6">
                                            <p:txEl>
                                              <p:pRg st="3" end="3"/>
                                            </p:txEl>
                                          </p:spTgt>
                                        </p:tgtEl>
                                        <p:attrNameLst>
                                          <p:attrName>style.visibility</p:attrName>
                                        </p:attrNameLst>
                                      </p:cBhvr>
                                      <p:to>
                                        <p:strVal val="visible"/>
                                      </p:to>
                                    </p:set>
                                    <p:animEffect transition="in" filter="fade">
                                      <p:cBhvr>
                                        <p:cTn id="40" dur="500"/>
                                        <p:tgtEl>
                                          <p:spTgt spid="16">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6">
                                            <p:txEl>
                                              <p:pRg st="4" end="4"/>
                                            </p:txEl>
                                          </p:spTgt>
                                        </p:tgtEl>
                                        <p:attrNameLst>
                                          <p:attrName>style.visibility</p:attrName>
                                        </p:attrNameLst>
                                      </p:cBhvr>
                                      <p:to>
                                        <p:strVal val="visible"/>
                                      </p:to>
                                    </p:set>
                                    <p:animEffect transition="in" filter="fade">
                                      <p:cBhvr>
                                        <p:cTn id="45" dur="500"/>
                                        <p:tgtEl>
                                          <p:spTgt spid="16">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fade">
                                      <p:cBhvr>
                                        <p:cTn id="50" dur="500"/>
                                        <p:tgtEl>
                                          <p:spTgt spid="7"/>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fade">
                                      <p:cBhvr>
                                        <p:cTn id="55" dur="500"/>
                                        <p:tgtEl>
                                          <p:spTgt spid="17"/>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fade">
                                      <p:cBhvr>
                                        <p:cTn id="60" dur="500"/>
                                        <p:tgtEl>
                                          <p:spTgt spid="19"/>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fade">
                                      <p:cBhvr>
                                        <p:cTn id="65" dur="500"/>
                                        <p:tgtEl>
                                          <p:spTgt spid="23"/>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fade">
                                      <p:cBhvr>
                                        <p:cTn id="70" dur="500"/>
                                        <p:tgtEl>
                                          <p:spTgt spid="24"/>
                                        </p:tgtEl>
                                      </p:cBhvr>
                                    </p:animEffect>
                                  </p:childTnLst>
                                </p:cTn>
                              </p:par>
                            </p:childTnLst>
                          </p:cTn>
                        </p:par>
                        <p:par>
                          <p:cTn id="71" fill="hold">
                            <p:stCondLst>
                              <p:cond delay="500"/>
                            </p:stCondLst>
                            <p:childTnLst>
                              <p:par>
                                <p:cTn id="72" presetID="26" presetClass="emph" presetSubtype="0" repeatCount="2000" fill="hold" grpId="1" nodeType="afterEffect">
                                  <p:stCondLst>
                                    <p:cond delay="0"/>
                                  </p:stCondLst>
                                  <p:childTnLst>
                                    <p:animEffect transition="out" filter="fade">
                                      <p:cBhvr>
                                        <p:cTn id="73" dur="500" tmFilter="0, 0; .2, .5; .8, .5; 1, 0"/>
                                        <p:tgtEl>
                                          <p:spTgt spid="24"/>
                                        </p:tgtEl>
                                      </p:cBhvr>
                                    </p:animEffect>
                                    <p:animScale>
                                      <p:cBhvr>
                                        <p:cTn id="74" dur="250" autoRev="1" fill="hold"/>
                                        <p:tgtEl>
                                          <p:spTgt spid="24"/>
                                        </p:tgtEl>
                                      </p:cBhvr>
                                      <p:by x="105000" y="105000"/>
                                    </p:animScale>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fade">
                                      <p:cBhvr>
                                        <p:cTn id="79" dur="500"/>
                                        <p:tgtEl>
                                          <p:spTgt spid="25"/>
                                        </p:tgtEl>
                                      </p:cBhvr>
                                    </p:animEffect>
                                  </p:childTnLst>
                                </p:cTn>
                              </p:par>
                            </p:childTnLst>
                          </p:cTn>
                        </p:par>
                        <p:par>
                          <p:cTn id="80" fill="hold">
                            <p:stCondLst>
                              <p:cond delay="500"/>
                            </p:stCondLst>
                            <p:childTnLst>
                              <p:par>
                                <p:cTn id="81" presetID="26" presetClass="emph" presetSubtype="0" repeatCount="2000" fill="hold" grpId="1" nodeType="afterEffect">
                                  <p:stCondLst>
                                    <p:cond delay="0"/>
                                  </p:stCondLst>
                                  <p:childTnLst>
                                    <p:animEffect transition="out" filter="fade">
                                      <p:cBhvr>
                                        <p:cTn id="82" dur="500" tmFilter="0, 0; .2, .5; .8, .5; 1, 0"/>
                                        <p:tgtEl>
                                          <p:spTgt spid="25"/>
                                        </p:tgtEl>
                                      </p:cBhvr>
                                    </p:animEffect>
                                    <p:animScale>
                                      <p:cBhvr>
                                        <p:cTn id="83" dur="250" autoRev="1" fill="hold"/>
                                        <p:tgtEl>
                                          <p:spTgt spid="2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7" grpId="0">
        <p:bldAsOne/>
      </p:bldGraphic>
      <p:bldGraphic spid="15" grpId="0">
        <p:bldAsOne/>
      </p:bldGraphic>
      <p:bldP spid="7" grpId="0" animBg="1"/>
      <p:bldP spid="23" grpId="0" animBg="1"/>
      <p:bldP spid="13" grpId="0" animBg="1"/>
      <p:bldP spid="14" grpId="0" animBg="1"/>
      <p:bldP spid="22" grpId="0" animBg="1"/>
      <p:bldP spid="24" grpId="0" animBg="1"/>
      <p:bldP spid="24" grpId="1" animBg="1"/>
      <p:bldP spid="19" grpId="0" animBg="1"/>
      <p:bldP spid="25" grpId="0" animBg="1"/>
      <p:bldP spid="25"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Optimization #2: Smart Training (ST)</a:t>
            </a:r>
          </a:p>
        </p:txBody>
      </p:sp>
      <p:sp>
        <p:nvSpPr>
          <p:cNvPr id="3" name="Slide Number Placeholder 2">
            <a:extLst>
              <a:ext uri="{FF2B5EF4-FFF2-40B4-BE49-F238E27FC236}">
                <a16:creationId xmlns:a16="http://schemas.microsoft.com/office/drawing/2014/main" id="{B79EA151-F4A3-47E7-ABC3-ED992FF9B588}"/>
              </a:ext>
            </a:extLst>
          </p:cNvPr>
          <p:cNvSpPr>
            <a:spLocks noGrp="1"/>
          </p:cNvSpPr>
          <p:nvPr>
            <p:ph type="sldNum" sz="quarter" idx="4"/>
          </p:nvPr>
        </p:nvSpPr>
        <p:spPr/>
        <p:txBody>
          <a:bodyPr/>
          <a:lstStyle/>
          <a:p>
            <a:fld id="{D4EABEBA-CB0E-0E48-9AC1-74C7372C6EC6}" type="slidenum">
              <a:rPr lang="en-US" smtClean="0"/>
              <a:pPr/>
              <a:t>17</a:t>
            </a:fld>
            <a:endParaRPr lang="en-US" dirty="0"/>
          </a:p>
        </p:txBody>
      </p:sp>
      <p:sp>
        <p:nvSpPr>
          <p:cNvPr id="16" name="Content Placeholder 3">
            <a:extLst>
              <a:ext uri="{FF2B5EF4-FFF2-40B4-BE49-F238E27FC236}">
                <a16:creationId xmlns:a16="http://schemas.microsoft.com/office/drawing/2014/main" id="{0E639116-FBEB-4A53-B565-64E41425B61D}"/>
              </a:ext>
            </a:extLst>
          </p:cNvPr>
          <p:cNvSpPr txBox="1">
            <a:spLocks/>
          </p:cNvSpPr>
          <p:nvPr/>
        </p:nvSpPr>
        <p:spPr>
          <a:xfrm>
            <a:off x="267641" y="997665"/>
            <a:ext cx="11284176" cy="1511203"/>
          </a:xfrm>
          <a:prstGeom prst="rect">
            <a:avLst/>
          </a:prstGeom>
        </p:spPr>
        <p:txBody>
          <a:bodyPr/>
          <a:lstStyle>
            <a:lvl1pPr marL="342900" indent="-342900" algn="l" defTabSz="457200" rtl="0" eaLnBrk="1" latinLnBrk="0" hangingPunct="1">
              <a:spcBef>
                <a:spcPct val="20000"/>
              </a:spcBef>
              <a:buFont typeface="Arial"/>
              <a:buChar char="•"/>
              <a:defRPr lang="en-US" sz="2000" kern="1200" dirty="0" smtClean="0">
                <a:solidFill>
                  <a:srgbClr val="254061"/>
                </a:solidFill>
                <a:latin typeface="Arial"/>
                <a:ea typeface="+mn-ea"/>
                <a:cs typeface="Arial"/>
              </a:defRPr>
            </a:lvl1pPr>
            <a:lvl2pPr marL="742950" indent="-285750" algn="l" defTabSz="457200" rtl="0" eaLnBrk="1" latinLnBrk="0" hangingPunct="1">
              <a:spcBef>
                <a:spcPct val="20000"/>
              </a:spcBef>
              <a:buFont typeface="Arial"/>
              <a:buChar char="–"/>
              <a:defRPr lang="en-US" sz="1800" kern="1200" dirty="0" smtClean="0">
                <a:solidFill>
                  <a:srgbClr val="254061"/>
                </a:solidFill>
                <a:latin typeface="Arial"/>
                <a:ea typeface="+mn-ea"/>
                <a:cs typeface="Arial"/>
              </a:defRPr>
            </a:lvl2pPr>
            <a:lvl3pPr marL="1143000" indent="-228600" algn="l" defTabSz="457200" rtl="0" eaLnBrk="1" latinLnBrk="0" hangingPunct="1">
              <a:spcBef>
                <a:spcPct val="20000"/>
              </a:spcBef>
              <a:buFont typeface="Arial"/>
              <a:buChar char="•"/>
              <a:defRPr lang="en-US" sz="1600" kern="1200" dirty="0" smtClean="0">
                <a:solidFill>
                  <a:srgbClr val="254061"/>
                </a:solidFill>
                <a:latin typeface="Arial"/>
                <a:ea typeface="+mn-ea"/>
                <a:cs typeface="Arial"/>
              </a:defRPr>
            </a:lvl3pPr>
            <a:lvl4pPr marL="1600200" indent="-228600" algn="l" defTabSz="457200" rtl="0" eaLnBrk="1" latinLnBrk="0" hangingPunct="1">
              <a:spcBef>
                <a:spcPct val="20000"/>
              </a:spcBef>
              <a:buFont typeface="Arial"/>
              <a:buChar char="–"/>
              <a:defRPr lang="en-US" sz="1400" kern="1200" dirty="0" smtClean="0">
                <a:solidFill>
                  <a:srgbClr val="254061"/>
                </a:solidFill>
                <a:latin typeface="Arial"/>
                <a:ea typeface="+mn-ea"/>
                <a:cs typeface="Arial"/>
              </a:defRPr>
            </a:lvl4pPr>
            <a:lvl5pPr marL="2057400" indent="-228600" algn="l" defTabSz="457200" rtl="0" eaLnBrk="1" latinLnBrk="0" hangingPunct="1">
              <a:spcBef>
                <a:spcPct val="20000"/>
              </a:spcBef>
              <a:buFont typeface="Arial"/>
              <a:buChar char="»"/>
              <a:defRPr lang="en-US" sz="2000" kern="1200" dirty="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dirty="0"/>
              <a:t>Possible Solution</a:t>
            </a:r>
            <a:r>
              <a:rPr lang="en-US" dirty="0"/>
              <a:t>: Smart Training Algorithm</a:t>
            </a:r>
          </a:p>
          <a:p>
            <a:pPr lvl="1"/>
            <a:r>
              <a:rPr lang="en-US" dirty="0"/>
              <a:t>If no prediction is made, train all predictors</a:t>
            </a:r>
          </a:p>
          <a:p>
            <a:pPr lvl="1"/>
            <a:r>
              <a:rPr lang="en-US" dirty="0"/>
              <a:t>Else if a predictor mispredicted, train it</a:t>
            </a:r>
          </a:p>
          <a:p>
            <a:pPr lvl="1"/>
            <a:r>
              <a:rPr lang="en-US" dirty="0"/>
              <a:t>Else, prefers value over address and context-agnostic over context-aware: LVP &gt; CVP &gt; SAP &gt; CAP</a:t>
            </a:r>
          </a:p>
          <a:p>
            <a:pPr lvl="2"/>
            <a:r>
              <a:rPr lang="en-US" dirty="0"/>
              <a:t>If SAP produced a correct prediction but was not chosen for training, we invalidate the SAP entry</a:t>
            </a:r>
          </a:p>
          <a:p>
            <a:pPr lvl="1"/>
            <a:endParaRPr lang="en-US" dirty="0"/>
          </a:p>
        </p:txBody>
      </p:sp>
      <p:graphicFrame>
        <p:nvGraphicFramePr>
          <p:cNvPr id="26" name="Chart 25">
            <a:extLst>
              <a:ext uri="{FF2B5EF4-FFF2-40B4-BE49-F238E27FC236}">
                <a16:creationId xmlns:a16="http://schemas.microsoft.com/office/drawing/2014/main" id="{AC6443F7-F53D-4108-AD4F-8FD896774CE8}"/>
              </a:ext>
            </a:extLst>
          </p:cNvPr>
          <p:cNvGraphicFramePr>
            <a:graphicFrameLocks/>
          </p:cNvGraphicFramePr>
          <p:nvPr>
            <p:extLst>
              <p:ext uri="{D42A27DB-BD31-4B8C-83A1-F6EECF244321}">
                <p14:modId xmlns:p14="http://schemas.microsoft.com/office/powerpoint/2010/main" val="3485848878"/>
              </p:ext>
            </p:extLst>
          </p:nvPr>
        </p:nvGraphicFramePr>
        <p:xfrm>
          <a:off x="0" y="997665"/>
          <a:ext cx="12192000" cy="55802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226544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
                                            <p:graphicEl>
                                              <a:chart seriesIdx="-3" categoryIdx="-3" bldStep="gridLegend"/>
                                            </p:graphicEl>
                                          </p:spTgt>
                                        </p:tgtEl>
                                        <p:attrNameLst>
                                          <p:attrName>style.visibility</p:attrName>
                                        </p:attrNameLst>
                                      </p:cBhvr>
                                      <p:to>
                                        <p:strVal val="visible"/>
                                      </p:to>
                                    </p:set>
                                    <p:animEffect transition="in" filter="fade">
                                      <p:cBhvr>
                                        <p:cTn id="7" dur="500"/>
                                        <p:tgtEl>
                                          <p:spTgt spid="26">
                                            <p:graphicEl>
                                              <a:chart seriesIdx="-3" categoryIdx="-3" bldStep="gridLegend"/>
                                            </p:graphic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graphicEl>
                                              <a:chart seriesIdx="0" categoryIdx="-4" bldStep="series"/>
                                            </p:graphicEl>
                                          </p:spTgt>
                                        </p:tgtEl>
                                        <p:attrNameLst>
                                          <p:attrName>style.visibility</p:attrName>
                                        </p:attrNameLst>
                                      </p:cBhvr>
                                      <p:to>
                                        <p:strVal val="visible"/>
                                      </p:to>
                                    </p:set>
                                    <p:animEffect transition="in" filter="fade">
                                      <p:cBhvr>
                                        <p:cTn id="11" dur="500"/>
                                        <p:tgtEl>
                                          <p:spTgt spid="26">
                                            <p:graphicEl>
                                              <a:chart seriesIdx="0" categoryIdx="-4" bldStep="series"/>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6">
                                            <p:graphicEl>
                                              <a:chart seriesIdx="1" categoryIdx="-4" bldStep="series"/>
                                            </p:graphicEl>
                                          </p:spTgt>
                                        </p:tgtEl>
                                        <p:attrNameLst>
                                          <p:attrName>style.visibility</p:attrName>
                                        </p:attrNameLst>
                                      </p:cBhvr>
                                      <p:to>
                                        <p:strVal val="visible"/>
                                      </p:to>
                                    </p:set>
                                    <p:animEffect transition="in" filter="fade">
                                      <p:cBhvr>
                                        <p:cTn id="16" dur="500"/>
                                        <p:tgtEl>
                                          <p:spTgt spid="26">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6" grpId="0" uiExpand="1">
        <p:bldSub>
          <a:bldChart bld="series"/>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Observation #3: Under-utilization</a:t>
            </a:r>
          </a:p>
        </p:txBody>
      </p:sp>
      <p:sp>
        <p:nvSpPr>
          <p:cNvPr id="3" name="Slide Number Placeholder 2">
            <a:extLst>
              <a:ext uri="{FF2B5EF4-FFF2-40B4-BE49-F238E27FC236}">
                <a16:creationId xmlns:a16="http://schemas.microsoft.com/office/drawing/2014/main" id="{B79EA151-F4A3-47E7-ABC3-ED992FF9B588}"/>
              </a:ext>
            </a:extLst>
          </p:cNvPr>
          <p:cNvSpPr>
            <a:spLocks noGrp="1"/>
          </p:cNvSpPr>
          <p:nvPr>
            <p:ph type="sldNum" sz="quarter" idx="4"/>
          </p:nvPr>
        </p:nvSpPr>
        <p:spPr/>
        <p:txBody>
          <a:bodyPr/>
          <a:lstStyle/>
          <a:p>
            <a:fld id="{D4EABEBA-CB0E-0E48-9AC1-74C7372C6EC6}" type="slidenum">
              <a:rPr lang="en-US" smtClean="0"/>
              <a:pPr/>
              <a:t>18</a:t>
            </a:fld>
            <a:endParaRPr lang="en-US" dirty="0"/>
          </a:p>
        </p:txBody>
      </p:sp>
      <p:sp>
        <p:nvSpPr>
          <p:cNvPr id="16" name="Content Placeholder 3">
            <a:extLst>
              <a:ext uri="{FF2B5EF4-FFF2-40B4-BE49-F238E27FC236}">
                <a16:creationId xmlns:a16="http://schemas.microsoft.com/office/drawing/2014/main" id="{0E639116-FBEB-4A53-B565-64E41425B61D}"/>
              </a:ext>
            </a:extLst>
          </p:cNvPr>
          <p:cNvSpPr txBox="1">
            <a:spLocks/>
          </p:cNvSpPr>
          <p:nvPr/>
        </p:nvSpPr>
        <p:spPr>
          <a:xfrm>
            <a:off x="163292" y="4958581"/>
            <a:ext cx="11843651" cy="1387790"/>
          </a:xfrm>
          <a:prstGeom prst="rect">
            <a:avLst/>
          </a:prstGeom>
        </p:spPr>
        <p:txBody>
          <a:bodyPr/>
          <a:lstStyle>
            <a:lvl1pPr marL="342900" indent="-342900" algn="l" defTabSz="457200" rtl="0" eaLnBrk="1" latinLnBrk="0" hangingPunct="1">
              <a:spcBef>
                <a:spcPct val="20000"/>
              </a:spcBef>
              <a:buFont typeface="Arial"/>
              <a:buChar char="•"/>
              <a:defRPr lang="en-US" sz="2000" kern="1200" dirty="0" smtClean="0">
                <a:solidFill>
                  <a:srgbClr val="254061"/>
                </a:solidFill>
                <a:latin typeface="Arial"/>
                <a:ea typeface="+mn-ea"/>
                <a:cs typeface="Arial"/>
              </a:defRPr>
            </a:lvl1pPr>
            <a:lvl2pPr marL="742950" indent="-285750" algn="l" defTabSz="457200" rtl="0" eaLnBrk="1" latinLnBrk="0" hangingPunct="1">
              <a:spcBef>
                <a:spcPct val="20000"/>
              </a:spcBef>
              <a:buFont typeface="Arial"/>
              <a:buChar char="–"/>
              <a:defRPr lang="en-US" sz="1800" kern="1200" dirty="0" smtClean="0">
                <a:solidFill>
                  <a:srgbClr val="254061"/>
                </a:solidFill>
                <a:latin typeface="Arial"/>
                <a:ea typeface="+mn-ea"/>
                <a:cs typeface="Arial"/>
              </a:defRPr>
            </a:lvl2pPr>
            <a:lvl3pPr marL="1143000" indent="-228600" algn="l" defTabSz="457200" rtl="0" eaLnBrk="1" latinLnBrk="0" hangingPunct="1">
              <a:spcBef>
                <a:spcPct val="20000"/>
              </a:spcBef>
              <a:buFont typeface="Arial"/>
              <a:buChar char="•"/>
              <a:defRPr lang="en-US" sz="1600" kern="1200" dirty="0" smtClean="0">
                <a:solidFill>
                  <a:srgbClr val="254061"/>
                </a:solidFill>
                <a:latin typeface="Arial"/>
                <a:ea typeface="+mn-ea"/>
                <a:cs typeface="Arial"/>
              </a:defRPr>
            </a:lvl3pPr>
            <a:lvl4pPr marL="1600200" indent="-228600" algn="l" defTabSz="457200" rtl="0" eaLnBrk="1" latinLnBrk="0" hangingPunct="1">
              <a:spcBef>
                <a:spcPct val="20000"/>
              </a:spcBef>
              <a:buFont typeface="Arial"/>
              <a:buChar char="–"/>
              <a:defRPr lang="en-US" sz="1400" kern="1200" dirty="0" smtClean="0">
                <a:solidFill>
                  <a:srgbClr val="254061"/>
                </a:solidFill>
                <a:latin typeface="Arial"/>
                <a:ea typeface="+mn-ea"/>
                <a:cs typeface="Arial"/>
              </a:defRPr>
            </a:lvl4pPr>
            <a:lvl5pPr marL="2057400" indent="-228600" algn="l" defTabSz="457200" rtl="0" eaLnBrk="1" latinLnBrk="0" hangingPunct="1">
              <a:spcBef>
                <a:spcPct val="20000"/>
              </a:spcBef>
              <a:buFont typeface="Arial"/>
              <a:buChar char="»"/>
              <a:defRPr lang="en-US" sz="2000" kern="1200" dirty="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dirty="0"/>
              <a:t>Proposed Solutions</a:t>
            </a:r>
            <a:r>
              <a:rPr lang="en-US" dirty="0"/>
              <a:t>: </a:t>
            </a:r>
          </a:p>
          <a:p>
            <a:pPr lvl="1"/>
            <a:r>
              <a:rPr lang="en-US" dirty="0"/>
              <a:t>Predictor Fusion: identify under delivering predictors and re-purpose them </a:t>
            </a:r>
          </a:p>
          <a:p>
            <a:pPr lvl="1"/>
            <a:r>
              <a:rPr lang="en-US" dirty="0"/>
              <a:t>Heterogenous Predictors</a:t>
            </a:r>
          </a:p>
          <a:p>
            <a:pPr lvl="2"/>
            <a:endParaRPr lang="en-US" dirty="0"/>
          </a:p>
          <a:p>
            <a:pPr lvl="1"/>
            <a:endParaRPr lang="en-US" dirty="0"/>
          </a:p>
          <a:p>
            <a:pPr lvl="1"/>
            <a:endParaRPr lang="en-US" dirty="0"/>
          </a:p>
        </p:txBody>
      </p:sp>
      <p:graphicFrame>
        <p:nvGraphicFramePr>
          <p:cNvPr id="8" name="Chart 7">
            <a:extLst>
              <a:ext uri="{FF2B5EF4-FFF2-40B4-BE49-F238E27FC236}">
                <a16:creationId xmlns:a16="http://schemas.microsoft.com/office/drawing/2014/main" id="{D946F531-C962-4B02-84AB-AB704D4854AA}"/>
              </a:ext>
            </a:extLst>
          </p:cNvPr>
          <p:cNvGraphicFramePr>
            <a:graphicFrameLocks/>
          </p:cNvGraphicFramePr>
          <p:nvPr>
            <p:extLst>
              <p:ext uri="{D42A27DB-BD31-4B8C-83A1-F6EECF244321}">
                <p14:modId xmlns:p14="http://schemas.microsoft.com/office/powerpoint/2010/main" val="623585198"/>
              </p:ext>
            </p:extLst>
          </p:nvPr>
        </p:nvGraphicFramePr>
        <p:xfrm>
          <a:off x="721725" y="1089593"/>
          <a:ext cx="10730045" cy="3868988"/>
        </p:xfrm>
        <a:graphic>
          <a:graphicData uri="http://schemas.openxmlformats.org/drawingml/2006/chart">
            <c:chart xmlns:c="http://schemas.openxmlformats.org/drawingml/2006/chart" xmlns:r="http://schemas.openxmlformats.org/officeDocument/2006/relationships" r:id="rId3"/>
          </a:graphicData>
        </a:graphic>
      </p:graphicFrame>
      <p:sp>
        <p:nvSpPr>
          <p:cNvPr id="7" name="Scroll: Vertical 6">
            <a:extLst>
              <a:ext uri="{FF2B5EF4-FFF2-40B4-BE49-F238E27FC236}">
                <a16:creationId xmlns:a16="http://schemas.microsoft.com/office/drawing/2014/main" id="{8517C2FB-0E7D-49EC-9F36-35CEB6AB7C52}"/>
              </a:ext>
            </a:extLst>
          </p:cNvPr>
          <p:cNvSpPr/>
          <p:nvPr/>
        </p:nvSpPr>
        <p:spPr>
          <a:xfrm>
            <a:off x="8076030" y="4987854"/>
            <a:ext cx="2526656" cy="1387790"/>
          </a:xfrm>
          <a:prstGeom prst="verticalScroll">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b="1" dirty="0"/>
              <a:t>See paper for more details</a:t>
            </a:r>
          </a:p>
        </p:txBody>
      </p:sp>
      <p:sp>
        <p:nvSpPr>
          <p:cNvPr id="9" name="Content Placeholder 2">
            <a:extLst>
              <a:ext uri="{FF2B5EF4-FFF2-40B4-BE49-F238E27FC236}">
                <a16:creationId xmlns:a16="http://schemas.microsoft.com/office/drawing/2014/main" id="{94635393-C6F9-4A72-B245-1553D1AC0228}"/>
              </a:ext>
            </a:extLst>
          </p:cNvPr>
          <p:cNvSpPr txBox="1">
            <a:spLocks/>
          </p:cNvSpPr>
          <p:nvPr/>
        </p:nvSpPr>
        <p:spPr>
          <a:xfrm>
            <a:off x="7977282" y="129177"/>
            <a:ext cx="3331250" cy="767581"/>
          </a:xfrm>
          <a:prstGeom prst="rect">
            <a:avLst/>
          </a:prstGeom>
          <a:solidFill>
            <a:srgbClr val="00B050"/>
          </a:solidFill>
          <a:ln>
            <a:solidFill>
              <a:schemeClr val="tx1"/>
            </a:solidFill>
          </a:ln>
        </p:spPr>
        <p:style>
          <a:lnRef idx="0">
            <a:scrgbClr r="0" g="0" b="0"/>
          </a:lnRef>
          <a:fillRef idx="0">
            <a:scrgbClr r="0" g="0" b="0"/>
          </a:fillRef>
          <a:effectRef idx="0">
            <a:scrgbClr r="0" g="0" b="0"/>
          </a:effectRef>
          <a:fontRef idx="minor">
            <a:schemeClr val="lt1"/>
          </a:fontRef>
        </p:style>
        <p:txBody>
          <a:bodyPr vert="horz" lIns="91440" tIns="45720" rIns="91440" bIns="45720" rtlCol="0">
            <a:noAutofit/>
          </a:bodyPr>
          <a:lstStyle>
            <a:lvl1pPr marL="342900" indent="-342900" algn="l" defTabSz="457200" rtl="0" eaLnBrk="1" latinLnBrk="0" hangingPunct="1">
              <a:spcBef>
                <a:spcPct val="20000"/>
              </a:spcBef>
              <a:buFont typeface="Arial"/>
              <a:buChar char="•"/>
              <a:defRPr lang="en-US" sz="2600" kern="1200" dirty="0" smtClean="0">
                <a:solidFill>
                  <a:srgbClr val="254061"/>
                </a:solidFill>
                <a:latin typeface="Arial"/>
                <a:ea typeface="+mn-ea"/>
                <a:cs typeface="Arial"/>
              </a:defRPr>
            </a:lvl1pPr>
            <a:lvl2pPr marL="742950" indent="-285750" algn="l" defTabSz="457200" rtl="0" eaLnBrk="1" latinLnBrk="0" hangingPunct="1">
              <a:spcBef>
                <a:spcPct val="20000"/>
              </a:spcBef>
              <a:buFont typeface="Arial"/>
              <a:buChar char="–"/>
              <a:defRPr lang="en-US" sz="2400" kern="1200" dirty="0" smtClean="0">
                <a:solidFill>
                  <a:srgbClr val="254061"/>
                </a:solidFill>
                <a:latin typeface="Arial"/>
                <a:ea typeface="+mn-ea"/>
                <a:cs typeface="Arial"/>
              </a:defRPr>
            </a:lvl2pPr>
            <a:lvl3pPr marL="1143000" indent="-228600" algn="l" defTabSz="457200" rtl="0" eaLnBrk="1" latinLnBrk="0" hangingPunct="1">
              <a:spcBef>
                <a:spcPct val="20000"/>
              </a:spcBef>
              <a:buFont typeface="Arial"/>
              <a:buChar char="•"/>
              <a:defRPr lang="en-US" sz="2200" kern="1200" dirty="0" smtClean="0">
                <a:solidFill>
                  <a:srgbClr val="254061"/>
                </a:solidFill>
                <a:latin typeface="Arial"/>
                <a:ea typeface="+mn-ea"/>
                <a:cs typeface="Arial"/>
              </a:defRPr>
            </a:lvl3pPr>
            <a:lvl4pPr marL="1600200" indent="-228600" algn="l" defTabSz="457200" rtl="0" eaLnBrk="1" latinLnBrk="0" hangingPunct="1">
              <a:spcBef>
                <a:spcPct val="20000"/>
              </a:spcBef>
              <a:buFont typeface="Arial"/>
              <a:buChar char="–"/>
              <a:defRPr lang="en-US" sz="2000" kern="1200" dirty="0" smtClean="0">
                <a:solidFill>
                  <a:srgbClr val="254061"/>
                </a:solidFill>
                <a:latin typeface="Arial"/>
                <a:ea typeface="+mn-ea"/>
                <a:cs typeface="Arial"/>
              </a:defRPr>
            </a:lvl4pPr>
            <a:lvl5pPr marL="2057400" indent="-228600" algn="l" defTabSz="457200" rtl="0" eaLnBrk="1" latinLnBrk="0" hangingPunct="1">
              <a:spcBef>
                <a:spcPct val="20000"/>
              </a:spcBef>
              <a:buFont typeface="Arial"/>
              <a:buChar char="»"/>
              <a:defRPr lang="en-US" sz="2000" kern="1200" dirty="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000" b="1" dirty="0">
                <a:solidFill>
                  <a:schemeClr val="bg1"/>
                </a:solidFill>
                <a:sym typeface="Wingdings" panose="05000000000000000000" pitchFamily="2" charset="2"/>
              </a:rPr>
              <a:t>Predictor Fusion + Heterogenous Predictors</a:t>
            </a:r>
            <a:endParaRPr lang="en-US" sz="2000" b="1" dirty="0">
              <a:solidFill>
                <a:schemeClr val="bg1"/>
              </a:solidFill>
            </a:endParaRPr>
          </a:p>
        </p:txBody>
      </p:sp>
      <p:sp>
        <p:nvSpPr>
          <p:cNvPr id="4" name="Arrow: Right 3">
            <a:extLst>
              <a:ext uri="{FF2B5EF4-FFF2-40B4-BE49-F238E27FC236}">
                <a16:creationId xmlns:a16="http://schemas.microsoft.com/office/drawing/2014/main" id="{764A108B-CD28-4456-BBE1-C847528A8D7A}"/>
              </a:ext>
            </a:extLst>
          </p:cNvPr>
          <p:cNvSpPr/>
          <p:nvPr/>
        </p:nvSpPr>
        <p:spPr>
          <a:xfrm>
            <a:off x="5774872" y="254446"/>
            <a:ext cx="1856014" cy="642312"/>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400" b="1" dirty="0"/>
              <a:t>Solutions</a:t>
            </a:r>
          </a:p>
        </p:txBody>
      </p:sp>
    </p:spTree>
    <p:extLst>
      <p:ext uri="{BB962C8B-B14F-4D97-AF65-F5344CB8AC3E}">
        <p14:creationId xmlns:p14="http://schemas.microsoft.com/office/powerpoint/2010/main" val="3226667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chart seriesIdx="-3" categoryIdx="-3" bldStep="gridLegend"/>
                                            </p:graphicEl>
                                          </p:spTgt>
                                        </p:tgtEl>
                                        <p:attrNameLst>
                                          <p:attrName>style.visibility</p:attrName>
                                        </p:attrNameLst>
                                      </p:cBhvr>
                                      <p:to>
                                        <p:strVal val="visible"/>
                                      </p:to>
                                    </p:set>
                                    <p:animEffect transition="in" filter="fade">
                                      <p:cBhvr>
                                        <p:cTn id="7" dur="500"/>
                                        <p:tgtEl>
                                          <p:spTgt spid="8">
                                            <p:graphicEl>
                                              <a:chart seriesIdx="-3" categoryIdx="-3" bldStep="gridLegend"/>
                                            </p:graphic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graphicEl>
                                              <a:chart seriesIdx="-4" categoryIdx="0" bldStep="category"/>
                                            </p:graphicEl>
                                          </p:spTgt>
                                        </p:tgtEl>
                                        <p:attrNameLst>
                                          <p:attrName>style.visibility</p:attrName>
                                        </p:attrNameLst>
                                      </p:cBhvr>
                                      <p:to>
                                        <p:strVal val="visible"/>
                                      </p:to>
                                    </p:set>
                                    <p:animEffect transition="in" filter="fade">
                                      <p:cBhvr>
                                        <p:cTn id="11" dur="500"/>
                                        <p:tgtEl>
                                          <p:spTgt spid="8">
                                            <p:graphicEl>
                                              <a:chart seriesIdx="-4" categoryIdx="0" bldStep="category"/>
                                            </p:graphic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8">
                                            <p:graphicEl>
                                              <a:chart seriesIdx="-4" categoryIdx="1" bldStep="category"/>
                                            </p:graphicEl>
                                          </p:spTgt>
                                        </p:tgtEl>
                                        <p:attrNameLst>
                                          <p:attrName>style.visibility</p:attrName>
                                        </p:attrNameLst>
                                      </p:cBhvr>
                                      <p:to>
                                        <p:strVal val="visible"/>
                                      </p:to>
                                    </p:set>
                                    <p:animEffect transition="in" filter="fade">
                                      <p:cBhvr>
                                        <p:cTn id="15" dur="500"/>
                                        <p:tgtEl>
                                          <p:spTgt spid="8">
                                            <p:graphicEl>
                                              <a:chart seriesIdx="-4" categoryIdx="1" bldStep="category"/>
                                            </p:graphic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graphicEl>
                                              <a:chart seriesIdx="-4" categoryIdx="2" bldStep="category"/>
                                            </p:graphicEl>
                                          </p:spTgt>
                                        </p:tgtEl>
                                        <p:attrNameLst>
                                          <p:attrName>style.visibility</p:attrName>
                                        </p:attrNameLst>
                                      </p:cBhvr>
                                      <p:to>
                                        <p:strVal val="visible"/>
                                      </p:to>
                                    </p:set>
                                    <p:animEffect transition="in" filter="fade">
                                      <p:cBhvr>
                                        <p:cTn id="19" dur="500"/>
                                        <p:tgtEl>
                                          <p:spTgt spid="8">
                                            <p:graphicEl>
                                              <a:chart seriesIdx="-4" categoryIdx="2" bldStep="category"/>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graphicEl>
                                              <a:chart seriesIdx="-4" categoryIdx="3" bldStep="category"/>
                                            </p:graphicEl>
                                          </p:spTgt>
                                        </p:tgtEl>
                                        <p:attrNameLst>
                                          <p:attrName>style.visibility</p:attrName>
                                        </p:attrNameLst>
                                      </p:cBhvr>
                                      <p:to>
                                        <p:strVal val="visible"/>
                                      </p:to>
                                    </p:set>
                                    <p:animEffect transition="in" filter="fade">
                                      <p:cBhvr>
                                        <p:cTn id="24" dur="500"/>
                                        <p:tgtEl>
                                          <p:spTgt spid="8">
                                            <p:graphicEl>
                                              <a:chart seriesIdx="-4" categoryIdx="3" bldStep="category"/>
                                            </p:graphicEl>
                                          </p:spTgt>
                                        </p:tgtEl>
                                      </p:cBhvr>
                                    </p:animEffec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8">
                                            <p:graphicEl>
                                              <a:chart seriesIdx="-4" categoryIdx="4" bldStep="category"/>
                                            </p:graphicEl>
                                          </p:spTgt>
                                        </p:tgtEl>
                                        <p:attrNameLst>
                                          <p:attrName>style.visibility</p:attrName>
                                        </p:attrNameLst>
                                      </p:cBhvr>
                                      <p:to>
                                        <p:strVal val="visible"/>
                                      </p:to>
                                    </p:set>
                                    <p:animEffect transition="in" filter="fade">
                                      <p:cBhvr>
                                        <p:cTn id="28" dur="500"/>
                                        <p:tgtEl>
                                          <p:spTgt spid="8">
                                            <p:graphicEl>
                                              <a:chart seriesIdx="-4" categoryIdx="4" bldStep="category"/>
                                            </p:graphicEl>
                                          </p:spTgt>
                                        </p:tgtEl>
                                      </p:cBhvr>
                                    </p:animEffect>
                                  </p:childTnLst>
                                </p:cTn>
                              </p:par>
                            </p:childTnLst>
                          </p:cTn>
                        </p:par>
                        <p:par>
                          <p:cTn id="29" fill="hold">
                            <p:stCondLst>
                              <p:cond delay="1000"/>
                            </p:stCondLst>
                            <p:childTnLst>
                              <p:par>
                                <p:cTn id="30" presetID="10" presetClass="entr" presetSubtype="0" fill="hold" grpId="0" nodeType="afterEffect">
                                  <p:stCondLst>
                                    <p:cond delay="0"/>
                                  </p:stCondLst>
                                  <p:childTnLst>
                                    <p:set>
                                      <p:cBhvr>
                                        <p:cTn id="31" dur="1" fill="hold">
                                          <p:stCondLst>
                                            <p:cond delay="0"/>
                                          </p:stCondLst>
                                        </p:cTn>
                                        <p:tgtEl>
                                          <p:spTgt spid="8">
                                            <p:graphicEl>
                                              <a:chart seriesIdx="-4" categoryIdx="5" bldStep="category"/>
                                            </p:graphicEl>
                                          </p:spTgt>
                                        </p:tgtEl>
                                        <p:attrNameLst>
                                          <p:attrName>style.visibility</p:attrName>
                                        </p:attrNameLst>
                                      </p:cBhvr>
                                      <p:to>
                                        <p:strVal val="visible"/>
                                      </p:to>
                                    </p:set>
                                    <p:animEffect transition="in" filter="fade">
                                      <p:cBhvr>
                                        <p:cTn id="32" dur="500"/>
                                        <p:tgtEl>
                                          <p:spTgt spid="8">
                                            <p:graphicEl>
                                              <a:chart seriesIdx="-4" categoryIdx="5" bldStep="category"/>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6">
                                            <p:txEl>
                                              <p:pRg st="0" end="0"/>
                                            </p:txEl>
                                          </p:spTgt>
                                        </p:tgtEl>
                                        <p:attrNameLst>
                                          <p:attrName>style.visibility</p:attrName>
                                        </p:attrNameLst>
                                      </p:cBhvr>
                                      <p:to>
                                        <p:strVal val="visible"/>
                                      </p:to>
                                    </p:set>
                                    <p:animEffect transition="in" filter="fade">
                                      <p:cBhvr>
                                        <p:cTn id="37" dur="500"/>
                                        <p:tgtEl>
                                          <p:spTgt spid="16">
                                            <p:txEl>
                                              <p:pRg st="0" end="0"/>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wipe(left)">
                                      <p:cBhvr>
                                        <p:cTn id="40" dur="500"/>
                                        <p:tgtEl>
                                          <p:spTgt spid="4"/>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6">
                                            <p:txEl>
                                              <p:pRg st="1" end="1"/>
                                            </p:txEl>
                                          </p:spTgt>
                                        </p:tgtEl>
                                        <p:attrNameLst>
                                          <p:attrName>style.visibility</p:attrName>
                                        </p:attrNameLst>
                                      </p:cBhvr>
                                      <p:to>
                                        <p:strVal val="visible"/>
                                      </p:to>
                                    </p:set>
                                    <p:animEffect transition="in" filter="fade">
                                      <p:cBhvr>
                                        <p:cTn id="45" dur="500"/>
                                        <p:tgtEl>
                                          <p:spTgt spid="16">
                                            <p:txEl>
                                              <p:pRg st="1" end="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16">
                                            <p:txEl>
                                              <p:pRg st="2" end="2"/>
                                            </p:txEl>
                                          </p:spTgt>
                                        </p:tgtEl>
                                        <p:attrNameLst>
                                          <p:attrName>style.visibility</p:attrName>
                                        </p:attrNameLst>
                                      </p:cBhvr>
                                      <p:to>
                                        <p:strVal val="visible"/>
                                      </p:to>
                                    </p:set>
                                    <p:animEffect transition="in" filter="fade">
                                      <p:cBhvr>
                                        <p:cTn id="50" dur="500"/>
                                        <p:tgtEl>
                                          <p:spTgt spid="16">
                                            <p:txEl>
                                              <p:pRg st="2" end="2"/>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fade">
                                      <p:cBhvr>
                                        <p:cTn id="53" dur="500"/>
                                        <p:tgtEl>
                                          <p:spTgt spid="9"/>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grpId="0" nodeType="clickEffect">
                                  <p:stCondLst>
                                    <p:cond delay="0"/>
                                  </p:stCondLst>
                                  <p:childTnLst>
                                    <p:set>
                                      <p:cBhvr>
                                        <p:cTn id="57" dur="1" fill="hold">
                                          <p:stCondLst>
                                            <p:cond delay="0"/>
                                          </p:stCondLst>
                                        </p:cTn>
                                        <p:tgtEl>
                                          <p:spTgt spid="7"/>
                                        </p:tgtEl>
                                        <p:attrNameLst>
                                          <p:attrName>style.visibility</p:attrName>
                                        </p:attrNameLst>
                                      </p:cBhvr>
                                      <p:to>
                                        <p:strVal val="visible"/>
                                      </p:to>
                                    </p:set>
                                    <p:animEffect transition="in" filter="wipe(up)">
                                      <p:cBhvr>
                                        <p:cTn id="5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Chart bld="category"/>
        </p:bldSub>
      </p:bldGraphic>
      <p:bldP spid="7" grpId="0" animBg="1"/>
      <p:bldP spid="9"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Putting All Pieces Together</a:t>
            </a:r>
          </a:p>
        </p:txBody>
      </p:sp>
      <p:sp>
        <p:nvSpPr>
          <p:cNvPr id="3" name="Slide Number Placeholder 2">
            <a:extLst>
              <a:ext uri="{FF2B5EF4-FFF2-40B4-BE49-F238E27FC236}">
                <a16:creationId xmlns:a16="http://schemas.microsoft.com/office/drawing/2014/main" id="{B79EA151-F4A3-47E7-ABC3-ED992FF9B588}"/>
              </a:ext>
            </a:extLst>
          </p:cNvPr>
          <p:cNvSpPr>
            <a:spLocks noGrp="1"/>
          </p:cNvSpPr>
          <p:nvPr>
            <p:ph type="sldNum" sz="quarter" idx="4"/>
          </p:nvPr>
        </p:nvSpPr>
        <p:spPr/>
        <p:txBody>
          <a:bodyPr/>
          <a:lstStyle/>
          <a:p>
            <a:fld id="{D4EABEBA-CB0E-0E48-9AC1-74C7372C6EC6}" type="slidenum">
              <a:rPr lang="en-US" smtClean="0"/>
              <a:pPr/>
              <a:t>19</a:t>
            </a:fld>
            <a:endParaRPr lang="en-US" dirty="0"/>
          </a:p>
        </p:txBody>
      </p:sp>
      <p:graphicFrame>
        <p:nvGraphicFramePr>
          <p:cNvPr id="9" name="Chart 8">
            <a:extLst>
              <a:ext uri="{FF2B5EF4-FFF2-40B4-BE49-F238E27FC236}">
                <a16:creationId xmlns:a16="http://schemas.microsoft.com/office/drawing/2014/main" id="{3B98160A-328E-4A49-B1E1-28C44C09F7C4}"/>
              </a:ext>
            </a:extLst>
          </p:cNvPr>
          <p:cNvGraphicFramePr>
            <a:graphicFrameLocks/>
          </p:cNvGraphicFramePr>
          <p:nvPr>
            <p:extLst>
              <p:ext uri="{D42A27DB-BD31-4B8C-83A1-F6EECF244321}">
                <p14:modId xmlns:p14="http://schemas.microsoft.com/office/powerpoint/2010/main" val="2154236841"/>
              </p:ext>
            </p:extLst>
          </p:nvPr>
        </p:nvGraphicFramePr>
        <p:xfrm>
          <a:off x="1" y="1195387"/>
          <a:ext cx="12192000" cy="44672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3094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01FA5743-2B46-4BA6-8C6D-8C7409740DC5}"/>
              </a:ext>
            </a:extLst>
          </p:cNvPr>
          <p:cNvGrpSpPr/>
          <p:nvPr/>
        </p:nvGrpSpPr>
        <p:grpSpPr>
          <a:xfrm>
            <a:off x="3509334" y="4011287"/>
            <a:ext cx="5173332" cy="2863098"/>
            <a:chOff x="3062551" y="3604894"/>
            <a:chExt cx="5173332" cy="2863098"/>
          </a:xfrm>
        </p:grpSpPr>
        <p:graphicFrame>
          <p:nvGraphicFramePr>
            <p:cNvPr id="8" name="Diagram 7">
              <a:extLst>
                <a:ext uri="{FF2B5EF4-FFF2-40B4-BE49-F238E27FC236}">
                  <a16:creationId xmlns:a16="http://schemas.microsoft.com/office/drawing/2014/main" id="{C9E080AF-C977-4A18-820E-60413EA18275}"/>
                </a:ext>
              </a:extLst>
            </p:cNvPr>
            <p:cNvGraphicFramePr/>
            <p:nvPr>
              <p:extLst>
                <p:ext uri="{D42A27DB-BD31-4B8C-83A1-F6EECF244321}">
                  <p14:modId xmlns:p14="http://schemas.microsoft.com/office/powerpoint/2010/main" val="617191251"/>
                </p:ext>
              </p:extLst>
            </p:nvPr>
          </p:nvGraphicFramePr>
          <p:xfrm>
            <a:off x="3062551" y="3615119"/>
            <a:ext cx="5173332" cy="28528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ectangle 8">
              <a:extLst>
                <a:ext uri="{FF2B5EF4-FFF2-40B4-BE49-F238E27FC236}">
                  <a16:creationId xmlns:a16="http://schemas.microsoft.com/office/drawing/2014/main" id="{87937FD8-DA83-441B-9231-A343689CE42C}"/>
                </a:ext>
              </a:extLst>
            </p:cNvPr>
            <p:cNvSpPr/>
            <p:nvPr/>
          </p:nvSpPr>
          <p:spPr>
            <a:xfrm>
              <a:off x="4126559" y="3604894"/>
              <a:ext cx="3047276" cy="2852873"/>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b="1" dirty="0">
                  <a:solidFill>
                    <a:srgbClr val="FF0000"/>
                  </a:solidFill>
                </a:rPr>
                <a:t>All Load</a:t>
              </a:r>
              <a:br>
                <a:rPr lang="en-US" b="1" dirty="0">
                  <a:solidFill>
                    <a:srgbClr val="FF0000"/>
                  </a:solidFill>
                </a:rPr>
              </a:br>
              <a:r>
                <a:rPr lang="en-US" b="1" dirty="0" err="1">
                  <a:solidFill>
                    <a:srgbClr val="FF0000"/>
                  </a:solidFill>
                </a:rPr>
                <a:t>Insts</a:t>
              </a:r>
              <a:endParaRPr lang="en-US" b="1" dirty="0">
                <a:solidFill>
                  <a:srgbClr val="FF0000"/>
                </a:solidFill>
              </a:endParaRPr>
            </a:p>
            <a:p>
              <a:endParaRPr lang="en-US" b="1" dirty="0">
                <a:solidFill>
                  <a:srgbClr val="FF0000"/>
                </a:solidFill>
              </a:endParaRPr>
            </a:p>
            <a:p>
              <a:endParaRPr lang="en-US" b="1" dirty="0">
                <a:solidFill>
                  <a:srgbClr val="FF0000"/>
                </a:solidFill>
              </a:endParaRPr>
            </a:p>
            <a:p>
              <a:endParaRPr lang="en-US" b="1" dirty="0">
                <a:solidFill>
                  <a:srgbClr val="FF0000"/>
                </a:solidFill>
              </a:endParaRPr>
            </a:p>
            <a:p>
              <a:endParaRPr lang="en-US" b="1" dirty="0">
                <a:solidFill>
                  <a:srgbClr val="FF0000"/>
                </a:solidFill>
              </a:endParaRPr>
            </a:p>
            <a:p>
              <a:endParaRPr lang="en-US" b="1" dirty="0">
                <a:solidFill>
                  <a:srgbClr val="FF0000"/>
                </a:solidFill>
              </a:endParaRPr>
            </a:p>
            <a:p>
              <a:endParaRPr lang="en-US" b="1" dirty="0">
                <a:solidFill>
                  <a:srgbClr val="FF0000"/>
                </a:solidFill>
              </a:endParaRPr>
            </a:p>
            <a:p>
              <a:endParaRPr lang="en-US" b="1" dirty="0">
                <a:solidFill>
                  <a:srgbClr val="FF0000"/>
                </a:solidFill>
              </a:endParaRPr>
            </a:p>
            <a:p>
              <a:endParaRPr lang="en-US" b="1" dirty="0">
                <a:solidFill>
                  <a:srgbClr val="FF0000"/>
                </a:solidFill>
              </a:endParaRPr>
            </a:p>
          </p:txBody>
        </p:sp>
      </p:grpSp>
      <p:sp>
        <p:nvSpPr>
          <p:cNvPr id="4" name="Title 3"/>
          <p:cNvSpPr>
            <a:spLocks noGrp="1"/>
          </p:cNvSpPr>
          <p:nvPr>
            <p:ph type="title"/>
          </p:nvPr>
        </p:nvSpPr>
        <p:spPr/>
        <p:txBody>
          <a:bodyPr/>
          <a:lstStyle/>
          <a:p>
            <a:r>
              <a:rPr lang="en-US" dirty="0"/>
              <a:t>Executive Summary of Efficient Load Value Prediction</a:t>
            </a:r>
          </a:p>
        </p:txBody>
      </p:sp>
      <p:sp>
        <p:nvSpPr>
          <p:cNvPr id="5" name="Content Placeholder 4"/>
          <p:cNvSpPr>
            <a:spLocks noGrp="1"/>
          </p:cNvSpPr>
          <p:nvPr>
            <p:ph sz="quarter" idx="10"/>
          </p:nvPr>
        </p:nvSpPr>
        <p:spPr>
          <a:xfrm>
            <a:off x="130004" y="926031"/>
            <a:ext cx="5782424" cy="638979"/>
          </a:xfrm>
        </p:spPr>
        <p:txBody>
          <a:bodyPr/>
          <a:lstStyle/>
          <a:p>
            <a:r>
              <a:rPr lang="en-US" dirty="0"/>
              <a:t>Value prediction breaks true data dependency</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
        <p:nvSpPr>
          <p:cNvPr id="47" name="Slide Number Placeholder 2">
            <a:extLst>
              <a:ext uri="{FF2B5EF4-FFF2-40B4-BE49-F238E27FC236}">
                <a16:creationId xmlns:a16="http://schemas.microsoft.com/office/drawing/2014/main" id="{926DBE63-2C13-45E5-995A-F792E3B38C49}"/>
              </a:ext>
            </a:extLst>
          </p:cNvPr>
          <p:cNvSpPr>
            <a:spLocks noGrp="1"/>
          </p:cNvSpPr>
          <p:nvPr>
            <p:ph type="sldNum" sz="quarter" idx="4"/>
          </p:nvPr>
        </p:nvSpPr>
        <p:spPr>
          <a:xfrm>
            <a:off x="163292" y="6509933"/>
            <a:ext cx="709081" cy="331932"/>
          </a:xfrm>
        </p:spPr>
        <p:txBody>
          <a:bodyPr/>
          <a:lstStyle/>
          <a:p>
            <a:fld id="{D4EABEBA-CB0E-0E48-9AC1-74C7372C6EC6}" type="slidenum">
              <a:rPr lang="en-US" smtClean="0"/>
              <a:pPr/>
              <a:t>2</a:t>
            </a:fld>
            <a:endParaRPr lang="en-US" dirty="0"/>
          </a:p>
        </p:txBody>
      </p:sp>
      <p:sp>
        <p:nvSpPr>
          <p:cNvPr id="49" name="Content Placeholder 4">
            <a:extLst>
              <a:ext uri="{FF2B5EF4-FFF2-40B4-BE49-F238E27FC236}">
                <a16:creationId xmlns:a16="http://schemas.microsoft.com/office/drawing/2014/main" id="{4507D5A1-B4D6-45B4-81F7-7074DF140DE1}"/>
              </a:ext>
            </a:extLst>
          </p:cNvPr>
          <p:cNvSpPr txBox="1">
            <a:spLocks/>
          </p:cNvSpPr>
          <p:nvPr/>
        </p:nvSpPr>
        <p:spPr>
          <a:xfrm>
            <a:off x="6096000" y="874953"/>
            <a:ext cx="5965997" cy="5285468"/>
          </a:xfrm>
          <a:prstGeom prst="rect">
            <a:avLst/>
          </a:prstGeom>
        </p:spPr>
        <p:txBody>
          <a:bodyPr/>
          <a:lstStyle>
            <a:lvl1pPr marL="342900" indent="-342900" algn="l" defTabSz="457200" rtl="0" eaLnBrk="1" latinLnBrk="0" hangingPunct="1">
              <a:spcBef>
                <a:spcPct val="20000"/>
              </a:spcBef>
              <a:buFont typeface="Arial"/>
              <a:buChar char="•"/>
              <a:defRPr lang="en-US" sz="2000" kern="1200" dirty="0" smtClean="0">
                <a:solidFill>
                  <a:srgbClr val="254061"/>
                </a:solidFill>
                <a:latin typeface="Arial"/>
                <a:ea typeface="+mn-ea"/>
                <a:cs typeface="Arial"/>
              </a:defRPr>
            </a:lvl1pPr>
            <a:lvl2pPr marL="742950" indent="-285750" algn="l" defTabSz="457200" rtl="0" eaLnBrk="1" latinLnBrk="0" hangingPunct="1">
              <a:spcBef>
                <a:spcPct val="20000"/>
              </a:spcBef>
              <a:buFont typeface="Arial"/>
              <a:buChar char="–"/>
              <a:defRPr lang="en-US" sz="1800" kern="1200" dirty="0" smtClean="0">
                <a:solidFill>
                  <a:srgbClr val="254061"/>
                </a:solidFill>
                <a:latin typeface="Arial"/>
                <a:ea typeface="+mn-ea"/>
                <a:cs typeface="Arial"/>
              </a:defRPr>
            </a:lvl2pPr>
            <a:lvl3pPr marL="1143000" indent="-228600" algn="l" defTabSz="457200" rtl="0" eaLnBrk="1" latinLnBrk="0" hangingPunct="1">
              <a:spcBef>
                <a:spcPct val="20000"/>
              </a:spcBef>
              <a:buFont typeface="Arial"/>
              <a:buChar char="•"/>
              <a:defRPr lang="en-US" sz="1600" kern="1200" dirty="0" smtClean="0">
                <a:solidFill>
                  <a:srgbClr val="254061"/>
                </a:solidFill>
                <a:latin typeface="Arial"/>
                <a:ea typeface="+mn-ea"/>
                <a:cs typeface="Arial"/>
              </a:defRPr>
            </a:lvl3pPr>
            <a:lvl4pPr marL="1600200" indent="-228600" algn="l" defTabSz="457200" rtl="0" eaLnBrk="1" latinLnBrk="0" hangingPunct="1">
              <a:spcBef>
                <a:spcPct val="20000"/>
              </a:spcBef>
              <a:buFont typeface="Arial"/>
              <a:buChar char="–"/>
              <a:defRPr lang="en-US" sz="1400" kern="1200" dirty="0" smtClean="0">
                <a:solidFill>
                  <a:srgbClr val="254061"/>
                </a:solidFill>
                <a:latin typeface="Arial"/>
                <a:ea typeface="+mn-ea"/>
                <a:cs typeface="Arial"/>
              </a:defRPr>
            </a:lvl4pPr>
            <a:lvl5pPr marL="2057400" indent="-228600" algn="l" defTabSz="457200" rtl="0" eaLnBrk="1" latinLnBrk="0" hangingPunct="1">
              <a:spcBef>
                <a:spcPct val="20000"/>
              </a:spcBef>
              <a:buFont typeface="Arial"/>
              <a:buChar char="»"/>
              <a:defRPr lang="en-US" sz="2000" kern="1200" dirty="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State-of-art VP schemes don’t scale well</a:t>
            </a:r>
          </a:p>
        </p:txBody>
      </p:sp>
      <p:pic>
        <p:nvPicPr>
          <p:cNvPr id="51" name="Picture 50">
            <a:extLst>
              <a:ext uri="{FF2B5EF4-FFF2-40B4-BE49-F238E27FC236}">
                <a16:creationId xmlns:a16="http://schemas.microsoft.com/office/drawing/2014/main" id="{003A097D-E71E-462E-AD4C-AED74C78CC88}"/>
              </a:ext>
            </a:extLst>
          </p:cNvPr>
          <p:cNvPicPr>
            <a:picLocks noChangeAspect="1"/>
          </p:cNvPicPr>
          <p:nvPr/>
        </p:nvPicPr>
        <p:blipFill>
          <a:blip r:embed="rId8"/>
          <a:stretch>
            <a:fillRect/>
          </a:stretch>
        </p:blipFill>
        <p:spPr>
          <a:xfrm>
            <a:off x="10604848" y="6155935"/>
            <a:ext cx="1500378" cy="54361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38" name="Arrow: Right 37">
            <a:extLst>
              <a:ext uri="{FF2B5EF4-FFF2-40B4-BE49-F238E27FC236}">
                <a16:creationId xmlns:a16="http://schemas.microsoft.com/office/drawing/2014/main" id="{0FCC8FC4-73AA-47C9-A583-364D864EC415}"/>
              </a:ext>
            </a:extLst>
          </p:cNvPr>
          <p:cNvSpPr/>
          <p:nvPr/>
        </p:nvSpPr>
        <p:spPr>
          <a:xfrm>
            <a:off x="1577767" y="2458463"/>
            <a:ext cx="885313" cy="36102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w/ VP</a:t>
            </a:r>
          </a:p>
        </p:txBody>
      </p:sp>
      <p:sp>
        <p:nvSpPr>
          <p:cNvPr id="39" name="Rectangle 38">
            <a:extLst>
              <a:ext uri="{FF2B5EF4-FFF2-40B4-BE49-F238E27FC236}">
                <a16:creationId xmlns:a16="http://schemas.microsoft.com/office/drawing/2014/main" id="{B7FA522C-FAAD-413C-9942-9053349FF561}"/>
              </a:ext>
            </a:extLst>
          </p:cNvPr>
          <p:cNvSpPr/>
          <p:nvPr/>
        </p:nvSpPr>
        <p:spPr>
          <a:xfrm>
            <a:off x="896990" y="3712941"/>
            <a:ext cx="750748" cy="361025"/>
          </a:xfrm>
          <a:prstGeom prst="rect">
            <a:avLst/>
          </a:prstGeom>
          <a:solidFill>
            <a:schemeClr val="tx1"/>
          </a:solid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solidFill>
                  <a:schemeClr val="bg1"/>
                </a:solidFill>
              </a:rPr>
              <a:t>IPC = 1</a:t>
            </a:r>
          </a:p>
        </p:txBody>
      </p:sp>
      <p:sp>
        <p:nvSpPr>
          <p:cNvPr id="40" name="Rectangle 39">
            <a:extLst>
              <a:ext uri="{FF2B5EF4-FFF2-40B4-BE49-F238E27FC236}">
                <a16:creationId xmlns:a16="http://schemas.microsoft.com/office/drawing/2014/main" id="{965AC902-10D5-4975-BBA7-4EBAD3D347F5}"/>
              </a:ext>
            </a:extLst>
          </p:cNvPr>
          <p:cNvSpPr/>
          <p:nvPr/>
        </p:nvSpPr>
        <p:spPr>
          <a:xfrm>
            <a:off x="3185292" y="3715709"/>
            <a:ext cx="842421" cy="361025"/>
          </a:xfrm>
          <a:prstGeom prst="rect">
            <a:avLst/>
          </a:prstGeom>
          <a:solidFill>
            <a:schemeClr val="tx1"/>
          </a:solid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solidFill>
                  <a:schemeClr val="bg1"/>
                </a:solidFill>
              </a:rPr>
              <a:t>IPC &gt;&gt; 1</a:t>
            </a:r>
          </a:p>
        </p:txBody>
      </p:sp>
      <p:pic>
        <p:nvPicPr>
          <p:cNvPr id="2" name="Picture 1">
            <a:extLst>
              <a:ext uri="{FF2B5EF4-FFF2-40B4-BE49-F238E27FC236}">
                <a16:creationId xmlns:a16="http://schemas.microsoft.com/office/drawing/2014/main" id="{046615CA-3B8D-4612-8B40-AB959F0F6F40}"/>
              </a:ext>
            </a:extLst>
          </p:cNvPr>
          <p:cNvPicPr>
            <a:picLocks noChangeAspect="1"/>
          </p:cNvPicPr>
          <p:nvPr/>
        </p:nvPicPr>
        <p:blipFill>
          <a:blip r:embed="rId9"/>
          <a:stretch>
            <a:fillRect/>
          </a:stretch>
        </p:blipFill>
        <p:spPr>
          <a:xfrm>
            <a:off x="878014" y="1371610"/>
            <a:ext cx="574604" cy="2256777"/>
          </a:xfrm>
          <a:prstGeom prst="rect">
            <a:avLst/>
          </a:prstGeom>
        </p:spPr>
      </p:pic>
      <p:pic>
        <p:nvPicPr>
          <p:cNvPr id="3" name="Picture 2">
            <a:extLst>
              <a:ext uri="{FF2B5EF4-FFF2-40B4-BE49-F238E27FC236}">
                <a16:creationId xmlns:a16="http://schemas.microsoft.com/office/drawing/2014/main" id="{311CC888-10E1-4419-A7ED-170F10F5B525}"/>
              </a:ext>
            </a:extLst>
          </p:cNvPr>
          <p:cNvPicPr>
            <a:picLocks noChangeAspect="1"/>
          </p:cNvPicPr>
          <p:nvPr/>
        </p:nvPicPr>
        <p:blipFill>
          <a:blip r:embed="rId10"/>
          <a:stretch>
            <a:fillRect/>
          </a:stretch>
        </p:blipFill>
        <p:spPr>
          <a:xfrm>
            <a:off x="2521279" y="1340750"/>
            <a:ext cx="2360873" cy="2165174"/>
          </a:xfrm>
          <a:prstGeom prst="rect">
            <a:avLst/>
          </a:prstGeom>
        </p:spPr>
      </p:pic>
      <p:graphicFrame>
        <p:nvGraphicFramePr>
          <p:cNvPr id="53" name="Chart 52">
            <a:extLst>
              <a:ext uri="{FF2B5EF4-FFF2-40B4-BE49-F238E27FC236}">
                <a16:creationId xmlns:a16="http://schemas.microsoft.com/office/drawing/2014/main" id="{C4880D56-BB50-408C-A89A-CD2860E9819C}"/>
              </a:ext>
            </a:extLst>
          </p:cNvPr>
          <p:cNvGraphicFramePr>
            <a:graphicFrameLocks/>
          </p:cNvGraphicFramePr>
          <p:nvPr>
            <p:extLst>
              <p:ext uri="{D42A27DB-BD31-4B8C-83A1-F6EECF244321}">
                <p14:modId xmlns:p14="http://schemas.microsoft.com/office/powerpoint/2010/main" val="1384337294"/>
              </p:ext>
            </p:extLst>
          </p:nvPr>
        </p:nvGraphicFramePr>
        <p:xfrm>
          <a:off x="6837511" y="1371610"/>
          <a:ext cx="4260412" cy="2702356"/>
        </p:xfrm>
        <a:graphic>
          <a:graphicData uri="http://schemas.openxmlformats.org/drawingml/2006/chart">
            <c:chart xmlns:c="http://schemas.openxmlformats.org/drawingml/2006/chart" xmlns:r="http://schemas.openxmlformats.org/officeDocument/2006/relationships" r:id="rId11"/>
          </a:graphicData>
        </a:graphic>
      </p:graphicFrame>
      <p:sp>
        <p:nvSpPr>
          <p:cNvPr id="42" name="Shape 41">
            <a:extLst>
              <a:ext uri="{FF2B5EF4-FFF2-40B4-BE49-F238E27FC236}">
                <a16:creationId xmlns:a16="http://schemas.microsoft.com/office/drawing/2014/main" id="{1BEE48EA-4E39-46BC-B62E-E314C52F70D4}"/>
              </a:ext>
            </a:extLst>
          </p:cNvPr>
          <p:cNvSpPr/>
          <p:nvPr/>
        </p:nvSpPr>
        <p:spPr>
          <a:xfrm>
            <a:off x="7472219" y="1883229"/>
            <a:ext cx="3284663" cy="1313087"/>
          </a:xfrm>
          <a:prstGeom prst="swooshArrow">
            <a:avLst>
              <a:gd name="adj1" fmla="val 11565"/>
              <a:gd name="adj2" fmla="val 25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dirty="0"/>
          </a:p>
        </p:txBody>
      </p:sp>
      <p:sp>
        <p:nvSpPr>
          <p:cNvPr id="60" name="Content Placeholder 2">
            <a:extLst>
              <a:ext uri="{FF2B5EF4-FFF2-40B4-BE49-F238E27FC236}">
                <a16:creationId xmlns:a16="http://schemas.microsoft.com/office/drawing/2014/main" id="{C135A5A0-E313-410D-87F1-6D9FFBF87983}"/>
              </a:ext>
            </a:extLst>
          </p:cNvPr>
          <p:cNvSpPr txBox="1">
            <a:spLocks/>
          </p:cNvSpPr>
          <p:nvPr/>
        </p:nvSpPr>
        <p:spPr>
          <a:xfrm>
            <a:off x="10759181" y="3136213"/>
            <a:ext cx="823077" cy="432552"/>
          </a:xfrm>
          <a:prstGeom prst="rect">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lang="en-US" sz="2600" kern="1200" dirty="0" smtClean="0">
                <a:solidFill>
                  <a:srgbClr val="254061"/>
                </a:solidFill>
                <a:latin typeface="Arial"/>
                <a:ea typeface="+mn-ea"/>
                <a:cs typeface="Arial"/>
              </a:defRPr>
            </a:lvl1pPr>
            <a:lvl2pPr marL="742950" indent="-285750" algn="l" defTabSz="457200" rtl="0" eaLnBrk="1" latinLnBrk="0" hangingPunct="1">
              <a:spcBef>
                <a:spcPct val="20000"/>
              </a:spcBef>
              <a:buFont typeface="Arial"/>
              <a:buChar char="–"/>
              <a:defRPr lang="en-US" sz="2400" kern="1200" dirty="0" smtClean="0">
                <a:solidFill>
                  <a:srgbClr val="254061"/>
                </a:solidFill>
                <a:latin typeface="Arial"/>
                <a:ea typeface="+mn-ea"/>
                <a:cs typeface="Arial"/>
              </a:defRPr>
            </a:lvl2pPr>
            <a:lvl3pPr marL="1143000" indent="-228600" algn="l" defTabSz="457200" rtl="0" eaLnBrk="1" latinLnBrk="0" hangingPunct="1">
              <a:spcBef>
                <a:spcPct val="20000"/>
              </a:spcBef>
              <a:buFont typeface="Arial"/>
              <a:buChar char="•"/>
              <a:defRPr lang="en-US" sz="2200" kern="1200" dirty="0" smtClean="0">
                <a:solidFill>
                  <a:srgbClr val="254061"/>
                </a:solidFill>
                <a:latin typeface="Arial"/>
                <a:ea typeface="+mn-ea"/>
                <a:cs typeface="Arial"/>
              </a:defRPr>
            </a:lvl3pPr>
            <a:lvl4pPr marL="1600200" indent="-228600" algn="l" defTabSz="457200" rtl="0" eaLnBrk="1" latinLnBrk="0" hangingPunct="1">
              <a:spcBef>
                <a:spcPct val="20000"/>
              </a:spcBef>
              <a:buFont typeface="Arial"/>
              <a:buChar char="–"/>
              <a:defRPr lang="en-US" sz="2000" kern="1200" dirty="0" smtClean="0">
                <a:solidFill>
                  <a:srgbClr val="254061"/>
                </a:solidFill>
                <a:latin typeface="Arial"/>
                <a:ea typeface="+mn-ea"/>
                <a:cs typeface="Arial"/>
              </a:defRPr>
            </a:lvl4pPr>
            <a:lvl5pPr marL="2057400" indent="-228600" algn="l" defTabSz="457200" rtl="0" eaLnBrk="1" latinLnBrk="0" hangingPunct="1">
              <a:spcBef>
                <a:spcPct val="20000"/>
              </a:spcBef>
              <a:buFont typeface="Arial"/>
              <a:buChar char="»"/>
              <a:defRPr lang="en-US" sz="2000" kern="1200" dirty="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sym typeface="Wingdings" panose="05000000000000000000" pitchFamily="2" charset="2"/>
              </a:rPr>
              <a:t>Baseline</a:t>
            </a:r>
            <a:br>
              <a:rPr lang="en-US" sz="1400" dirty="0">
                <a:sym typeface="Wingdings" panose="05000000000000000000" pitchFamily="2" charset="2"/>
              </a:rPr>
            </a:br>
            <a:r>
              <a:rPr lang="en-US" sz="1400" dirty="0">
                <a:sym typeface="Wingdings" panose="05000000000000000000" pitchFamily="2" charset="2"/>
              </a:rPr>
              <a:t>(No VP)</a:t>
            </a:r>
            <a:endParaRPr lang="en-US" sz="1400" dirty="0"/>
          </a:p>
        </p:txBody>
      </p:sp>
      <p:cxnSp>
        <p:nvCxnSpPr>
          <p:cNvPr id="64" name="Straight Connector 63">
            <a:extLst>
              <a:ext uri="{FF2B5EF4-FFF2-40B4-BE49-F238E27FC236}">
                <a16:creationId xmlns:a16="http://schemas.microsoft.com/office/drawing/2014/main" id="{93C503A2-DD2E-4676-B3F7-CC5FB7DD4289}"/>
              </a:ext>
            </a:extLst>
          </p:cNvPr>
          <p:cNvCxnSpPr/>
          <p:nvPr/>
        </p:nvCxnSpPr>
        <p:spPr>
          <a:xfrm>
            <a:off x="9492343" y="1655042"/>
            <a:ext cx="0" cy="1606842"/>
          </a:xfrm>
          <a:prstGeom prst="line">
            <a:avLst/>
          </a:prstGeom>
          <a:ln>
            <a:solidFill>
              <a:srgbClr val="FF0000"/>
            </a:solidFill>
            <a:prstDash val="sysDash"/>
          </a:ln>
        </p:spPr>
        <p:style>
          <a:lnRef idx="2">
            <a:schemeClr val="accent1"/>
          </a:lnRef>
          <a:fillRef idx="0">
            <a:schemeClr val="accent1"/>
          </a:fillRef>
          <a:effectRef idx="1">
            <a:schemeClr val="accent1"/>
          </a:effectRef>
          <a:fontRef idx="minor">
            <a:schemeClr val="tx1"/>
          </a:fontRef>
        </p:style>
      </p:cxnSp>
      <p:sp>
        <p:nvSpPr>
          <p:cNvPr id="65" name="Arrow: Right 64">
            <a:extLst>
              <a:ext uri="{FF2B5EF4-FFF2-40B4-BE49-F238E27FC236}">
                <a16:creationId xmlns:a16="http://schemas.microsoft.com/office/drawing/2014/main" id="{538841C5-3547-4C14-B0F2-0064FF9CA178}"/>
              </a:ext>
            </a:extLst>
          </p:cNvPr>
          <p:cNvSpPr/>
          <p:nvPr/>
        </p:nvSpPr>
        <p:spPr>
          <a:xfrm>
            <a:off x="9605405" y="1394106"/>
            <a:ext cx="1247648" cy="434155"/>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b="1" dirty="0">
                <a:effectLst>
                  <a:outerShdw blurRad="38100" dist="38100" dir="2700000" algn="tl">
                    <a:srgbClr val="000000">
                      <a:alpha val="43137"/>
                    </a:srgbClr>
                  </a:outerShdw>
                </a:effectLst>
              </a:rPr>
              <a:t>Low ROI</a:t>
            </a:r>
          </a:p>
        </p:txBody>
      </p:sp>
      <p:sp>
        <p:nvSpPr>
          <p:cNvPr id="67" name="Content Placeholder 4">
            <a:extLst>
              <a:ext uri="{FF2B5EF4-FFF2-40B4-BE49-F238E27FC236}">
                <a16:creationId xmlns:a16="http://schemas.microsoft.com/office/drawing/2014/main" id="{4E98B7D3-1DE7-49EB-9315-A3A40BC4CFB7}"/>
              </a:ext>
            </a:extLst>
          </p:cNvPr>
          <p:cNvSpPr txBox="1">
            <a:spLocks/>
          </p:cNvSpPr>
          <p:nvPr/>
        </p:nvSpPr>
        <p:spPr>
          <a:xfrm>
            <a:off x="304800" y="5092695"/>
            <a:ext cx="6447745" cy="777164"/>
          </a:xfrm>
          <a:prstGeom prst="rect">
            <a:avLst/>
          </a:prstGeom>
        </p:spPr>
        <p:txBody>
          <a:bodyPr/>
          <a:lstStyle>
            <a:lvl1pPr marL="342900" indent="-342900" algn="l" defTabSz="457200" rtl="0" eaLnBrk="1" latinLnBrk="0" hangingPunct="1">
              <a:spcBef>
                <a:spcPct val="20000"/>
              </a:spcBef>
              <a:buFont typeface="Arial"/>
              <a:buChar char="•"/>
              <a:defRPr lang="en-US" sz="2000" kern="1200" dirty="0" smtClean="0">
                <a:solidFill>
                  <a:srgbClr val="254061"/>
                </a:solidFill>
                <a:latin typeface="Arial"/>
                <a:ea typeface="+mn-ea"/>
                <a:cs typeface="Arial"/>
              </a:defRPr>
            </a:lvl1pPr>
            <a:lvl2pPr marL="742950" indent="-285750" algn="l" defTabSz="457200" rtl="0" eaLnBrk="1" latinLnBrk="0" hangingPunct="1">
              <a:spcBef>
                <a:spcPct val="20000"/>
              </a:spcBef>
              <a:buFont typeface="Arial"/>
              <a:buChar char="–"/>
              <a:defRPr lang="en-US" sz="1800" kern="1200" dirty="0" smtClean="0">
                <a:solidFill>
                  <a:srgbClr val="254061"/>
                </a:solidFill>
                <a:latin typeface="Arial"/>
                <a:ea typeface="+mn-ea"/>
                <a:cs typeface="Arial"/>
              </a:defRPr>
            </a:lvl2pPr>
            <a:lvl3pPr marL="1143000" indent="-228600" algn="l" defTabSz="457200" rtl="0" eaLnBrk="1" latinLnBrk="0" hangingPunct="1">
              <a:spcBef>
                <a:spcPct val="20000"/>
              </a:spcBef>
              <a:buFont typeface="Arial"/>
              <a:buChar char="•"/>
              <a:defRPr lang="en-US" sz="1600" kern="1200" dirty="0" smtClean="0">
                <a:solidFill>
                  <a:srgbClr val="254061"/>
                </a:solidFill>
                <a:latin typeface="Arial"/>
                <a:ea typeface="+mn-ea"/>
                <a:cs typeface="Arial"/>
              </a:defRPr>
            </a:lvl3pPr>
            <a:lvl4pPr marL="1600200" indent="-228600" algn="l" defTabSz="457200" rtl="0" eaLnBrk="1" latinLnBrk="0" hangingPunct="1">
              <a:spcBef>
                <a:spcPct val="20000"/>
              </a:spcBef>
              <a:buFont typeface="Arial"/>
              <a:buChar char="–"/>
              <a:defRPr lang="en-US" sz="1400" kern="1200" dirty="0" smtClean="0">
                <a:solidFill>
                  <a:srgbClr val="254061"/>
                </a:solidFill>
                <a:latin typeface="Arial"/>
                <a:ea typeface="+mn-ea"/>
                <a:cs typeface="Arial"/>
              </a:defRPr>
            </a:lvl4pPr>
            <a:lvl5pPr marL="2057400" indent="-228600" algn="l" defTabSz="457200" rtl="0" eaLnBrk="1" latinLnBrk="0" hangingPunct="1">
              <a:spcBef>
                <a:spcPct val="20000"/>
              </a:spcBef>
              <a:buFont typeface="Arial"/>
              <a:buChar char="»"/>
              <a:defRPr lang="en-US" sz="2000" kern="1200" dirty="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No single VP scheme is capable</a:t>
            </a:r>
            <a:br>
              <a:rPr lang="en-US" dirty="0"/>
            </a:br>
            <a:r>
              <a:rPr lang="en-US" dirty="0"/>
              <a:t>of predicting all loads efficiently</a:t>
            </a:r>
          </a:p>
        </p:txBody>
      </p:sp>
      <p:sp>
        <p:nvSpPr>
          <p:cNvPr id="68" name="Arrow: Right 67">
            <a:extLst>
              <a:ext uri="{FF2B5EF4-FFF2-40B4-BE49-F238E27FC236}">
                <a16:creationId xmlns:a16="http://schemas.microsoft.com/office/drawing/2014/main" id="{CA19F758-31D3-49C9-98D4-0512E41C53B9}"/>
              </a:ext>
            </a:extLst>
          </p:cNvPr>
          <p:cNvSpPr/>
          <p:nvPr/>
        </p:nvSpPr>
        <p:spPr>
          <a:xfrm>
            <a:off x="7620619" y="3450847"/>
            <a:ext cx="2984224" cy="4341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effectLst>
                  <a:outerShdw blurRad="38100" dist="38100" dir="2700000" algn="tl">
                    <a:srgbClr val="000000">
                      <a:alpha val="43137"/>
                    </a:srgbClr>
                  </a:outerShdw>
                </a:effectLst>
              </a:rPr>
              <a:t>Increase Budget</a:t>
            </a:r>
          </a:p>
        </p:txBody>
      </p:sp>
      <p:sp>
        <p:nvSpPr>
          <p:cNvPr id="69" name="Rectangle 68">
            <a:extLst>
              <a:ext uri="{FF2B5EF4-FFF2-40B4-BE49-F238E27FC236}">
                <a16:creationId xmlns:a16="http://schemas.microsoft.com/office/drawing/2014/main" id="{1E4D17CF-9F05-4F82-8832-4F920D9303BF}"/>
              </a:ext>
            </a:extLst>
          </p:cNvPr>
          <p:cNvSpPr/>
          <p:nvPr/>
        </p:nvSpPr>
        <p:spPr>
          <a:xfrm>
            <a:off x="7416845" y="4349991"/>
            <a:ext cx="2924584" cy="584775"/>
          </a:xfrm>
          <a:prstGeom prst="rect">
            <a:avLst/>
          </a:prstGeom>
          <a:noFill/>
        </p:spPr>
        <p:txBody>
          <a:bodyPr wrap="square" lIns="91440" tIns="45720" rIns="91440" bIns="45720">
            <a:spAutoFit/>
          </a:bodyPr>
          <a:lstStyle/>
          <a:p>
            <a:pPr algn="ctr"/>
            <a:r>
              <a:rPr lang="en-US" sz="3200" b="1" dirty="0">
                <a:ln w="9525">
                  <a:solidFill>
                    <a:schemeClr val="bg1"/>
                  </a:solidFill>
                  <a:prstDash val="solid"/>
                </a:ln>
                <a:solidFill>
                  <a:srgbClr val="FF0000"/>
                </a:solidFill>
                <a:effectLst>
                  <a:outerShdw blurRad="12700" dist="38100" dir="2700000" algn="tl" rotWithShape="0">
                    <a:schemeClr val="bg1">
                      <a:lumMod val="50000"/>
                    </a:schemeClr>
                  </a:outerShdw>
                </a:effectLst>
              </a:rPr>
              <a:t>Huge Budget</a:t>
            </a:r>
            <a:endParaRPr lang="en-US" sz="3200" b="1" cap="none" spc="0" dirty="0">
              <a:ln w="9525">
                <a:solidFill>
                  <a:schemeClr val="bg1"/>
                </a:solidFill>
                <a:prstDash val="solid"/>
              </a:ln>
              <a:solidFill>
                <a:srgbClr val="FF0000"/>
              </a:solidFill>
              <a:effectLst>
                <a:outerShdw blurRad="12700" dist="38100" dir="2700000" algn="tl" rotWithShape="0">
                  <a:schemeClr val="bg1">
                    <a:lumMod val="50000"/>
                  </a:schemeClr>
                </a:outerShdw>
              </a:effectLst>
            </a:endParaRPr>
          </a:p>
        </p:txBody>
      </p:sp>
      <p:sp>
        <p:nvSpPr>
          <p:cNvPr id="70" name="Rectangle 69">
            <a:extLst>
              <a:ext uri="{FF2B5EF4-FFF2-40B4-BE49-F238E27FC236}">
                <a16:creationId xmlns:a16="http://schemas.microsoft.com/office/drawing/2014/main" id="{F12AD47A-29D8-48ED-AE60-115735A6E548}"/>
              </a:ext>
            </a:extLst>
          </p:cNvPr>
          <p:cNvSpPr/>
          <p:nvPr/>
        </p:nvSpPr>
        <p:spPr>
          <a:xfrm>
            <a:off x="7943065" y="4907815"/>
            <a:ext cx="3452862" cy="584775"/>
          </a:xfrm>
          <a:prstGeom prst="rect">
            <a:avLst/>
          </a:prstGeom>
          <a:noFill/>
        </p:spPr>
        <p:txBody>
          <a:bodyPr wrap="square" lIns="91440" tIns="45720" rIns="91440" bIns="45720">
            <a:spAutoFit/>
          </a:bodyPr>
          <a:lstStyle/>
          <a:p>
            <a:pPr algn="ctr"/>
            <a:r>
              <a:rPr lang="en-US" sz="3200" b="1" dirty="0">
                <a:ln w="9525">
                  <a:solidFill>
                    <a:schemeClr val="bg1"/>
                  </a:solidFill>
                  <a:prstDash val="solid"/>
                </a:ln>
                <a:solidFill>
                  <a:srgbClr val="FF0000"/>
                </a:solidFill>
                <a:effectLst>
                  <a:outerShdw blurRad="12700" dist="38100" dir="2700000" algn="tl" rotWithShape="0">
                    <a:schemeClr val="bg1">
                      <a:lumMod val="50000"/>
                    </a:schemeClr>
                  </a:outerShdw>
                </a:effectLst>
              </a:rPr>
              <a:t>Significant Overlap</a:t>
            </a:r>
            <a:endParaRPr lang="en-US" sz="3200" b="1" cap="none" spc="0" dirty="0">
              <a:ln w="9525">
                <a:solidFill>
                  <a:schemeClr val="bg1"/>
                </a:solidFill>
                <a:prstDash val="solid"/>
              </a:ln>
              <a:solidFill>
                <a:srgbClr val="FF0000"/>
              </a:solidFill>
              <a:effectLst>
                <a:outerShdw blurRad="12700" dist="38100" dir="2700000" algn="tl" rotWithShape="0">
                  <a:schemeClr val="bg1">
                    <a:lumMod val="50000"/>
                  </a:schemeClr>
                </a:outerShdw>
              </a:effectLst>
            </a:endParaRPr>
          </a:p>
        </p:txBody>
      </p:sp>
      <p:sp>
        <p:nvSpPr>
          <p:cNvPr id="71" name="Rectangle 70">
            <a:extLst>
              <a:ext uri="{FF2B5EF4-FFF2-40B4-BE49-F238E27FC236}">
                <a16:creationId xmlns:a16="http://schemas.microsoft.com/office/drawing/2014/main" id="{6D44AD03-94E5-415E-B2F1-AE1CB7A82DFD}"/>
              </a:ext>
            </a:extLst>
          </p:cNvPr>
          <p:cNvSpPr/>
          <p:nvPr/>
        </p:nvSpPr>
        <p:spPr>
          <a:xfrm>
            <a:off x="8268626" y="5446944"/>
            <a:ext cx="3873396" cy="584775"/>
          </a:xfrm>
          <a:prstGeom prst="rect">
            <a:avLst/>
          </a:prstGeom>
          <a:noFill/>
        </p:spPr>
        <p:txBody>
          <a:bodyPr wrap="square" lIns="91440" tIns="45720" rIns="91440" bIns="45720">
            <a:spAutoFit/>
          </a:bodyPr>
          <a:lstStyle/>
          <a:p>
            <a:pPr algn="ctr"/>
            <a:r>
              <a:rPr lang="en-US" sz="3200" b="1" dirty="0">
                <a:ln w="9525">
                  <a:solidFill>
                    <a:schemeClr val="bg1"/>
                  </a:solidFill>
                  <a:prstDash val="solid"/>
                </a:ln>
                <a:solidFill>
                  <a:srgbClr val="FF0000"/>
                </a:solidFill>
                <a:effectLst>
                  <a:outerShdw blurRad="12700" dist="38100" dir="2700000" algn="tl" rotWithShape="0">
                    <a:schemeClr val="bg1">
                      <a:lumMod val="50000"/>
                    </a:schemeClr>
                  </a:outerShdw>
                </a:effectLst>
              </a:rPr>
              <a:t>Under-utilized Design</a:t>
            </a:r>
            <a:endParaRPr lang="en-US" sz="3200" b="1" cap="none" spc="0" dirty="0">
              <a:ln w="9525">
                <a:solidFill>
                  <a:schemeClr val="bg1"/>
                </a:solidFill>
                <a:prstDash val="solid"/>
              </a:ln>
              <a:solidFill>
                <a:srgbClr val="FF0000"/>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805492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fade">
                                      <p:cBhvr>
                                        <p:cTn id="15" dur="500"/>
                                        <p:tgtEl>
                                          <p:spTgt spid="3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8"/>
                                        </p:tgtEl>
                                        <p:attrNameLst>
                                          <p:attrName>style.visibility</p:attrName>
                                        </p:attrNameLst>
                                      </p:cBhvr>
                                      <p:to>
                                        <p:strVal val="visible"/>
                                      </p:to>
                                    </p:set>
                                    <p:animEffect transition="in" filter="fade">
                                      <p:cBhvr>
                                        <p:cTn id="20" dur="500"/>
                                        <p:tgtEl>
                                          <p:spTgt spid="38"/>
                                        </p:tgtEl>
                                      </p:cBhvr>
                                    </p:animEffect>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fade">
                                      <p:cBhvr>
                                        <p:cTn id="27" dur="500"/>
                                        <p:tgtEl>
                                          <p:spTgt spid="4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9">
                                            <p:txEl>
                                              <p:pRg st="0" end="0"/>
                                            </p:txEl>
                                          </p:spTgt>
                                        </p:tgtEl>
                                        <p:attrNameLst>
                                          <p:attrName>style.visibility</p:attrName>
                                        </p:attrNameLst>
                                      </p:cBhvr>
                                      <p:to>
                                        <p:strVal val="visible"/>
                                      </p:to>
                                    </p:set>
                                    <p:animEffect transition="in" filter="wipe(left)">
                                      <p:cBhvr>
                                        <p:cTn id="32" dur="500"/>
                                        <p:tgtEl>
                                          <p:spTgt spid="4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3"/>
                                        </p:tgtEl>
                                        <p:attrNameLst>
                                          <p:attrName>style.visibility</p:attrName>
                                        </p:attrNameLst>
                                      </p:cBhvr>
                                      <p:to>
                                        <p:strVal val="visible"/>
                                      </p:to>
                                    </p:set>
                                    <p:animEffect transition="in" filter="fade">
                                      <p:cBhvr>
                                        <p:cTn id="37" dur="500"/>
                                        <p:tgtEl>
                                          <p:spTgt spid="53"/>
                                        </p:tgtEl>
                                      </p:cBhvr>
                                    </p:animEffect>
                                  </p:childTnLst>
                                </p:cTn>
                              </p:par>
                            </p:childTnLst>
                          </p:cTn>
                        </p:par>
                        <p:par>
                          <p:cTn id="38" fill="hold">
                            <p:stCondLst>
                              <p:cond delay="500"/>
                            </p:stCondLst>
                            <p:childTnLst>
                              <p:par>
                                <p:cTn id="39" presetID="22" presetClass="entr" presetSubtype="8" fill="hold" grpId="0" nodeType="afterEffect">
                                  <p:stCondLst>
                                    <p:cond delay="0"/>
                                  </p:stCondLst>
                                  <p:childTnLst>
                                    <p:set>
                                      <p:cBhvr>
                                        <p:cTn id="40" dur="1" fill="hold">
                                          <p:stCondLst>
                                            <p:cond delay="0"/>
                                          </p:stCondLst>
                                        </p:cTn>
                                        <p:tgtEl>
                                          <p:spTgt spid="60"/>
                                        </p:tgtEl>
                                        <p:attrNameLst>
                                          <p:attrName>style.visibility</p:attrName>
                                        </p:attrNameLst>
                                      </p:cBhvr>
                                      <p:to>
                                        <p:strVal val="visible"/>
                                      </p:to>
                                    </p:set>
                                    <p:animEffect transition="in" filter="wipe(left)">
                                      <p:cBhvr>
                                        <p:cTn id="41" dur="500"/>
                                        <p:tgtEl>
                                          <p:spTgt spid="60"/>
                                        </p:tgtEl>
                                      </p:cBhvr>
                                    </p:animEffect>
                                  </p:childTnLst>
                                </p:cTn>
                              </p:par>
                            </p:childTnLst>
                          </p:cTn>
                        </p:par>
                        <p:par>
                          <p:cTn id="42" fill="hold">
                            <p:stCondLst>
                              <p:cond delay="1000"/>
                            </p:stCondLst>
                            <p:childTnLst>
                              <p:par>
                                <p:cTn id="43" presetID="22" presetClass="entr" presetSubtype="8" fill="hold" grpId="0" nodeType="afterEffect">
                                  <p:stCondLst>
                                    <p:cond delay="0"/>
                                  </p:stCondLst>
                                  <p:childTnLst>
                                    <p:set>
                                      <p:cBhvr>
                                        <p:cTn id="44" dur="1" fill="hold">
                                          <p:stCondLst>
                                            <p:cond delay="0"/>
                                          </p:stCondLst>
                                        </p:cTn>
                                        <p:tgtEl>
                                          <p:spTgt spid="68"/>
                                        </p:tgtEl>
                                        <p:attrNameLst>
                                          <p:attrName>style.visibility</p:attrName>
                                        </p:attrNameLst>
                                      </p:cBhvr>
                                      <p:to>
                                        <p:strVal val="visible"/>
                                      </p:to>
                                    </p:set>
                                    <p:animEffect transition="in" filter="wipe(left)">
                                      <p:cBhvr>
                                        <p:cTn id="45" dur="500"/>
                                        <p:tgtEl>
                                          <p:spTgt spid="68"/>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42"/>
                                        </p:tgtEl>
                                        <p:attrNameLst>
                                          <p:attrName>style.visibility</p:attrName>
                                        </p:attrNameLst>
                                      </p:cBhvr>
                                      <p:to>
                                        <p:strVal val="visible"/>
                                      </p:to>
                                    </p:set>
                                    <p:animEffect transition="in" filter="wipe(down)">
                                      <p:cBhvr>
                                        <p:cTn id="48" dur="500"/>
                                        <p:tgtEl>
                                          <p:spTgt spid="42"/>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nodeType="clickEffect">
                                  <p:stCondLst>
                                    <p:cond delay="0"/>
                                  </p:stCondLst>
                                  <p:childTnLst>
                                    <p:set>
                                      <p:cBhvr>
                                        <p:cTn id="52" dur="1" fill="hold">
                                          <p:stCondLst>
                                            <p:cond delay="0"/>
                                          </p:stCondLst>
                                        </p:cTn>
                                        <p:tgtEl>
                                          <p:spTgt spid="64"/>
                                        </p:tgtEl>
                                        <p:attrNameLst>
                                          <p:attrName>style.visibility</p:attrName>
                                        </p:attrNameLst>
                                      </p:cBhvr>
                                      <p:to>
                                        <p:strVal val="visible"/>
                                      </p:to>
                                    </p:set>
                                    <p:animEffect transition="in" filter="wipe(down)">
                                      <p:cBhvr>
                                        <p:cTn id="53" dur="500"/>
                                        <p:tgtEl>
                                          <p:spTgt spid="64"/>
                                        </p:tgtEl>
                                      </p:cBhvr>
                                    </p:animEffect>
                                  </p:childTnLst>
                                </p:cTn>
                              </p:par>
                            </p:childTnLst>
                          </p:cTn>
                        </p:par>
                        <p:par>
                          <p:cTn id="54" fill="hold">
                            <p:stCondLst>
                              <p:cond delay="500"/>
                            </p:stCondLst>
                            <p:childTnLst>
                              <p:par>
                                <p:cTn id="55" presetID="22" presetClass="entr" presetSubtype="8" fill="hold" grpId="0" nodeType="afterEffect">
                                  <p:stCondLst>
                                    <p:cond delay="0"/>
                                  </p:stCondLst>
                                  <p:childTnLst>
                                    <p:set>
                                      <p:cBhvr>
                                        <p:cTn id="56" dur="1" fill="hold">
                                          <p:stCondLst>
                                            <p:cond delay="0"/>
                                          </p:stCondLst>
                                        </p:cTn>
                                        <p:tgtEl>
                                          <p:spTgt spid="65"/>
                                        </p:tgtEl>
                                        <p:attrNameLst>
                                          <p:attrName>style.visibility</p:attrName>
                                        </p:attrNameLst>
                                      </p:cBhvr>
                                      <p:to>
                                        <p:strVal val="visible"/>
                                      </p:to>
                                    </p:set>
                                    <p:animEffect transition="in" filter="wipe(left)">
                                      <p:cBhvr>
                                        <p:cTn id="57" dur="500"/>
                                        <p:tgtEl>
                                          <p:spTgt spid="6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67">
                                            <p:txEl>
                                              <p:pRg st="0" end="0"/>
                                            </p:txEl>
                                          </p:spTgt>
                                        </p:tgtEl>
                                        <p:attrNameLst>
                                          <p:attrName>style.visibility</p:attrName>
                                        </p:attrNameLst>
                                      </p:cBhvr>
                                      <p:to>
                                        <p:strVal val="visible"/>
                                      </p:to>
                                    </p:set>
                                    <p:animEffect transition="in" filter="wipe(left)">
                                      <p:cBhvr>
                                        <p:cTn id="62" dur="500"/>
                                        <p:tgtEl>
                                          <p:spTgt spid="67">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nodeType="clickEffect">
                                  <p:stCondLst>
                                    <p:cond delay="0"/>
                                  </p:stCondLst>
                                  <p:childTnLst>
                                    <p:set>
                                      <p:cBhvr>
                                        <p:cTn id="66" dur="1" fill="hold">
                                          <p:stCondLst>
                                            <p:cond delay="0"/>
                                          </p:stCondLst>
                                        </p:cTn>
                                        <p:tgtEl>
                                          <p:spTgt spid="6"/>
                                        </p:tgtEl>
                                        <p:attrNameLst>
                                          <p:attrName>style.visibility</p:attrName>
                                        </p:attrNameLst>
                                      </p:cBhvr>
                                      <p:to>
                                        <p:strVal val="visible"/>
                                      </p:to>
                                    </p:set>
                                    <p:anim calcmode="lin" valueType="num">
                                      <p:cBhvr>
                                        <p:cTn id="67" dur="500" fill="hold"/>
                                        <p:tgtEl>
                                          <p:spTgt spid="6"/>
                                        </p:tgtEl>
                                        <p:attrNameLst>
                                          <p:attrName>ppt_w</p:attrName>
                                        </p:attrNameLst>
                                      </p:cBhvr>
                                      <p:tavLst>
                                        <p:tav tm="0">
                                          <p:val>
                                            <p:fltVal val="0"/>
                                          </p:val>
                                        </p:tav>
                                        <p:tav tm="100000">
                                          <p:val>
                                            <p:strVal val="#ppt_w"/>
                                          </p:val>
                                        </p:tav>
                                      </p:tavLst>
                                    </p:anim>
                                    <p:anim calcmode="lin" valueType="num">
                                      <p:cBhvr>
                                        <p:cTn id="68" dur="500" fill="hold"/>
                                        <p:tgtEl>
                                          <p:spTgt spid="6"/>
                                        </p:tgtEl>
                                        <p:attrNameLst>
                                          <p:attrName>ppt_h</p:attrName>
                                        </p:attrNameLst>
                                      </p:cBhvr>
                                      <p:tavLst>
                                        <p:tav tm="0">
                                          <p:val>
                                            <p:fltVal val="0"/>
                                          </p:val>
                                        </p:tav>
                                        <p:tav tm="100000">
                                          <p:val>
                                            <p:strVal val="#ppt_h"/>
                                          </p:val>
                                        </p:tav>
                                      </p:tavLst>
                                    </p:anim>
                                    <p:animEffect transition="in" filter="fade">
                                      <p:cBhvr>
                                        <p:cTn id="69" dur="500"/>
                                        <p:tgtEl>
                                          <p:spTgt spid="6"/>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69"/>
                                        </p:tgtEl>
                                        <p:attrNameLst>
                                          <p:attrName>style.visibility</p:attrName>
                                        </p:attrNameLst>
                                      </p:cBhvr>
                                      <p:to>
                                        <p:strVal val="visible"/>
                                      </p:to>
                                    </p:set>
                                    <p:animEffect transition="in" filter="wipe(left)">
                                      <p:cBhvr>
                                        <p:cTn id="74" dur="500"/>
                                        <p:tgtEl>
                                          <p:spTgt spid="69"/>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70"/>
                                        </p:tgtEl>
                                        <p:attrNameLst>
                                          <p:attrName>style.visibility</p:attrName>
                                        </p:attrNameLst>
                                      </p:cBhvr>
                                      <p:to>
                                        <p:strVal val="visible"/>
                                      </p:to>
                                    </p:set>
                                    <p:animEffect transition="in" filter="wipe(left)">
                                      <p:cBhvr>
                                        <p:cTn id="79" dur="500"/>
                                        <p:tgtEl>
                                          <p:spTgt spid="70"/>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71"/>
                                        </p:tgtEl>
                                        <p:attrNameLst>
                                          <p:attrName>style.visibility</p:attrName>
                                        </p:attrNameLst>
                                      </p:cBhvr>
                                      <p:to>
                                        <p:strVal val="visible"/>
                                      </p:to>
                                    </p:set>
                                    <p:animEffect transition="in" filter="wipe(left)">
                                      <p:cBhvr>
                                        <p:cTn id="84"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49" grpId="0" uiExpand="1" build="p"/>
      <p:bldP spid="38" grpId="0" animBg="1"/>
      <p:bldP spid="39" grpId="0" animBg="1"/>
      <p:bldP spid="40" grpId="0" animBg="1"/>
      <p:bldGraphic spid="53" grpId="0">
        <p:bldAsOne/>
      </p:bldGraphic>
      <p:bldP spid="42" grpId="0" animBg="1"/>
      <p:bldP spid="60" grpId="0" animBg="1"/>
      <p:bldP spid="65" grpId="0" animBg="1"/>
      <p:bldP spid="67" grpId="0" uiExpand="1" build="p"/>
      <p:bldP spid="68" grpId="0" animBg="1"/>
      <p:bldP spid="69" grpId="0"/>
      <p:bldP spid="70" grpId="0"/>
      <p:bldP spid="7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Against EVES Predictor (CVP-1 Winner)</a:t>
            </a:r>
          </a:p>
        </p:txBody>
      </p:sp>
      <p:sp>
        <p:nvSpPr>
          <p:cNvPr id="3" name="Slide Number Placeholder 2">
            <a:extLst>
              <a:ext uri="{FF2B5EF4-FFF2-40B4-BE49-F238E27FC236}">
                <a16:creationId xmlns:a16="http://schemas.microsoft.com/office/drawing/2014/main" id="{B79EA151-F4A3-47E7-ABC3-ED992FF9B588}"/>
              </a:ext>
            </a:extLst>
          </p:cNvPr>
          <p:cNvSpPr>
            <a:spLocks noGrp="1"/>
          </p:cNvSpPr>
          <p:nvPr>
            <p:ph type="sldNum" sz="quarter" idx="4"/>
          </p:nvPr>
        </p:nvSpPr>
        <p:spPr/>
        <p:txBody>
          <a:bodyPr/>
          <a:lstStyle/>
          <a:p>
            <a:fld id="{D4EABEBA-CB0E-0E48-9AC1-74C7372C6EC6}" type="slidenum">
              <a:rPr lang="en-US" smtClean="0"/>
              <a:pPr/>
              <a:t>20</a:t>
            </a:fld>
            <a:endParaRPr lang="en-US" dirty="0"/>
          </a:p>
        </p:txBody>
      </p:sp>
      <p:sp>
        <p:nvSpPr>
          <p:cNvPr id="16" name="Content Placeholder 3">
            <a:extLst>
              <a:ext uri="{FF2B5EF4-FFF2-40B4-BE49-F238E27FC236}">
                <a16:creationId xmlns:a16="http://schemas.microsoft.com/office/drawing/2014/main" id="{0E639116-FBEB-4A53-B565-64E41425B61D}"/>
              </a:ext>
            </a:extLst>
          </p:cNvPr>
          <p:cNvSpPr txBox="1">
            <a:spLocks/>
          </p:cNvSpPr>
          <p:nvPr/>
        </p:nvSpPr>
        <p:spPr>
          <a:xfrm>
            <a:off x="348349" y="947802"/>
            <a:ext cx="11843651" cy="935427"/>
          </a:xfrm>
          <a:prstGeom prst="rect">
            <a:avLst/>
          </a:prstGeom>
        </p:spPr>
        <p:txBody>
          <a:bodyPr/>
          <a:lstStyle>
            <a:lvl1pPr marL="342900" indent="-342900" algn="l" defTabSz="457200" rtl="0" eaLnBrk="1" latinLnBrk="0" hangingPunct="1">
              <a:spcBef>
                <a:spcPct val="20000"/>
              </a:spcBef>
              <a:buFont typeface="Arial"/>
              <a:buChar char="•"/>
              <a:defRPr lang="en-US" sz="2000" kern="1200" dirty="0" smtClean="0">
                <a:solidFill>
                  <a:srgbClr val="254061"/>
                </a:solidFill>
                <a:latin typeface="Arial"/>
                <a:ea typeface="+mn-ea"/>
                <a:cs typeface="Arial"/>
              </a:defRPr>
            </a:lvl1pPr>
            <a:lvl2pPr marL="742950" indent="-285750" algn="l" defTabSz="457200" rtl="0" eaLnBrk="1" latinLnBrk="0" hangingPunct="1">
              <a:spcBef>
                <a:spcPct val="20000"/>
              </a:spcBef>
              <a:buFont typeface="Arial"/>
              <a:buChar char="–"/>
              <a:defRPr lang="en-US" sz="1800" kern="1200" dirty="0" smtClean="0">
                <a:solidFill>
                  <a:srgbClr val="254061"/>
                </a:solidFill>
                <a:latin typeface="Arial"/>
                <a:ea typeface="+mn-ea"/>
                <a:cs typeface="Arial"/>
              </a:defRPr>
            </a:lvl2pPr>
            <a:lvl3pPr marL="1143000" indent="-228600" algn="l" defTabSz="457200" rtl="0" eaLnBrk="1" latinLnBrk="0" hangingPunct="1">
              <a:spcBef>
                <a:spcPct val="20000"/>
              </a:spcBef>
              <a:buFont typeface="Arial"/>
              <a:buChar char="•"/>
              <a:defRPr lang="en-US" sz="1600" kern="1200" dirty="0" smtClean="0">
                <a:solidFill>
                  <a:srgbClr val="254061"/>
                </a:solidFill>
                <a:latin typeface="Arial"/>
                <a:ea typeface="+mn-ea"/>
                <a:cs typeface="Arial"/>
              </a:defRPr>
            </a:lvl3pPr>
            <a:lvl4pPr marL="1600200" indent="-228600" algn="l" defTabSz="457200" rtl="0" eaLnBrk="1" latinLnBrk="0" hangingPunct="1">
              <a:spcBef>
                <a:spcPct val="20000"/>
              </a:spcBef>
              <a:buFont typeface="Arial"/>
              <a:buChar char="–"/>
              <a:defRPr lang="en-US" sz="1400" kern="1200" dirty="0" smtClean="0">
                <a:solidFill>
                  <a:srgbClr val="254061"/>
                </a:solidFill>
                <a:latin typeface="Arial"/>
                <a:ea typeface="+mn-ea"/>
                <a:cs typeface="Arial"/>
              </a:defRPr>
            </a:lvl4pPr>
            <a:lvl5pPr marL="2057400" indent="-228600" algn="l" defTabSz="457200" rtl="0" eaLnBrk="1" latinLnBrk="0" hangingPunct="1">
              <a:spcBef>
                <a:spcPct val="20000"/>
              </a:spcBef>
              <a:buFont typeface="Arial"/>
              <a:buChar char="»"/>
              <a:defRPr lang="en-US" sz="2000" kern="1200" dirty="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dirty="0"/>
              <a:t>EVES: 1</a:t>
            </a:r>
            <a:r>
              <a:rPr lang="en-US" b="1" baseline="30000" dirty="0"/>
              <a:t>st</a:t>
            </a:r>
            <a:r>
              <a:rPr lang="en-US" b="1" dirty="0"/>
              <a:t> Value Prediction Champion</a:t>
            </a:r>
            <a:endParaRPr lang="en-US" dirty="0"/>
          </a:p>
          <a:p>
            <a:pPr lvl="1"/>
            <a:r>
              <a:rPr lang="en-US" b="1" dirty="0"/>
              <a:t>E</a:t>
            </a:r>
            <a:r>
              <a:rPr lang="en-US" dirty="0"/>
              <a:t>nhanced </a:t>
            </a:r>
            <a:r>
              <a:rPr lang="en-US" b="1" dirty="0" err="1"/>
              <a:t>V</a:t>
            </a:r>
            <a:r>
              <a:rPr lang="en-US" dirty="0" err="1"/>
              <a:t>tage</a:t>
            </a:r>
            <a:r>
              <a:rPr lang="en-US" dirty="0"/>
              <a:t> </a:t>
            </a:r>
            <a:r>
              <a:rPr lang="en-US" b="1" dirty="0"/>
              <a:t>E</a:t>
            </a:r>
            <a:r>
              <a:rPr lang="en-US" dirty="0"/>
              <a:t>nhanced </a:t>
            </a:r>
            <a:r>
              <a:rPr lang="en-US" b="1" dirty="0"/>
              <a:t>S</a:t>
            </a:r>
            <a:r>
              <a:rPr lang="en-US" dirty="0"/>
              <a:t>tride</a:t>
            </a:r>
          </a:p>
          <a:p>
            <a:pPr lvl="2"/>
            <a:endParaRPr lang="en-US" dirty="0"/>
          </a:p>
          <a:p>
            <a:pPr lvl="2"/>
            <a:endParaRPr lang="en-US" dirty="0"/>
          </a:p>
          <a:p>
            <a:pPr lvl="1"/>
            <a:endParaRPr lang="en-US" dirty="0"/>
          </a:p>
          <a:p>
            <a:pPr lvl="1"/>
            <a:endParaRPr lang="en-US" dirty="0"/>
          </a:p>
        </p:txBody>
      </p:sp>
      <p:graphicFrame>
        <p:nvGraphicFramePr>
          <p:cNvPr id="8" name="Chart 7">
            <a:extLst>
              <a:ext uri="{FF2B5EF4-FFF2-40B4-BE49-F238E27FC236}">
                <a16:creationId xmlns:a16="http://schemas.microsoft.com/office/drawing/2014/main" id="{5658E7AE-2E0B-4903-8914-53EB8F53D3CF}"/>
              </a:ext>
            </a:extLst>
          </p:cNvPr>
          <p:cNvGraphicFramePr>
            <a:graphicFrameLocks/>
          </p:cNvGraphicFramePr>
          <p:nvPr>
            <p:extLst>
              <p:ext uri="{D42A27DB-BD31-4B8C-83A1-F6EECF244321}">
                <p14:modId xmlns:p14="http://schemas.microsoft.com/office/powerpoint/2010/main" val="3235341260"/>
              </p:ext>
            </p:extLst>
          </p:nvPr>
        </p:nvGraphicFramePr>
        <p:xfrm>
          <a:off x="872373" y="2042430"/>
          <a:ext cx="10481427" cy="4051528"/>
        </p:xfrm>
        <a:graphic>
          <a:graphicData uri="http://schemas.openxmlformats.org/drawingml/2006/chart">
            <c:chart xmlns:c="http://schemas.openxmlformats.org/drawingml/2006/chart" xmlns:r="http://schemas.openxmlformats.org/officeDocument/2006/relationships" r:id="rId3"/>
          </a:graphicData>
        </a:graphic>
      </p:graphicFrame>
      <p:sp>
        <p:nvSpPr>
          <p:cNvPr id="9" name="Arrow: Curved Down 8">
            <a:extLst>
              <a:ext uri="{FF2B5EF4-FFF2-40B4-BE49-F238E27FC236}">
                <a16:creationId xmlns:a16="http://schemas.microsoft.com/office/drawing/2014/main" id="{B3B4D24B-6920-46D1-9CE7-5BA9BC86DA49}"/>
              </a:ext>
            </a:extLst>
          </p:cNvPr>
          <p:cNvSpPr/>
          <p:nvPr/>
        </p:nvSpPr>
        <p:spPr>
          <a:xfrm rot="1114217">
            <a:off x="4559787" y="2462690"/>
            <a:ext cx="3569476" cy="632098"/>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TextBox 9">
            <a:extLst>
              <a:ext uri="{FF2B5EF4-FFF2-40B4-BE49-F238E27FC236}">
                <a16:creationId xmlns:a16="http://schemas.microsoft.com/office/drawing/2014/main" id="{29D3EE5C-3361-4436-9A7E-FCA9CEED9F2A}"/>
              </a:ext>
            </a:extLst>
          </p:cNvPr>
          <p:cNvSpPr txBox="1"/>
          <p:nvPr/>
        </p:nvSpPr>
        <p:spPr>
          <a:xfrm>
            <a:off x="5510796" y="2399986"/>
            <a:ext cx="2823066" cy="707886"/>
          </a:xfrm>
          <a:prstGeom prst="rect">
            <a:avLst/>
          </a:prstGeom>
          <a:solidFill>
            <a:srgbClr val="00B050"/>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2000" b="1" dirty="0"/>
              <a:t>&gt; 2X Coverage</a:t>
            </a:r>
            <a:br>
              <a:rPr lang="en-US" sz="2000" b="1" dirty="0"/>
            </a:br>
            <a:r>
              <a:rPr lang="en-US" sz="2000" b="1" dirty="0"/>
              <a:t>&gt; 50% Higher Speedup</a:t>
            </a:r>
          </a:p>
        </p:txBody>
      </p:sp>
      <p:sp>
        <p:nvSpPr>
          <p:cNvPr id="11" name="TextBox 10">
            <a:extLst>
              <a:ext uri="{FF2B5EF4-FFF2-40B4-BE49-F238E27FC236}">
                <a16:creationId xmlns:a16="http://schemas.microsoft.com/office/drawing/2014/main" id="{5C7A9BDC-8450-4914-A187-F98940666C8B}"/>
              </a:ext>
            </a:extLst>
          </p:cNvPr>
          <p:cNvSpPr txBox="1"/>
          <p:nvPr/>
        </p:nvSpPr>
        <p:spPr>
          <a:xfrm>
            <a:off x="6682378" y="1028809"/>
            <a:ext cx="3887651" cy="1015663"/>
          </a:xfrm>
          <a:prstGeom prst="rect">
            <a:avLst/>
          </a:prstGeom>
          <a:ln/>
        </p:spPr>
        <p:style>
          <a:lnRef idx="1">
            <a:schemeClr val="dk1"/>
          </a:lnRef>
          <a:fillRef idx="2">
            <a:schemeClr val="dk1"/>
          </a:fillRef>
          <a:effectRef idx="1">
            <a:schemeClr val="dk1"/>
          </a:effectRef>
          <a:fontRef idx="minor">
            <a:schemeClr val="dk1"/>
          </a:fontRef>
        </p:style>
        <p:txBody>
          <a:bodyPr wrap="square" rtlCol="0">
            <a:spAutoFit/>
          </a:bodyPr>
          <a:lstStyle/>
          <a:p>
            <a:r>
              <a:rPr lang="en-US" sz="2000" b="1" dirty="0"/>
              <a:t>Composite outperforms EVES in 67 out of 85 workloads, while EVES outperforms in 9 workloads only</a:t>
            </a:r>
          </a:p>
        </p:txBody>
      </p:sp>
    </p:spTree>
    <p:extLst>
      <p:ext uri="{BB962C8B-B14F-4D97-AF65-F5344CB8AC3E}">
        <p14:creationId xmlns:p14="http://schemas.microsoft.com/office/powerpoint/2010/main" val="3729350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animEffect transition="in" filter="fade">
                                      <p:cBhvr>
                                        <p:cTn id="11" dur="500"/>
                                        <p:tgtEl>
                                          <p:spTgt spid="16">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
                                            <p:graphicEl>
                                              <a:chart seriesIdx="-3" categoryIdx="-3" bldStep="gridLegend"/>
                                            </p:graphicEl>
                                          </p:spTgt>
                                        </p:tgtEl>
                                        <p:attrNameLst>
                                          <p:attrName>style.visibility</p:attrName>
                                        </p:attrNameLst>
                                      </p:cBhvr>
                                      <p:to>
                                        <p:strVal val="visible"/>
                                      </p:to>
                                    </p:set>
                                    <p:animEffect transition="in" filter="fade">
                                      <p:cBhvr>
                                        <p:cTn id="16" dur="500"/>
                                        <p:tgtEl>
                                          <p:spTgt spid="8">
                                            <p:graphicEl>
                                              <a:chart seriesIdx="-3" categoryIdx="-3" bldStep="gridLegend"/>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8">
                                            <p:graphicEl>
                                              <a:chart seriesIdx="0" categoryIdx="-4" bldStep="series"/>
                                            </p:graphicEl>
                                          </p:spTgt>
                                        </p:tgtEl>
                                        <p:attrNameLst>
                                          <p:attrName>style.visibility</p:attrName>
                                        </p:attrNameLst>
                                      </p:cBhvr>
                                      <p:to>
                                        <p:strVal val="visible"/>
                                      </p:to>
                                    </p:set>
                                    <p:animEffect transition="in" filter="fade">
                                      <p:cBhvr>
                                        <p:cTn id="21" dur="500"/>
                                        <p:tgtEl>
                                          <p:spTgt spid="8">
                                            <p:graphicEl>
                                              <a:chart seriesIdx="0" categoryIdx="-4" bldStep="series"/>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8">
                                            <p:graphicEl>
                                              <a:chart seriesIdx="1" categoryIdx="-4" bldStep="series"/>
                                            </p:graphicEl>
                                          </p:spTgt>
                                        </p:tgtEl>
                                        <p:attrNameLst>
                                          <p:attrName>style.visibility</p:attrName>
                                        </p:attrNameLst>
                                      </p:cBhvr>
                                      <p:to>
                                        <p:strVal val="visible"/>
                                      </p:to>
                                    </p:set>
                                    <p:animEffect transition="in" filter="fade">
                                      <p:cBhvr>
                                        <p:cTn id="26" dur="500"/>
                                        <p:tgtEl>
                                          <p:spTgt spid="8">
                                            <p:graphicEl>
                                              <a:chart seriesIdx="1" categoryIdx="-4" bldStep="series"/>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childTnLst>
                          </p:cTn>
                        </p:par>
                        <p:par>
                          <p:cTn id="32" fill="hold">
                            <p:stCondLst>
                              <p:cond delay="500"/>
                            </p:stCondLst>
                            <p:childTnLst>
                              <p:par>
                                <p:cTn id="33" presetID="31" presetClass="entr" presetSubtype="0" fill="hold" grpId="0" nodeType="afterEffect">
                                  <p:stCondLst>
                                    <p:cond delay="500"/>
                                  </p:stCondLst>
                                  <p:childTnLst>
                                    <p:set>
                                      <p:cBhvr>
                                        <p:cTn id="34" dur="1" fill="hold">
                                          <p:stCondLst>
                                            <p:cond delay="0"/>
                                          </p:stCondLst>
                                        </p:cTn>
                                        <p:tgtEl>
                                          <p:spTgt spid="10"/>
                                        </p:tgtEl>
                                        <p:attrNameLst>
                                          <p:attrName>style.visibility</p:attrName>
                                        </p:attrNameLst>
                                      </p:cBhvr>
                                      <p:to>
                                        <p:strVal val="visible"/>
                                      </p:to>
                                    </p:set>
                                    <p:anim calcmode="lin" valueType="num">
                                      <p:cBhvr>
                                        <p:cTn id="35" dur="1000" fill="hold"/>
                                        <p:tgtEl>
                                          <p:spTgt spid="10"/>
                                        </p:tgtEl>
                                        <p:attrNameLst>
                                          <p:attrName>ppt_w</p:attrName>
                                        </p:attrNameLst>
                                      </p:cBhvr>
                                      <p:tavLst>
                                        <p:tav tm="0">
                                          <p:val>
                                            <p:fltVal val="0"/>
                                          </p:val>
                                        </p:tav>
                                        <p:tav tm="100000">
                                          <p:val>
                                            <p:strVal val="#ppt_w"/>
                                          </p:val>
                                        </p:tav>
                                      </p:tavLst>
                                    </p:anim>
                                    <p:anim calcmode="lin" valueType="num">
                                      <p:cBhvr>
                                        <p:cTn id="36" dur="1000" fill="hold"/>
                                        <p:tgtEl>
                                          <p:spTgt spid="10"/>
                                        </p:tgtEl>
                                        <p:attrNameLst>
                                          <p:attrName>ppt_h</p:attrName>
                                        </p:attrNameLst>
                                      </p:cBhvr>
                                      <p:tavLst>
                                        <p:tav tm="0">
                                          <p:val>
                                            <p:fltVal val="0"/>
                                          </p:val>
                                        </p:tav>
                                        <p:tav tm="100000">
                                          <p:val>
                                            <p:strVal val="#ppt_h"/>
                                          </p:val>
                                        </p:tav>
                                      </p:tavLst>
                                    </p:anim>
                                    <p:anim calcmode="lin" valueType="num">
                                      <p:cBhvr>
                                        <p:cTn id="37" dur="1000" fill="hold"/>
                                        <p:tgtEl>
                                          <p:spTgt spid="10"/>
                                        </p:tgtEl>
                                        <p:attrNameLst>
                                          <p:attrName>style.rotation</p:attrName>
                                        </p:attrNameLst>
                                      </p:cBhvr>
                                      <p:tavLst>
                                        <p:tav tm="0">
                                          <p:val>
                                            <p:fltVal val="90"/>
                                          </p:val>
                                        </p:tav>
                                        <p:tav tm="100000">
                                          <p:val>
                                            <p:fltVal val="0"/>
                                          </p:val>
                                        </p:tav>
                                      </p:tavLst>
                                    </p:anim>
                                    <p:animEffect transition="in" filter="fade">
                                      <p:cBhvr>
                                        <p:cTn id="38" dur="1000"/>
                                        <p:tgtEl>
                                          <p:spTgt spid="10"/>
                                        </p:tgtEl>
                                      </p:cBhvr>
                                    </p:animEffect>
                                  </p:childTnLst>
                                </p:cTn>
                              </p:par>
                            </p:childTnLst>
                          </p:cTn>
                        </p:par>
                        <p:par>
                          <p:cTn id="39" fill="hold">
                            <p:stCondLst>
                              <p:cond delay="2000"/>
                            </p:stCondLst>
                            <p:childTnLst>
                              <p:par>
                                <p:cTn id="40" presetID="26" presetClass="emph" presetSubtype="0" repeatCount="2000" fill="hold" grpId="1" nodeType="afterEffect">
                                  <p:stCondLst>
                                    <p:cond delay="0"/>
                                  </p:stCondLst>
                                  <p:childTnLst>
                                    <p:animEffect transition="out" filter="fade">
                                      <p:cBhvr>
                                        <p:cTn id="41" dur="500" tmFilter="0, 0; .2, .5; .8, .5; 1, 0"/>
                                        <p:tgtEl>
                                          <p:spTgt spid="10"/>
                                        </p:tgtEl>
                                      </p:cBhvr>
                                    </p:animEffect>
                                    <p:animScale>
                                      <p:cBhvr>
                                        <p:cTn id="42" dur="250" autoRev="1" fill="hold"/>
                                        <p:tgtEl>
                                          <p:spTgt spid="10"/>
                                        </p:tgtEl>
                                      </p:cBhvr>
                                      <p:by x="105000" y="105000"/>
                                    </p:animScale>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1000" fill="hold"/>
                                        <p:tgtEl>
                                          <p:spTgt spid="11"/>
                                        </p:tgtEl>
                                        <p:attrNameLst>
                                          <p:attrName>ppt_w</p:attrName>
                                        </p:attrNameLst>
                                      </p:cBhvr>
                                      <p:tavLst>
                                        <p:tav tm="0">
                                          <p:val>
                                            <p:fltVal val="0"/>
                                          </p:val>
                                        </p:tav>
                                        <p:tav tm="100000">
                                          <p:val>
                                            <p:strVal val="#ppt_w"/>
                                          </p:val>
                                        </p:tav>
                                      </p:tavLst>
                                    </p:anim>
                                    <p:anim calcmode="lin" valueType="num">
                                      <p:cBhvr>
                                        <p:cTn id="48" dur="1000" fill="hold"/>
                                        <p:tgtEl>
                                          <p:spTgt spid="11"/>
                                        </p:tgtEl>
                                        <p:attrNameLst>
                                          <p:attrName>ppt_h</p:attrName>
                                        </p:attrNameLst>
                                      </p:cBhvr>
                                      <p:tavLst>
                                        <p:tav tm="0">
                                          <p:val>
                                            <p:fltVal val="0"/>
                                          </p:val>
                                        </p:tav>
                                        <p:tav tm="100000">
                                          <p:val>
                                            <p:strVal val="#ppt_h"/>
                                          </p:val>
                                        </p:tav>
                                      </p:tavLst>
                                    </p:anim>
                                    <p:anim calcmode="lin" valueType="num">
                                      <p:cBhvr>
                                        <p:cTn id="49" dur="1000" fill="hold"/>
                                        <p:tgtEl>
                                          <p:spTgt spid="11"/>
                                        </p:tgtEl>
                                        <p:attrNameLst>
                                          <p:attrName>style.rotation</p:attrName>
                                        </p:attrNameLst>
                                      </p:cBhvr>
                                      <p:tavLst>
                                        <p:tav tm="0">
                                          <p:val>
                                            <p:fltVal val="90"/>
                                          </p:val>
                                        </p:tav>
                                        <p:tav tm="100000">
                                          <p:val>
                                            <p:fltVal val="0"/>
                                          </p:val>
                                        </p:tav>
                                      </p:tavLst>
                                    </p:anim>
                                    <p:animEffect transition="in" filter="fade">
                                      <p:cBhvr>
                                        <p:cTn id="50" dur="1000"/>
                                        <p:tgtEl>
                                          <p:spTgt spid="11"/>
                                        </p:tgtEl>
                                      </p:cBhvr>
                                    </p:animEffect>
                                  </p:childTnLst>
                                </p:cTn>
                              </p:par>
                            </p:childTnLst>
                          </p:cTn>
                        </p:par>
                        <p:par>
                          <p:cTn id="51" fill="hold">
                            <p:stCondLst>
                              <p:cond delay="1000"/>
                            </p:stCondLst>
                            <p:childTnLst>
                              <p:par>
                                <p:cTn id="52" presetID="26" presetClass="emph" presetSubtype="0" repeatCount="2000" fill="hold" grpId="1" nodeType="afterEffect">
                                  <p:stCondLst>
                                    <p:cond delay="0"/>
                                  </p:stCondLst>
                                  <p:childTnLst>
                                    <p:animEffect transition="out" filter="fade">
                                      <p:cBhvr>
                                        <p:cTn id="53" dur="500" tmFilter="0, 0; .2, .5; .8, .5; 1, 0"/>
                                        <p:tgtEl>
                                          <p:spTgt spid="11"/>
                                        </p:tgtEl>
                                      </p:cBhvr>
                                    </p:animEffect>
                                    <p:animScale>
                                      <p:cBhvr>
                                        <p:cTn id="54" dur="250" autoRev="1" fill="hold"/>
                                        <p:tgtEl>
                                          <p:spTgt spid="1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Chart bld="series"/>
        </p:bldSub>
      </p:bldGraphic>
      <p:bldP spid="9" grpId="0" animBg="1"/>
      <p:bldP spid="10" grpId="0" animBg="1"/>
      <p:bldP spid="10" grpId="1" animBg="1"/>
      <p:bldP spid="11" grpId="0" animBg="1"/>
      <p:bldP spid="11"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4" name="Content Placeholder 3"/>
          <p:cNvSpPr>
            <a:spLocks noGrp="1"/>
          </p:cNvSpPr>
          <p:nvPr>
            <p:ph sz="quarter" idx="10"/>
          </p:nvPr>
        </p:nvSpPr>
        <p:spPr>
          <a:xfrm>
            <a:off x="754145" y="1284289"/>
            <a:ext cx="9764228" cy="5126037"/>
          </a:xfrm>
        </p:spPr>
        <p:txBody>
          <a:bodyPr/>
          <a:lstStyle/>
          <a:p>
            <a:r>
              <a:rPr lang="en-US" dirty="0"/>
              <a:t>We advocated a composite predictor design</a:t>
            </a:r>
          </a:p>
          <a:p>
            <a:pPr lvl="1"/>
            <a:r>
              <a:rPr lang="en-US" dirty="0"/>
              <a:t>Consists of two address and two value predictors</a:t>
            </a:r>
          </a:p>
          <a:p>
            <a:endParaRPr lang="en-US" dirty="0"/>
          </a:p>
          <a:p>
            <a:r>
              <a:rPr lang="en-US" dirty="0"/>
              <a:t>We proposed several optimizations:</a:t>
            </a:r>
          </a:p>
          <a:p>
            <a:pPr lvl="1"/>
            <a:r>
              <a:rPr lang="en-US" dirty="0"/>
              <a:t>Accuracy Monitors:</a:t>
            </a:r>
          </a:p>
          <a:p>
            <a:pPr lvl="2"/>
            <a:r>
              <a:rPr lang="en-US" dirty="0"/>
              <a:t>Mitigate pathological behavior</a:t>
            </a:r>
          </a:p>
          <a:p>
            <a:pPr lvl="1"/>
            <a:r>
              <a:rPr lang="en-US" dirty="0"/>
              <a:t>Smart Training:</a:t>
            </a:r>
          </a:p>
          <a:p>
            <a:pPr lvl="2"/>
            <a:r>
              <a:rPr lang="en-US" dirty="0"/>
              <a:t>Eliminate unnecessary overlap</a:t>
            </a:r>
          </a:p>
          <a:p>
            <a:pPr lvl="1"/>
            <a:r>
              <a:rPr lang="en-US" dirty="0"/>
              <a:t>Predictor Fusion:</a:t>
            </a:r>
          </a:p>
          <a:p>
            <a:pPr lvl="2"/>
            <a:r>
              <a:rPr lang="en-US" dirty="0"/>
              <a:t>Improve utilization</a:t>
            </a:r>
          </a:p>
          <a:p>
            <a:pPr lvl="1"/>
            <a:endParaRPr lang="en-US" dirty="0"/>
          </a:p>
          <a:p>
            <a:r>
              <a:rPr lang="en-US" dirty="0"/>
              <a:t>Results</a:t>
            </a:r>
          </a:p>
          <a:p>
            <a:pPr lvl="1"/>
            <a:r>
              <a:rPr lang="en-US" dirty="0"/>
              <a:t>Significant performance improvements</a:t>
            </a:r>
          </a:p>
          <a:p>
            <a:pPr lvl="2"/>
            <a:r>
              <a:rPr lang="en-US" dirty="0"/>
              <a:t>Outperforms the best component predictor by 54%-74% depending on predictor size</a:t>
            </a:r>
          </a:p>
          <a:p>
            <a:pPr lvl="1"/>
            <a:r>
              <a:rPr lang="en-US" dirty="0"/>
              <a:t>Outperform EVES Predictor (winner of CVP-1)</a:t>
            </a:r>
          </a:p>
          <a:p>
            <a:pPr lvl="2"/>
            <a:r>
              <a:rPr lang="en-US" dirty="0"/>
              <a:t>&gt; 2X Coverage, and &gt; 50% Higher Speedup</a:t>
            </a:r>
          </a:p>
          <a:p>
            <a:endParaRPr lang="en-US" dirty="0"/>
          </a:p>
        </p:txBody>
      </p:sp>
      <p:sp>
        <p:nvSpPr>
          <p:cNvPr id="5" name="Slide Number Placeholder 2">
            <a:extLst>
              <a:ext uri="{FF2B5EF4-FFF2-40B4-BE49-F238E27FC236}">
                <a16:creationId xmlns:a16="http://schemas.microsoft.com/office/drawing/2014/main" id="{7D274ECE-3BCB-4484-98CB-B7327100958C}"/>
              </a:ext>
            </a:extLst>
          </p:cNvPr>
          <p:cNvSpPr>
            <a:spLocks noGrp="1"/>
          </p:cNvSpPr>
          <p:nvPr>
            <p:ph type="sldNum" sz="quarter" idx="4"/>
          </p:nvPr>
        </p:nvSpPr>
        <p:spPr>
          <a:xfrm>
            <a:off x="163292" y="6509933"/>
            <a:ext cx="709081" cy="331932"/>
          </a:xfrm>
        </p:spPr>
        <p:txBody>
          <a:bodyPr/>
          <a:lstStyle/>
          <a:p>
            <a:fld id="{D4EABEBA-CB0E-0E48-9AC1-74C7372C6EC6}" type="slidenum">
              <a:rPr lang="en-US" smtClean="0"/>
              <a:pPr/>
              <a:t>21</a:t>
            </a:fld>
            <a:endParaRPr lang="en-US" dirty="0"/>
          </a:p>
        </p:txBody>
      </p:sp>
      <p:pic>
        <p:nvPicPr>
          <p:cNvPr id="6" name="Picture 5">
            <a:extLst>
              <a:ext uri="{FF2B5EF4-FFF2-40B4-BE49-F238E27FC236}">
                <a16:creationId xmlns:a16="http://schemas.microsoft.com/office/drawing/2014/main" id="{5FDEAFAD-EEC9-4FEE-84CC-A9BFFF721DC8}"/>
              </a:ext>
            </a:extLst>
          </p:cNvPr>
          <p:cNvPicPr>
            <a:picLocks noChangeAspect="1"/>
          </p:cNvPicPr>
          <p:nvPr/>
        </p:nvPicPr>
        <p:blipFill>
          <a:blip r:embed="rId2"/>
          <a:stretch>
            <a:fillRect/>
          </a:stretch>
        </p:blipFill>
        <p:spPr>
          <a:xfrm>
            <a:off x="9677400" y="5869383"/>
            <a:ext cx="2303644" cy="834653"/>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2283202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500"/>
                                        <p:tgtEl>
                                          <p:spTgt spid="4">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fade">
                                      <p:cBhvr>
                                        <p:cTn id="24" dur="500"/>
                                        <p:tgtEl>
                                          <p:spTgt spid="4">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fade">
                                      <p:cBhvr>
                                        <p:cTn id="27" dur="500"/>
                                        <p:tgtEl>
                                          <p:spTgt spid="4">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4">
                                            <p:txEl>
                                              <p:pRg st="8" end="8"/>
                                            </p:txEl>
                                          </p:spTgt>
                                        </p:tgtEl>
                                        <p:attrNameLst>
                                          <p:attrName>style.visibility</p:attrName>
                                        </p:attrNameLst>
                                      </p:cBhvr>
                                      <p:to>
                                        <p:strVal val="visible"/>
                                      </p:to>
                                    </p:set>
                                    <p:animEffect transition="in" filter="fade">
                                      <p:cBhvr>
                                        <p:cTn id="30" dur="500"/>
                                        <p:tgtEl>
                                          <p:spTgt spid="4">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animEffect transition="in" filter="fade">
                                      <p:cBhvr>
                                        <p:cTn id="33" dur="500"/>
                                        <p:tgtEl>
                                          <p:spTgt spid="4">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4">
                                            <p:txEl>
                                              <p:pRg st="11" end="11"/>
                                            </p:txEl>
                                          </p:spTgt>
                                        </p:tgtEl>
                                        <p:attrNameLst>
                                          <p:attrName>style.visibility</p:attrName>
                                        </p:attrNameLst>
                                      </p:cBhvr>
                                      <p:to>
                                        <p:strVal val="visible"/>
                                      </p:to>
                                    </p:set>
                                    <p:animEffect transition="in" filter="fade">
                                      <p:cBhvr>
                                        <p:cTn id="38" dur="500"/>
                                        <p:tgtEl>
                                          <p:spTgt spid="4">
                                            <p:txEl>
                                              <p:pRg st="11" end="11"/>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4">
                                            <p:txEl>
                                              <p:pRg st="12" end="12"/>
                                            </p:txEl>
                                          </p:spTgt>
                                        </p:tgtEl>
                                        <p:attrNameLst>
                                          <p:attrName>style.visibility</p:attrName>
                                        </p:attrNameLst>
                                      </p:cBhvr>
                                      <p:to>
                                        <p:strVal val="visible"/>
                                      </p:to>
                                    </p:set>
                                    <p:animEffect transition="in" filter="fade">
                                      <p:cBhvr>
                                        <p:cTn id="41" dur="500"/>
                                        <p:tgtEl>
                                          <p:spTgt spid="4">
                                            <p:txEl>
                                              <p:pRg st="12" end="12"/>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4">
                                            <p:txEl>
                                              <p:pRg st="13" end="13"/>
                                            </p:txEl>
                                          </p:spTgt>
                                        </p:tgtEl>
                                        <p:attrNameLst>
                                          <p:attrName>style.visibility</p:attrName>
                                        </p:attrNameLst>
                                      </p:cBhvr>
                                      <p:to>
                                        <p:strVal val="visible"/>
                                      </p:to>
                                    </p:set>
                                    <p:animEffect transition="in" filter="fade">
                                      <p:cBhvr>
                                        <p:cTn id="44" dur="500"/>
                                        <p:tgtEl>
                                          <p:spTgt spid="4">
                                            <p:txEl>
                                              <p:pRg st="13" end="13"/>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4">
                                            <p:txEl>
                                              <p:pRg st="14" end="14"/>
                                            </p:txEl>
                                          </p:spTgt>
                                        </p:tgtEl>
                                        <p:attrNameLst>
                                          <p:attrName>style.visibility</p:attrName>
                                        </p:attrNameLst>
                                      </p:cBhvr>
                                      <p:to>
                                        <p:strVal val="visible"/>
                                      </p:to>
                                    </p:set>
                                    <p:animEffect transition="in" filter="fade">
                                      <p:cBhvr>
                                        <p:cTn id="47" dur="500"/>
                                        <p:tgtEl>
                                          <p:spTgt spid="4">
                                            <p:txEl>
                                              <p:pRg st="14" end="14"/>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4">
                                            <p:txEl>
                                              <p:pRg st="15" end="15"/>
                                            </p:txEl>
                                          </p:spTgt>
                                        </p:tgtEl>
                                        <p:attrNameLst>
                                          <p:attrName>style.visibility</p:attrName>
                                        </p:attrNameLst>
                                      </p:cBhvr>
                                      <p:to>
                                        <p:strVal val="visible"/>
                                      </p:to>
                                    </p:set>
                                    <p:animEffect transition="in" filter="fade">
                                      <p:cBhvr>
                                        <p:cTn id="50" dur="500"/>
                                        <p:tgtEl>
                                          <p:spTgt spid="4">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046708" y="1885495"/>
            <a:ext cx="11071880" cy="2521135"/>
          </a:xfrm>
        </p:spPr>
        <p:txBody>
          <a:bodyPr/>
          <a:lstStyle/>
          <a:p>
            <a:r>
              <a:rPr lang="en-US" sz="5400" dirty="0"/>
              <a:t>Thank you!</a:t>
            </a:r>
            <a:br>
              <a:rPr lang="en-US" sz="5400" dirty="0"/>
            </a:br>
            <a:br>
              <a:rPr lang="en-US" sz="5400" dirty="0"/>
            </a:br>
            <a:r>
              <a:rPr lang="en-US" sz="5400" dirty="0"/>
              <a:t>Questions?</a:t>
            </a:r>
          </a:p>
        </p:txBody>
      </p:sp>
      <p:sp>
        <p:nvSpPr>
          <p:cNvPr id="3" name="Slide Number Placeholder 2">
            <a:extLst>
              <a:ext uri="{FF2B5EF4-FFF2-40B4-BE49-F238E27FC236}">
                <a16:creationId xmlns:a16="http://schemas.microsoft.com/office/drawing/2014/main" id="{EBFBD119-5345-46D1-A1BD-0DFC6FEAF04C}"/>
              </a:ext>
            </a:extLst>
          </p:cNvPr>
          <p:cNvSpPr txBox="1">
            <a:spLocks/>
          </p:cNvSpPr>
          <p:nvPr/>
        </p:nvSpPr>
        <p:spPr>
          <a:xfrm>
            <a:off x="163292" y="6509933"/>
            <a:ext cx="709081" cy="331932"/>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4EABEBA-CB0E-0E48-9AC1-74C7372C6EC6}" type="slidenum">
              <a:rPr lang="en-US" smtClean="0"/>
              <a:pPr/>
              <a:t>22</a:t>
            </a:fld>
            <a:endParaRPr lang="en-US" dirty="0"/>
          </a:p>
        </p:txBody>
      </p:sp>
    </p:spTree>
    <p:extLst>
      <p:ext uri="{BB962C8B-B14F-4D97-AF65-F5344CB8AC3E}">
        <p14:creationId xmlns:p14="http://schemas.microsoft.com/office/powerpoint/2010/main" val="5269359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Backup</a:t>
            </a:r>
          </a:p>
        </p:txBody>
      </p:sp>
      <p:sp>
        <p:nvSpPr>
          <p:cNvPr id="3" name="Slide Number Placeholder 2">
            <a:extLst>
              <a:ext uri="{FF2B5EF4-FFF2-40B4-BE49-F238E27FC236}">
                <a16:creationId xmlns:a16="http://schemas.microsoft.com/office/drawing/2014/main" id="{EBFBD119-5345-46D1-A1BD-0DFC6FEAF04C}"/>
              </a:ext>
            </a:extLst>
          </p:cNvPr>
          <p:cNvSpPr txBox="1">
            <a:spLocks/>
          </p:cNvSpPr>
          <p:nvPr/>
        </p:nvSpPr>
        <p:spPr>
          <a:xfrm>
            <a:off x="163292" y="6509933"/>
            <a:ext cx="709081" cy="331932"/>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4EABEBA-CB0E-0E48-9AC1-74C7372C6EC6}" type="slidenum">
              <a:rPr lang="en-US" smtClean="0"/>
              <a:pPr/>
              <a:t>23</a:t>
            </a:fld>
            <a:endParaRPr lang="en-US" dirty="0"/>
          </a:p>
        </p:txBody>
      </p:sp>
    </p:spTree>
    <p:extLst>
      <p:ext uri="{BB962C8B-B14F-4D97-AF65-F5344CB8AC3E}">
        <p14:creationId xmlns:p14="http://schemas.microsoft.com/office/powerpoint/2010/main" val="4285006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242CCE15-6BFE-4AF4-9795-B39822D7842D}"/>
              </a:ext>
            </a:extLst>
          </p:cNvPr>
          <p:cNvGraphicFramePr>
            <a:graphicFrameLocks/>
          </p:cNvGraphicFramePr>
          <p:nvPr>
            <p:extLst>
              <p:ext uri="{D42A27DB-BD31-4B8C-83A1-F6EECF244321}">
                <p14:modId xmlns:p14="http://schemas.microsoft.com/office/powerpoint/2010/main" val="4280737430"/>
              </p:ext>
            </p:extLst>
          </p:nvPr>
        </p:nvGraphicFramePr>
        <p:xfrm>
          <a:off x="6440245" y="1226127"/>
          <a:ext cx="5135228" cy="409014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p:cNvSpPr>
            <a:spLocks noGrp="1"/>
          </p:cNvSpPr>
          <p:nvPr>
            <p:ph type="title"/>
          </p:nvPr>
        </p:nvSpPr>
        <p:spPr/>
        <p:txBody>
          <a:bodyPr/>
          <a:lstStyle/>
          <a:p>
            <a:r>
              <a:rPr lang="en-US" dirty="0"/>
              <a:t>Executive Summary of Efficient Load Value Prediction</a:t>
            </a:r>
          </a:p>
        </p:txBody>
      </p:sp>
      <p:sp>
        <p:nvSpPr>
          <p:cNvPr id="5" name="Content Placeholder 4"/>
          <p:cNvSpPr>
            <a:spLocks noGrp="1"/>
          </p:cNvSpPr>
          <p:nvPr>
            <p:ph sz="quarter" idx="10"/>
          </p:nvPr>
        </p:nvSpPr>
        <p:spPr>
          <a:xfrm>
            <a:off x="130003" y="926031"/>
            <a:ext cx="6090044" cy="5285468"/>
          </a:xfrm>
        </p:spPr>
        <p:txBody>
          <a:bodyPr/>
          <a:lstStyle/>
          <a:p>
            <a:r>
              <a:rPr lang="en-US" dirty="0"/>
              <a:t>Our proposal: a complementary, multi-predictor design</a:t>
            </a:r>
          </a:p>
          <a:p>
            <a:pPr lvl="1"/>
            <a:r>
              <a:rPr lang="en-US" dirty="0"/>
              <a:t>Eliminate unnecessary overlap</a:t>
            </a:r>
          </a:p>
          <a:p>
            <a:pPr lvl="1"/>
            <a:r>
              <a:rPr lang="en-US" dirty="0"/>
              <a:t>Improve utilization and storage allocation</a:t>
            </a:r>
          </a:p>
          <a:p>
            <a:pPr lvl="1"/>
            <a:r>
              <a:rPr lang="en-US" dirty="0"/>
              <a:t>Mitigate pathological behavior</a:t>
            </a:r>
          </a:p>
          <a:p>
            <a:pPr lvl="1"/>
            <a:endParaRPr lang="en-US" dirty="0"/>
          </a:p>
          <a:p>
            <a:endParaRPr lang="en-US" dirty="0"/>
          </a:p>
          <a:p>
            <a:r>
              <a:rPr lang="en-US" dirty="0"/>
              <a:t>Industry evaluation framework</a:t>
            </a:r>
          </a:p>
          <a:p>
            <a:pPr lvl="1"/>
            <a:endParaRPr lang="en-US" dirty="0"/>
          </a:p>
          <a:p>
            <a:endParaRPr lang="en-US" dirty="0"/>
          </a:p>
          <a:p>
            <a:r>
              <a:rPr lang="en-US" dirty="0"/>
              <a:t>Results</a:t>
            </a:r>
          </a:p>
          <a:p>
            <a:pPr lvl="1"/>
            <a:r>
              <a:rPr lang="en-US" dirty="0"/>
              <a:t>Significant performance improvements</a:t>
            </a:r>
          </a:p>
          <a:p>
            <a:pPr lvl="1"/>
            <a:r>
              <a:rPr lang="en-US" dirty="0"/>
              <a:t>Outperform EVES Predictor (winner of CVP-1)</a:t>
            </a:r>
          </a:p>
          <a:p>
            <a:endParaRPr lang="en-US" dirty="0"/>
          </a:p>
        </p:txBody>
      </p:sp>
      <p:sp>
        <p:nvSpPr>
          <p:cNvPr id="47" name="Slide Number Placeholder 2">
            <a:extLst>
              <a:ext uri="{FF2B5EF4-FFF2-40B4-BE49-F238E27FC236}">
                <a16:creationId xmlns:a16="http://schemas.microsoft.com/office/drawing/2014/main" id="{926DBE63-2C13-45E5-995A-F792E3B38C49}"/>
              </a:ext>
            </a:extLst>
          </p:cNvPr>
          <p:cNvSpPr>
            <a:spLocks noGrp="1"/>
          </p:cNvSpPr>
          <p:nvPr>
            <p:ph type="sldNum" sz="quarter" idx="4"/>
          </p:nvPr>
        </p:nvSpPr>
        <p:spPr>
          <a:xfrm>
            <a:off x="163292" y="6509933"/>
            <a:ext cx="709081" cy="331932"/>
          </a:xfrm>
        </p:spPr>
        <p:txBody>
          <a:bodyPr/>
          <a:lstStyle/>
          <a:p>
            <a:fld id="{D4EABEBA-CB0E-0E48-9AC1-74C7372C6EC6}" type="slidenum">
              <a:rPr lang="en-US" smtClean="0"/>
              <a:pPr/>
              <a:t>3</a:t>
            </a:fld>
            <a:endParaRPr lang="en-US" dirty="0"/>
          </a:p>
        </p:txBody>
      </p:sp>
      <p:graphicFrame>
        <p:nvGraphicFramePr>
          <p:cNvPr id="3" name="Diagram 2">
            <a:extLst>
              <a:ext uri="{FF2B5EF4-FFF2-40B4-BE49-F238E27FC236}">
                <a16:creationId xmlns:a16="http://schemas.microsoft.com/office/drawing/2014/main" id="{4BAEBC0F-03B1-4832-9C2B-9A3F02001900}"/>
              </a:ext>
            </a:extLst>
          </p:cNvPr>
          <p:cNvGraphicFramePr/>
          <p:nvPr>
            <p:extLst>
              <p:ext uri="{D42A27DB-BD31-4B8C-83A1-F6EECF244321}">
                <p14:modId xmlns:p14="http://schemas.microsoft.com/office/powerpoint/2010/main" val="2479923146"/>
              </p:ext>
            </p:extLst>
          </p:nvPr>
        </p:nvGraphicFramePr>
        <p:xfrm>
          <a:off x="6878782" y="926031"/>
          <a:ext cx="4573860" cy="352127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Content Placeholder 2">
            <a:extLst>
              <a:ext uri="{FF2B5EF4-FFF2-40B4-BE49-F238E27FC236}">
                <a16:creationId xmlns:a16="http://schemas.microsoft.com/office/drawing/2014/main" id="{A51976B3-023C-427E-9995-C11141009F4C}"/>
              </a:ext>
            </a:extLst>
          </p:cNvPr>
          <p:cNvSpPr txBox="1">
            <a:spLocks/>
          </p:cNvSpPr>
          <p:nvPr/>
        </p:nvSpPr>
        <p:spPr>
          <a:xfrm>
            <a:off x="11140323" y="4015483"/>
            <a:ext cx="1036226" cy="432552"/>
          </a:xfrm>
          <a:prstGeom prst="rect">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lang="en-US" sz="2600" kern="1200" dirty="0" smtClean="0">
                <a:solidFill>
                  <a:srgbClr val="254061"/>
                </a:solidFill>
                <a:latin typeface="Arial"/>
                <a:ea typeface="+mn-ea"/>
                <a:cs typeface="Arial"/>
              </a:defRPr>
            </a:lvl1pPr>
            <a:lvl2pPr marL="742950" indent="-285750" algn="l" defTabSz="457200" rtl="0" eaLnBrk="1" latinLnBrk="0" hangingPunct="1">
              <a:spcBef>
                <a:spcPct val="20000"/>
              </a:spcBef>
              <a:buFont typeface="Arial"/>
              <a:buChar char="–"/>
              <a:defRPr lang="en-US" sz="2400" kern="1200" dirty="0" smtClean="0">
                <a:solidFill>
                  <a:srgbClr val="254061"/>
                </a:solidFill>
                <a:latin typeface="Arial"/>
                <a:ea typeface="+mn-ea"/>
                <a:cs typeface="Arial"/>
              </a:defRPr>
            </a:lvl2pPr>
            <a:lvl3pPr marL="1143000" indent="-228600" algn="l" defTabSz="457200" rtl="0" eaLnBrk="1" latinLnBrk="0" hangingPunct="1">
              <a:spcBef>
                <a:spcPct val="20000"/>
              </a:spcBef>
              <a:buFont typeface="Arial"/>
              <a:buChar char="•"/>
              <a:defRPr lang="en-US" sz="2200" kern="1200" dirty="0" smtClean="0">
                <a:solidFill>
                  <a:srgbClr val="254061"/>
                </a:solidFill>
                <a:latin typeface="Arial"/>
                <a:ea typeface="+mn-ea"/>
                <a:cs typeface="Arial"/>
              </a:defRPr>
            </a:lvl3pPr>
            <a:lvl4pPr marL="1600200" indent="-228600" algn="l" defTabSz="457200" rtl="0" eaLnBrk="1" latinLnBrk="0" hangingPunct="1">
              <a:spcBef>
                <a:spcPct val="20000"/>
              </a:spcBef>
              <a:buFont typeface="Arial"/>
              <a:buChar char="–"/>
              <a:defRPr lang="en-US" sz="2000" kern="1200" dirty="0" smtClean="0">
                <a:solidFill>
                  <a:srgbClr val="254061"/>
                </a:solidFill>
                <a:latin typeface="Arial"/>
                <a:ea typeface="+mn-ea"/>
                <a:cs typeface="Arial"/>
              </a:defRPr>
            </a:lvl4pPr>
            <a:lvl5pPr marL="2057400" indent="-228600" algn="l" defTabSz="457200" rtl="0" eaLnBrk="1" latinLnBrk="0" hangingPunct="1">
              <a:spcBef>
                <a:spcPct val="20000"/>
              </a:spcBef>
              <a:buFont typeface="Arial"/>
              <a:buChar char="»"/>
              <a:defRPr lang="en-US" sz="2000" kern="1200" dirty="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sym typeface="Wingdings" panose="05000000000000000000" pitchFamily="2" charset="2"/>
              </a:rPr>
              <a:t>Best Single Predictor</a:t>
            </a:r>
            <a:endParaRPr lang="en-US" sz="1400" dirty="0"/>
          </a:p>
        </p:txBody>
      </p:sp>
      <p:sp>
        <p:nvSpPr>
          <p:cNvPr id="8" name="Arrow: Up-Down 7">
            <a:extLst>
              <a:ext uri="{FF2B5EF4-FFF2-40B4-BE49-F238E27FC236}">
                <a16:creationId xmlns:a16="http://schemas.microsoft.com/office/drawing/2014/main" id="{7DA35369-6451-40DE-9E31-8A01AA4250D4}"/>
              </a:ext>
            </a:extLst>
          </p:cNvPr>
          <p:cNvSpPr/>
          <p:nvPr/>
        </p:nvSpPr>
        <p:spPr>
          <a:xfrm>
            <a:off x="10920125" y="2062716"/>
            <a:ext cx="174583" cy="2186684"/>
          </a:xfrm>
          <a:prstGeom prst="up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4" name="Content Placeholder 2">
            <a:extLst>
              <a:ext uri="{FF2B5EF4-FFF2-40B4-BE49-F238E27FC236}">
                <a16:creationId xmlns:a16="http://schemas.microsoft.com/office/drawing/2014/main" id="{B64EEBBC-86C4-4719-BE50-F920432849FB}"/>
              </a:ext>
            </a:extLst>
          </p:cNvPr>
          <p:cNvSpPr txBox="1">
            <a:spLocks/>
          </p:cNvSpPr>
          <p:nvPr/>
        </p:nvSpPr>
        <p:spPr>
          <a:xfrm rot="20179373">
            <a:off x="10521992" y="2669164"/>
            <a:ext cx="1136995" cy="367744"/>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lang="en-US" sz="2600" kern="1200" dirty="0" smtClean="0">
                <a:solidFill>
                  <a:srgbClr val="254061"/>
                </a:solidFill>
                <a:latin typeface="Arial"/>
                <a:ea typeface="+mn-ea"/>
                <a:cs typeface="Arial"/>
              </a:defRPr>
            </a:lvl1pPr>
            <a:lvl2pPr marL="742950" indent="-285750" algn="l" defTabSz="457200" rtl="0" eaLnBrk="1" latinLnBrk="0" hangingPunct="1">
              <a:spcBef>
                <a:spcPct val="20000"/>
              </a:spcBef>
              <a:buFont typeface="Arial"/>
              <a:buChar char="–"/>
              <a:defRPr lang="en-US" sz="2400" kern="1200" dirty="0" smtClean="0">
                <a:solidFill>
                  <a:srgbClr val="254061"/>
                </a:solidFill>
                <a:latin typeface="Arial"/>
                <a:ea typeface="+mn-ea"/>
                <a:cs typeface="Arial"/>
              </a:defRPr>
            </a:lvl2pPr>
            <a:lvl3pPr marL="1143000" indent="-228600" algn="l" defTabSz="457200" rtl="0" eaLnBrk="1" latinLnBrk="0" hangingPunct="1">
              <a:spcBef>
                <a:spcPct val="20000"/>
              </a:spcBef>
              <a:buFont typeface="Arial"/>
              <a:buChar char="•"/>
              <a:defRPr lang="en-US" sz="2200" kern="1200" dirty="0" smtClean="0">
                <a:solidFill>
                  <a:srgbClr val="254061"/>
                </a:solidFill>
                <a:latin typeface="Arial"/>
                <a:ea typeface="+mn-ea"/>
                <a:cs typeface="Arial"/>
              </a:defRPr>
            </a:lvl3pPr>
            <a:lvl4pPr marL="1600200" indent="-228600" algn="l" defTabSz="457200" rtl="0" eaLnBrk="1" latinLnBrk="0" hangingPunct="1">
              <a:spcBef>
                <a:spcPct val="20000"/>
              </a:spcBef>
              <a:buFont typeface="Arial"/>
              <a:buChar char="–"/>
              <a:defRPr lang="en-US" sz="2000" kern="1200" dirty="0" smtClean="0">
                <a:solidFill>
                  <a:srgbClr val="254061"/>
                </a:solidFill>
                <a:latin typeface="Arial"/>
                <a:ea typeface="+mn-ea"/>
                <a:cs typeface="Arial"/>
              </a:defRPr>
            </a:lvl4pPr>
            <a:lvl5pPr marL="2057400" indent="-228600" algn="l" defTabSz="457200" rtl="0" eaLnBrk="1" latinLnBrk="0" hangingPunct="1">
              <a:spcBef>
                <a:spcPct val="20000"/>
              </a:spcBef>
              <a:buFont typeface="Arial"/>
              <a:buChar char="»"/>
              <a:defRPr lang="en-US" sz="2000" kern="1200" dirty="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solidFill>
                  <a:schemeClr val="bg1"/>
                </a:solidFill>
                <a:sym typeface="Wingdings" panose="05000000000000000000" pitchFamily="2" charset="2"/>
              </a:rPr>
              <a:t>S: 54%-74%</a:t>
            </a:r>
            <a:endParaRPr lang="en-US" sz="1400" dirty="0">
              <a:solidFill>
                <a:schemeClr val="bg1"/>
              </a:solidFill>
            </a:endParaRPr>
          </a:p>
        </p:txBody>
      </p:sp>
      <p:sp>
        <p:nvSpPr>
          <p:cNvPr id="15" name="Content Placeholder 2">
            <a:extLst>
              <a:ext uri="{FF2B5EF4-FFF2-40B4-BE49-F238E27FC236}">
                <a16:creationId xmlns:a16="http://schemas.microsoft.com/office/drawing/2014/main" id="{8243EFB9-9B7C-48D0-A1C2-B48A8AABAF09}"/>
              </a:ext>
            </a:extLst>
          </p:cNvPr>
          <p:cNvSpPr txBox="1">
            <a:spLocks/>
          </p:cNvSpPr>
          <p:nvPr/>
        </p:nvSpPr>
        <p:spPr>
          <a:xfrm>
            <a:off x="8347121" y="3184974"/>
            <a:ext cx="2167433" cy="767581"/>
          </a:xfrm>
          <a:prstGeom prst="rect">
            <a:avLst/>
          </a:prstGeom>
          <a:ln>
            <a:solidFill>
              <a:srgbClr val="FF0000"/>
            </a:solidFill>
          </a:ln>
        </p:spPr>
        <p:style>
          <a:lnRef idx="3">
            <a:schemeClr val="lt1"/>
          </a:lnRef>
          <a:fillRef idx="1">
            <a:schemeClr val="dk1"/>
          </a:fillRef>
          <a:effectRef idx="1">
            <a:schemeClr val="dk1"/>
          </a:effectRef>
          <a:fontRef idx="minor">
            <a:schemeClr val="lt1"/>
          </a:fontRef>
        </p:style>
        <p:txBody>
          <a:bodyPr vert="horz" lIns="91440" tIns="45720" rIns="91440" bIns="45720" rtlCol="0">
            <a:normAutofit/>
          </a:bodyPr>
          <a:lstStyle>
            <a:lvl1pPr marL="342900" indent="-342900" algn="l" defTabSz="457200" rtl="0" eaLnBrk="1" latinLnBrk="0" hangingPunct="1">
              <a:spcBef>
                <a:spcPct val="20000"/>
              </a:spcBef>
              <a:buFont typeface="Arial"/>
              <a:buChar char="•"/>
              <a:defRPr lang="en-US" sz="2600" kern="1200" dirty="0" smtClean="0">
                <a:solidFill>
                  <a:srgbClr val="254061"/>
                </a:solidFill>
                <a:latin typeface="Arial"/>
                <a:ea typeface="+mn-ea"/>
                <a:cs typeface="Arial"/>
              </a:defRPr>
            </a:lvl1pPr>
            <a:lvl2pPr marL="742950" indent="-285750" algn="l" defTabSz="457200" rtl="0" eaLnBrk="1" latinLnBrk="0" hangingPunct="1">
              <a:spcBef>
                <a:spcPct val="20000"/>
              </a:spcBef>
              <a:buFont typeface="Arial"/>
              <a:buChar char="–"/>
              <a:defRPr lang="en-US" sz="2400" kern="1200" dirty="0" smtClean="0">
                <a:solidFill>
                  <a:srgbClr val="254061"/>
                </a:solidFill>
                <a:latin typeface="Arial"/>
                <a:ea typeface="+mn-ea"/>
                <a:cs typeface="Arial"/>
              </a:defRPr>
            </a:lvl2pPr>
            <a:lvl3pPr marL="1143000" indent="-228600" algn="l" defTabSz="457200" rtl="0" eaLnBrk="1" latinLnBrk="0" hangingPunct="1">
              <a:spcBef>
                <a:spcPct val="20000"/>
              </a:spcBef>
              <a:buFont typeface="Arial"/>
              <a:buChar char="•"/>
              <a:defRPr lang="en-US" sz="2200" kern="1200" dirty="0" smtClean="0">
                <a:solidFill>
                  <a:srgbClr val="254061"/>
                </a:solidFill>
                <a:latin typeface="Arial"/>
                <a:ea typeface="+mn-ea"/>
                <a:cs typeface="Arial"/>
              </a:defRPr>
            </a:lvl3pPr>
            <a:lvl4pPr marL="1600200" indent="-228600" algn="l" defTabSz="457200" rtl="0" eaLnBrk="1" latinLnBrk="0" hangingPunct="1">
              <a:spcBef>
                <a:spcPct val="20000"/>
              </a:spcBef>
              <a:buFont typeface="Arial"/>
              <a:buChar char="–"/>
              <a:defRPr lang="en-US" sz="2000" kern="1200" dirty="0" smtClean="0">
                <a:solidFill>
                  <a:srgbClr val="254061"/>
                </a:solidFill>
                <a:latin typeface="Arial"/>
                <a:ea typeface="+mn-ea"/>
                <a:cs typeface="Arial"/>
              </a:defRPr>
            </a:lvl4pPr>
            <a:lvl5pPr marL="2057400" indent="-228600" algn="l" defTabSz="457200" rtl="0" eaLnBrk="1" latinLnBrk="0" hangingPunct="1">
              <a:spcBef>
                <a:spcPct val="20000"/>
              </a:spcBef>
              <a:buFont typeface="Arial"/>
              <a:buChar char="»"/>
              <a:defRPr lang="en-US" sz="2000" kern="1200" dirty="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solidFill>
                  <a:schemeClr val="bg1"/>
                </a:solidFill>
                <a:sym typeface="Wingdings" panose="05000000000000000000" pitchFamily="2" charset="2"/>
              </a:rPr>
              <a:t>Compared to EVES VP:</a:t>
            </a:r>
            <a:br>
              <a:rPr lang="en-US" sz="1400" dirty="0">
                <a:solidFill>
                  <a:schemeClr val="bg1"/>
                </a:solidFill>
                <a:sym typeface="Wingdings" panose="05000000000000000000" pitchFamily="2" charset="2"/>
              </a:rPr>
            </a:br>
            <a:r>
              <a:rPr lang="en-US" sz="1400" dirty="0">
                <a:solidFill>
                  <a:schemeClr val="bg1"/>
                </a:solidFill>
                <a:sym typeface="Wingdings" panose="05000000000000000000" pitchFamily="2" charset="2"/>
              </a:rPr>
              <a:t>2X Coverage</a:t>
            </a:r>
            <a:br>
              <a:rPr lang="en-US" sz="1400" dirty="0">
                <a:solidFill>
                  <a:schemeClr val="bg1"/>
                </a:solidFill>
                <a:sym typeface="Wingdings" panose="05000000000000000000" pitchFamily="2" charset="2"/>
              </a:rPr>
            </a:br>
            <a:r>
              <a:rPr lang="en-US" sz="1400" dirty="0">
                <a:solidFill>
                  <a:schemeClr val="bg1"/>
                </a:solidFill>
                <a:sym typeface="Wingdings" panose="05000000000000000000" pitchFamily="2" charset="2"/>
              </a:rPr>
              <a:t>50% Higher Speedup</a:t>
            </a:r>
            <a:endParaRPr lang="en-US" sz="1400" dirty="0">
              <a:solidFill>
                <a:schemeClr val="bg1"/>
              </a:solidFill>
            </a:endParaRPr>
          </a:p>
        </p:txBody>
      </p:sp>
      <p:pic>
        <p:nvPicPr>
          <p:cNvPr id="12" name="Picture 11">
            <a:extLst>
              <a:ext uri="{FF2B5EF4-FFF2-40B4-BE49-F238E27FC236}">
                <a16:creationId xmlns:a16="http://schemas.microsoft.com/office/drawing/2014/main" id="{07087A49-C8D3-4D19-8454-30E128A04FAE}"/>
              </a:ext>
            </a:extLst>
          </p:cNvPr>
          <p:cNvPicPr>
            <a:picLocks noChangeAspect="1"/>
          </p:cNvPicPr>
          <p:nvPr/>
        </p:nvPicPr>
        <p:blipFill>
          <a:blip r:embed="rId9"/>
          <a:stretch>
            <a:fillRect/>
          </a:stretch>
        </p:blipFill>
        <p:spPr>
          <a:xfrm>
            <a:off x="10604848" y="6155935"/>
            <a:ext cx="1500378" cy="54361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13" name="Content Placeholder 2">
            <a:extLst>
              <a:ext uri="{FF2B5EF4-FFF2-40B4-BE49-F238E27FC236}">
                <a16:creationId xmlns:a16="http://schemas.microsoft.com/office/drawing/2014/main" id="{52DEB7A4-F3B7-4572-8AB0-DDFB334C1474}"/>
              </a:ext>
            </a:extLst>
          </p:cNvPr>
          <p:cNvSpPr txBox="1">
            <a:spLocks/>
          </p:cNvSpPr>
          <p:nvPr/>
        </p:nvSpPr>
        <p:spPr>
          <a:xfrm>
            <a:off x="1184929" y="5383343"/>
            <a:ext cx="10047514" cy="767581"/>
          </a:xfrm>
          <a:prstGeom prst="rect">
            <a:avLst/>
          </a:prstGeom>
          <a:ln>
            <a:solidFill>
              <a:srgbClr val="FF0000"/>
            </a:solidFill>
          </a:ln>
        </p:spPr>
        <p:style>
          <a:lnRef idx="3">
            <a:schemeClr val="lt1"/>
          </a:lnRef>
          <a:fillRef idx="1">
            <a:schemeClr val="dk1"/>
          </a:fillRef>
          <a:effectRef idx="1">
            <a:schemeClr val="dk1"/>
          </a:effectRef>
          <a:fontRef idx="minor">
            <a:schemeClr val="lt1"/>
          </a:fontRef>
        </p:style>
        <p:txBody>
          <a:bodyPr vert="horz" lIns="91440" tIns="45720" rIns="91440" bIns="45720" rtlCol="0">
            <a:noAutofit/>
          </a:bodyPr>
          <a:lstStyle>
            <a:lvl1pPr marL="342900" indent="-342900" algn="l" defTabSz="457200" rtl="0" eaLnBrk="1" latinLnBrk="0" hangingPunct="1">
              <a:spcBef>
                <a:spcPct val="20000"/>
              </a:spcBef>
              <a:buFont typeface="Arial"/>
              <a:buChar char="•"/>
              <a:defRPr lang="en-US" sz="2600" kern="1200" dirty="0" smtClean="0">
                <a:solidFill>
                  <a:srgbClr val="254061"/>
                </a:solidFill>
                <a:latin typeface="Arial"/>
                <a:ea typeface="+mn-ea"/>
                <a:cs typeface="Arial"/>
              </a:defRPr>
            </a:lvl1pPr>
            <a:lvl2pPr marL="742950" indent="-285750" algn="l" defTabSz="457200" rtl="0" eaLnBrk="1" latinLnBrk="0" hangingPunct="1">
              <a:spcBef>
                <a:spcPct val="20000"/>
              </a:spcBef>
              <a:buFont typeface="Arial"/>
              <a:buChar char="–"/>
              <a:defRPr lang="en-US" sz="2400" kern="1200" dirty="0" smtClean="0">
                <a:solidFill>
                  <a:srgbClr val="254061"/>
                </a:solidFill>
                <a:latin typeface="Arial"/>
                <a:ea typeface="+mn-ea"/>
                <a:cs typeface="Arial"/>
              </a:defRPr>
            </a:lvl2pPr>
            <a:lvl3pPr marL="1143000" indent="-228600" algn="l" defTabSz="457200" rtl="0" eaLnBrk="1" latinLnBrk="0" hangingPunct="1">
              <a:spcBef>
                <a:spcPct val="20000"/>
              </a:spcBef>
              <a:buFont typeface="Arial"/>
              <a:buChar char="•"/>
              <a:defRPr lang="en-US" sz="2200" kern="1200" dirty="0" smtClean="0">
                <a:solidFill>
                  <a:srgbClr val="254061"/>
                </a:solidFill>
                <a:latin typeface="Arial"/>
                <a:ea typeface="+mn-ea"/>
                <a:cs typeface="Arial"/>
              </a:defRPr>
            </a:lvl3pPr>
            <a:lvl4pPr marL="1600200" indent="-228600" algn="l" defTabSz="457200" rtl="0" eaLnBrk="1" latinLnBrk="0" hangingPunct="1">
              <a:spcBef>
                <a:spcPct val="20000"/>
              </a:spcBef>
              <a:buFont typeface="Arial"/>
              <a:buChar char="–"/>
              <a:defRPr lang="en-US" sz="2000" kern="1200" dirty="0" smtClean="0">
                <a:solidFill>
                  <a:srgbClr val="254061"/>
                </a:solidFill>
                <a:latin typeface="Arial"/>
                <a:ea typeface="+mn-ea"/>
                <a:cs typeface="Arial"/>
              </a:defRPr>
            </a:lvl4pPr>
            <a:lvl5pPr marL="2057400" indent="-228600" algn="l" defTabSz="457200" rtl="0" eaLnBrk="1" latinLnBrk="0" hangingPunct="1">
              <a:spcBef>
                <a:spcPct val="20000"/>
              </a:spcBef>
              <a:buFont typeface="Arial"/>
              <a:buChar char="»"/>
              <a:defRPr lang="en-US" sz="2000" kern="1200" dirty="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dirty="0">
                <a:solidFill>
                  <a:schemeClr val="bg1"/>
                </a:solidFill>
                <a:sym typeface="Wingdings" panose="05000000000000000000" pitchFamily="2" charset="2"/>
              </a:rPr>
              <a:t>Session 6A: INDUSTRY SESSION 2, MICROARCHITECTURE @ 2PM</a:t>
            </a:r>
            <a:endParaRPr lang="en-US" sz="2400" dirty="0">
              <a:solidFill>
                <a:schemeClr val="bg1"/>
              </a:solidFill>
            </a:endParaRPr>
          </a:p>
        </p:txBody>
      </p:sp>
    </p:spTree>
    <p:extLst>
      <p:ext uri="{BB962C8B-B14F-4D97-AF65-F5344CB8AC3E}">
        <p14:creationId xmlns:p14="http://schemas.microsoft.com/office/powerpoint/2010/main" val="3601828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fade">
                                      <p:cBhvr>
                                        <p:cTn id="16" dur="500"/>
                                        <p:tgtEl>
                                          <p:spTgt spid="5">
                                            <p:txEl>
                                              <p:pRg st="0" end="0"/>
                                            </p:txEl>
                                          </p:spTgt>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3">
                                            <p:graphicEl>
                                              <a:dgm id="{2F7F6A6A-4646-4E54-BE3C-7ACA235AE71D}"/>
                                            </p:graphicEl>
                                          </p:spTgt>
                                        </p:tgtEl>
                                        <p:attrNameLst>
                                          <p:attrName>style.visibility</p:attrName>
                                        </p:attrNameLst>
                                      </p:cBhvr>
                                      <p:to>
                                        <p:strVal val="visible"/>
                                      </p:to>
                                    </p:set>
                                    <p:animEffect transition="in" filter="fade">
                                      <p:cBhvr>
                                        <p:cTn id="20" dur="500"/>
                                        <p:tgtEl>
                                          <p:spTgt spid="3">
                                            <p:graphicEl>
                                              <a:dgm id="{2F7F6A6A-4646-4E54-BE3C-7ACA235AE71D}"/>
                                            </p:graphicEl>
                                          </p:spTgt>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3">
                                            <p:graphicEl>
                                              <a:dgm id="{D5DE5952-530E-4950-87BD-0B708642C71E}"/>
                                            </p:graphicEl>
                                          </p:spTgt>
                                        </p:tgtEl>
                                        <p:attrNameLst>
                                          <p:attrName>style.visibility</p:attrName>
                                        </p:attrNameLst>
                                      </p:cBhvr>
                                      <p:to>
                                        <p:strVal val="visible"/>
                                      </p:to>
                                    </p:set>
                                    <p:animEffect transition="in" filter="fade">
                                      <p:cBhvr>
                                        <p:cTn id="24" dur="500"/>
                                        <p:tgtEl>
                                          <p:spTgt spid="3">
                                            <p:graphicEl>
                                              <a:dgm id="{D5DE5952-530E-4950-87BD-0B708642C71E}"/>
                                            </p:graphic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graphicEl>
                                              <a:dgm id="{E4355977-DE87-42CD-B233-5691A9D27B21}"/>
                                            </p:graphicEl>
                                          </p:spTgt>
                                        </p:tgtEl>
                                        <p:attrNameLst>
                                          <p:attrName>style.visibility</p:attrName>
                                        </p:attrNameLst>
                                      </p:cBhvr>
                                      <p:to>
                                        <p:strVal val="visible"/>
                                      </p:to>
                                    </p:set>
                                    <p:animEffect transition="in" filter="fade">
                                      <p:cBhvr>
                                        <p:cTn id="27" dur="500"/>
                                        <p:tgtEl>
                                          <p:spTgt spid="3">
                                            <p:graphicEl>
                                              <a:dgm id="{E4355977-DE87-42CD-B233-5691A9D27B21}"/>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fade">
                                      <p:cBhvr>
                                        <p:cTn id="32" dur="500"/>
                                        <p:tgtEl>
                                          <p:spTgt spid="5">
                                            <p:txEl>
                                              <p:pRg st="1" end="1"/>
                                            </p:txEl>
                                          </p:spTgt>
                                        </p:tgtEl>
                                      </p:cBhvr>
                                    </p:animEffect>
                                  </p:childTnLst>
                                </p:cTn>
                              </p:par>
                            </p:childTnLst>
                          </p:cTn>
                        </p:par>
                        <p:par>
                          <p:cTn id="33" fill="hold">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3">
                                            <p:graphicEl>
                                              <a:dgm id="{75AF2B85-381B-4A77-ABC4-84B536D4322D}"/>
                                            </p:graphicEl>
                                          </p:spTgt>
                                        </p:tgtEl>
                                        <p:attrNameLst>
                                          <p:attrName>style.visibility</p:attrName>
                                        </p:attrNameLst>
                                      </p:cBhvr>
                                      <p:to>
                                        <p:strVal val="visible"/>
                                      </p:to>
                                    </p:set>
                                    <p:animEffect transition="in" filter="fade">
                                      <p:cBhvr>
                                        <p:cTn id="36" dur="500"/>
                                        <p:tgtEl>
                                          <p:spTgt spid="3">
                                            <p:graphicEl>
                                              <a:dgm id="{75AF2B85-381B-4A77-ABC4-84B536D4322D}"/>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graphicEl>
                                              <a:dgm id="{7BA9ED70-D27F-44CA-872A-425E2065034B}"/>
                                            </p:graphicEl>
                                          </p:spTgt>
                                        </p:tgtEl>
                                        <p:attrNameLst>
                                          <p:attrName>style.visibility</p:attrName>
                                        </p:attrNameLst>
                                      </p:cBhvr>
                                      <p:to>
                                        <p:strVal val="visible"/>
                                      </p:to>
                                    </p:set>
                                    <p:animEffect transition="in" filter="fade">
                                      <p:cBhvr>
                                        <p:cTn id="39" dur="500"/>
                                        <p:tgtEl>
                                          <p:spTgt spid="3">
                                            <p:graphicEl>
                                              <a:dgm id="{7BA9ED70-D27F-44CA-872A-425E2065034B}"/>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5">
                                            <p:txEl>
                                              <p:pRg st="2" end="2"/>
                                            </p:txEl>
                                          </p:spTgt>
                                        </p:tgtEl>
                                        <p:attrNameLst>
                                          <p:attrName>style.visibility</p:attrName>
                                        </p:attrNameLst>
                                      </p:cBhvr>
                                      <p:to>
                                        <p:strVal val="visible"/>
                                      </p:to>
                                    </p:set>
                                    <p:animEffect transition="in" filter="fade">
                                      <p:cBhvr>
                                        <p:cTn id="44" dur="500"/>
                                        <p:tgtEl>
                                          <p:spTgt spid="5">
                                            <p:txEl>
                                              <p:pRg st="2" end="2"/>
                                            </p:txEl>
                                          </p:spTgt>
                                        </p:tgtEl>
                                      </p:cBhvr>
                                    </p:animEffect>
                                  </p:childTnLst>
                                </p:cTn>
                              </p:par>
                            </p:childTnLst>
                          </p:cTn>
                        </p:par>
                        <p:par>
                          <p:cTn id="45" fill="hold">
                            <p:stCondLst>
                              <p:cond delay="500"/>
                            </p:stCondLst>
                            <p:childTnLst>
                              <p:par>
                                <p:cTn id="46" presetID="10" presetClass="entr" presetSubtype="0" fill="hold" grpId="0" nodeType="afterEffect">
                                  <p:stCondLst>
                                    <p:cond delay="0"/>
                                  </p:stCondLst>
                                  <p:childTnLst>
                                    <p:set>
                                      <p:cBhvr>
                                        <p:cTn id="47" dur="1" fill="hold">
                                          <p:stCondLst>
                                            <p:cond delay="0"/>
                                          </p:stCondLst>
                                        </p:cTn>
                                        <p:tgtEl>
                                          <p:spTgt spid="3">
                                            <p:graphicEl>
                                              <a:dgm id="{C5ACB0DF-E41F-4856-979B-A2FFFA7956D4}"/>
                                            </p:graphicEl>
                                          </p:spTgt>
                                        </p:tgtEl>
                                        <p:attrNameLst>
                                          <p:attrName>style.visibility</p:attrName>
                                        </p:attrNameLst>
                                      </p:cBhvr>
                                      <p:to>
                                        <p:strVal val="visible"/>
                                      </p:to>
                                    </p:set>
                                    <p:animEffect transition="in" filter="fade">
                                      <p:cBhvr>
                                        <p:cTn id="48" dur="500"/>
                                        <p:tgtEl>
                                          <p:spTgt spid="3">
                                            <p:graphicEl>
                                              <a:dgm id="{C5ACB0DF-E41F-4856-979B-A2FFFA7956D4}"/>
                                            </p:graphic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
                                            <p:graphicEl>
                                              <a:dgm id="{C06931D2-B093-4807-9D97-1598EF811F04}"/>
                                            </p:graphicEl>
                                          </p:spTgt>
                                        </p:tgtEl>
                                        <p:attrNameLst>
                                          <p:attrName>style.visibility</p:attrName>
                                        </p:attrNameLst>
                                      </p:cBhvr>
                                      <p:to>
                                        <p:strVal val="visible"/>
                                      </p:to>
                                    </p:set>
                                    <p:animEffect transition="in" filter="fade">
                                      <p:cBhvr>
                                        <p:cTn id="51" dur="500"/>
                                        <p:tgtEl>
                                          <p:spTgt spid="3">
                                            <p:graphicEl>
                                              <a:dgm id="{C06931D2-B093-4807-9D97-1598EF811F04}"/>
                                            </p:graphicEl>
                                          </p:spTgt>
                                        </p:tgtEl>
                                      </p:cBhvr>
                                    </p:animEffect>
                                  </p:childTnLst>
                                </p:cTn>
                              </p:par>
                            </p:childTnLst>
                          </p:cTn>
                        </p:par>
                        <p:par>
                          <p:cTn id="52" fill="hold">
                            <p:stCondLst>
                              <p:cond delay="1000"/>
                            </p:stCondLst>
                            <p:childTnLst>
                              <p:par>
                                <p:cTn id="53" presetID="10" presetClass="entr" presetSubtype="0" fill="hold" grpId="0" nodeType="afterEffect">
                                  <p:stCondLst>
                                    <p:cond delay="0"/>
                                  </p:stCondLst>
                                  <p:childTnLst>
                                    <p:set>
                                      <p:cBhvr>
                                        <p:cTn id="54" dur="1" fill="hold">
                                          <p:stCondLst>
                                            <p:cond delay="0"/>
                                          </p:stCondLst>
                                        </p:cTn>
                                        <p:tgtEl>
                                          <p:spTgt spid="3">
                                            <p:graphicEl>
                                              <a:dgm id="{0C717AC1-9CC9-4FB5-9D13-7C9F677D87EF}"/>
                                            </p:graphicEl>
                                          </p:spTgt>
                                        </p:tgtEl>
                                        <p:attrNameLst>
                                          <p:attrName>style.visibility</p:attrName>
                                        </p:attrNameLst>
                                      </p:cBhvr>
                                      <p:to>
                                        <p:strVal val="visible"/>
                                      </p:to>
                                    </p:set>
                                    <p:animEffect transition="in" filter="fade">
                                      <p:cBhvr>
                                        <p:cTn id="55" dur="500"/>
                                        <p:tgtEl>
                                          <p:spTgt spid="3">
                                            <p:graphicEl>
                                              <a:dgm id="{0C717AC1-9CC9-4FB5-9D13-7C9F677D87EF}"/>
                                            </p:graphic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
                                            <p:graphicEl>
                                              <a:dgm id="{E620F160-12E5-4CDE-9025-81B007E19A02}"/>
                                            </p:graphicEl>
                                          </p:spTgt>
                                        </p:tgtEl>
                                        <p:attrNameLst>
                                          <p:attrName>style.visibility</p:attrName>
                                        </p:attrNameLst>
                                      </p:cBhvr>
                                      <p:to>
                                        <p:strVal val="visible"/>
                                      </p:to>
                                    </p:set>
                                    <p:animEffect transition="in" filter="fade">
                                      <p:cBhvr>
                                        <p:cTn id="58" dur="500"/>
                                        <p:tgtEl>
                                          <p:spTgt spid="3">
                                            <p:graphicEl>
                                              <a:dgm id="{E620F160-12E5-4CDE-9025-81B007E19A02}"/>
                                            </p:graphic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5">
                                            <p:txEl>
                                              <p:pRg st="3" end="3"/>
                                            </p:txEl>
                                          </p:spTgt>
                                        </p:tgtEl>
                                        <p:attrNameLst>
                                          <p:attrName>style.visibility</p:attrName>
                                        </p:attrNameLst>
                                      </p:cBhvr>
                                      <p:to>
                                        <p:strVal val="visible"/>
                                      </p:to>
                                    </p:set>
                                    <p:animEffect transition="in" filter="fade">
                                      <p:cBhvr>
                                        <p:cTn id="63" dur="500"/>
                                        <p:tgtEl>
                                          <p:spTgt spid="5">
                                            <p:txEl>
                                              <p:pRg st="3" end="3"/>
                                            </p:txEl>
                                          </p:spTgt>
                                        </p:tgtEl>
                                      </p:cBhvr>
                                    </p:animEffect>
                                  </p:childTnLst>
                                </p:cTn>
                              </p:par>
                            </p:childTnLst>
                          </p:cTn>
                        </p:par>
                        <p:par>
                          <p:cTn id="64" fill="hold">
                            <p:stCondLst>
                              <p:cond delay="500"/>
                            </p:stCondLst>
                            <p:childTnLst>
                              <p:par>
                                <p:cTn id="65" presetID="10" presetClass="entr" presetSubtype="0" fill="hold" grpId="0" nodeType="afterEffect">
                                  <p:stCondLst>
                                    <p:cond delay="0"/>
                                  </p:stCondLst>
                                  <p:childTnLst>
                                    <p:set>
                                      <p:cBhvr>
                                        <p:cTn id="66" dur="1" fill="hold">
                                          <p:stCondLst>
                                            <p:cond delay="0"/>
                                          </p:stCondLst>
                                        </p:cTn>
                                        <p:tgtEl>
                                          <p:spTgt spid="3">
                                            <p:graphicEl>
                                              <a:dgm id="{50223668-D1B9-440E-954C-6CFA9777E08F}"/>
                                            </p:graphicEl>
                                          </p:spTgt>
                                        </p:tgtEl>
                                        <p:attrNameLst>
                                          <p:attrName>style.visibility</p:attrName>
                                        </p:attrNameLst>
                                      </p:cBhvr>
                                      <p:to>
                                        <p:strVal val="visible"/>
                                      </p:to>
                                    </p:set>
                                    <p:animEffect transition="in" filter="fade">
                                      <p:cBhvr>
                                        <p:cTn id="67" dur="500"/>
                                        <p:tgtEl>
                                          <p:spTgt spid="3">
                                            <p:graphicEl>
                                              <a:dgm id="{50223668-D1B9-440E-954C-6CFA9777E08F}"/>
                                            </p:graphicEl>
                                          </p:spTgt>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
                                            <p:graphicEl>
                                              <a:dgm id="{B1D6A69F-F21B-4B0B-A44A-37FDE89515EB}"/>
                                            </p:graphicEl>
                                          </p:spTgt>
                                        </p:tgtEl>
                                        <p:attrNameLst>
                                          <p:attrName>style.visibility</p:attrName>
                                        </p:attrNameLst>
                                      </p:cBhvr>
                                      <p:to>
                                        <p:strVal val="visible"/>
                                      </p:to>
                                    </p:set>
                                    <p:animEffect transition="in" filter="fade">
                                      <p:cBhvr>
                                        <p:cTn id="70" dur="500"/>
                                        <p:tgtEl>
                                          <p:spTgt spid="3">
                                            <p:graphicEl>
                                              <a:dgm id="{B1D6A69F-F21B-4B0B-A44A-37FDE89515EB}"/>
                                            </p:graphicEl>
                                          </p:spTgt>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5">
                                            <p:txEl>
                                              <p:pRg st="6" end="6"/>
                                            </p:txEl>
                                          </p:spTgt>
                                        </p:tgtEl>
                                        <p:attrNameLst>
                                          <p:attrName>style.visibility</p:attrName>
                                        </p:attrNameLst>
                                      </p:cBhvr>
                                      <p:to>
                                        <p:strVal val="visible"/>
                                      </p:to>
                                    </p:set>
                                    <p:animEffect transition="in" filter="wipe(left)">
                                      <p:cBhvr>
                                        <p:cTn id="75" dur="500"/>
                                        <p:tgtEl>
                                          <p:spTgt spid="5">
                                            <p:txEl>
                                              <p:pRg st="6" end="6"/>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nodeType="clickEffect">
                                  <p:stCondLst>
                                    <p:cond delay="0"/>
                                  </p:stCondLst>
                                  <p:childTnLst>
                                    <p:set>
                                      <p:cBhvr>
                                        <p:cTn id="79" dur="1" fill="hold">
                                          <p:stCondLst>
                                            <p:cond delay="0"/>
                                          </p:stCondLst>
                                        </p:cTn>
                                        <p:tgtEl>
                                          <p:spTgt spid="5">
                                            <p:txEl>
                                              <p:pRg st="9" end="9"/>
                                            </p:txEl>
                                          </p:spTgt>
                                        </p:tgtEl>
                                        <p:attrNameLst>
                                          <p:attrName>style.visibility</p:attrName>
                                        </p:attrNameLst>
                                      </p:cBhvr>
                                      <p:to>
                                        <p:strVal val="visible"/>
                                      </p:to>
                                    </p:set>
                                    <p:animEffect transition="in" filter="wipe(left)">
                                      <p:cBhvr>
                                        <p:cTn id="80" dur="500"/>
                                        <p:tgtEl>
                                          <p:spTgt spid="5">
                                            <p:txEl>
                                              <p:pRg st="9" end="9"/>
                                            </p:txEl>
                                          </p:spTgt>
                                        </p:tgtEl>
                                      </p:cBhvr>
                                    </p:animEffect>
                                  </p:childTnLst>
                                </p:cTn>
                              </p:par>
                              <p:par>
                                <p:cTn id="81" presetID="22" presetClass="entr" presetSubtype="8" fill="hold" nodeType="withEffect">
                                  <p:stCondLst>
                                    <p:cond delay="0"/>
                                  </p:stCondLst>
                                  <p:childTnLst>
                                    <p:set>
                                      <p:cBhvr>
                                        <p:cTn id="82" dur="1" fill="hold">
                                          <p:stCondLst>
                                            <p:cond delay="0"/>
                                          </p:stCondLst>
                                        </p:cTn>
                                        <p:tgtEl>
                                          <p:spTgt spid="5">
                                            <p:txEl>
                                              <p:pRg st="10" end="10"/>
                                            </p:txEl>
                                          </p:spTgt>
                                        </p:tgtEl>
                                        <p:attrNameLst>
                                          <p:attrName>style.visibility</p:attrName>
                                        </p:attrNameLst>
                                      </p:cBhvr>
                                      <p:to>
                                        <p:strVal val="visible"/>
                                      </p:to>
                                    </p:set>
                                    <p:animEffect transition="in" filter="wipe(left)">
                                      <p:cBhvr>
                                        <p:cTn id="83" dur="500"/>
                                        <p:tgtEl>
                                          <p:spTgt spid="5">
                                            <p:txEl>
                                              <p:pRg st="10" end="10"/>
                                            </p:txEl>
                                          </p:spTgt>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8"/>
                                        </p:tgtEl>
                                        <p:attrNameLst>
                                          <p:attrName>style.visibility</p:attrName>
                                        </p:attrNameLst>
                                      </p:cBhvr>
                                      <p:to>
                                        <p:strVal val="visible"/>
                                      </p:to>
                                    </p:set>
                                    <p:anim calcmode="lin" valueType="num">
                                      <p:cBhvr>
                                        <p:cTn id="86" dur="500" fill="hold"/>
                                        <p:tgtEl>
                                          <p:spTgt spid="8"/>
                                        </p:tgtEl>
                                        <p:attrNameLst>
                                          <p:attrName>ppt_w</p:attrName>
                                        </p:attrNameLst>
                                      </p:cBhvr>
                                      <p:tavLst>
                                        <p:tav tm="0">
                                          <p:val>
                                            <p:fltVal val="0"/>
                                          </p:val>
                                        </p:tav>
                                        <p:tav tm="100000">
                                          <p:val>
                                            <p:strVal val="#ppt_w"/>
                                          </p:val>
                                        </p:tav>
                                      </p:tavLst>
                                    </p:anim>
                                    <p:anim calcmode="lin" valueType="num">
                                      <p:cBhvr>
                                        <p:cTn id="87" dur="500" fill="hold"/>
                                        <p:tgtEl>
                                          <p:spTgt spid="8"/>
                                        </p:tgtEl>
                                        <p:attrNameLst>
                                          <p:attrName>ppt_h</p:attrName>
                                        </p:attrNameLst>
                                      </p:cBhvr>
                                      <p:tavLst>
                                        <p:tav tm="0">
                                          <p:val>
                                            <p:fltVal val="0"/>
                                          </p:val>
                                        </p:tav>
                                        <p:tav tm="100000">
                                          <p:val>
                                            <p:strVal val="#ppt_h"/>
                                          </p:val>
                                        </p:tav>
                                      </p:tavLst>
                                    </p:anim>
                                    <p:animEffect transition="in" filter="fade">
                                      <p:cBhvr>
                                        <p:cTn id="88" dur="500"/>
                                        <p:tgtEl>
                                          <p:spTgt spid="8"/>
                                        </p:tgtEl>
                                      </p:cBhvr>
                                    </p:animEffect>
                                  </p:childTnLst>
                                </p:cTn>
                              </p:par>
                            </p:childTnLst>
                          </p:cTn>
                        </p:par>
                        <p:par>
                          <p:cTn id="89" fill="hold">
                            <p:stCondLst>
                              <p:cond delay="500"/>
                            </p:stCondLst>
                            <p:childTnLst>
                              <p:par>
                                <p:cTn id="90" presetID="31" presetClass="entr" presetSubtype="0" fill="hold" grpId="0" nodeType="afterEffect">
                                  <p:stCondLst>
                                    <p:cond delay="0"/>
                                  </p:stCondLst>
                                  <p:childTnLst>
                                    <p:set>
                                      <p:cBhvr>
                                        <p:cTn id="91" dur="1" fill="hold">
                                          <p:stCondLst>
                                            <p:cond delay="0"/>
                                          </p:stCondLst>
                                        </p:cTn>
                                        <p:tgtEl>
                                          <p:spTgt spid="14"/>
                                        </p:tgtEl>
                                        <p:attrNameLst>
                                          <p:attrName>style.visibility</p:attrName>
                                        </p:attrNameLst>
                                      </p:cBhvr>
                                      <p:to>
                                        <p:strVal val="visible"/>
                                      </p:to>
                                    </p:set>
                                    <p:anim calcmode="lin" valueType="num">
                                      <p:cBhvr>
                                        <p:cTn id="92" dur="1000" fill="hold"/>
                                        <p:tgtEl>
                                          <p:spTgt spid="14"/>
                                        </p:tgtEl>
                                        <p:attrNameLst>
                                          <p:attrName>ppt_w</p:attrName>
                                        </p:attrNameLst>
                                      </p:cBhvr>
                                      <p:tavLst>
                                        <p:tav tm="0">
                                          <p:val>
                                            <p:fltVal val="0"/>
                                          </p:val>
                                        </p:tav>
                                        <p:tav tm="100000">
                                          <p:val>
                                            <p:strVal val="#ppt_w"/>
                                          </p:val>
                                        </p:tav>
                                      </p:tavLst>
                                    </p:anim>
                                    <p:anim calcmode="lin" valueType="num">
                                      <p:cBhvr>
                                        <p:cTn id="93" dur="1000" fill="hold"/>
                                        <p:tgtEl>
                                          <p:spTgt spid="14"/>
                                        </p:tgtEl>
                                        <p:attrNameLst>
                                          <p:attrName>ppt_h</p:attrName>
                                        </p:attrNameLst>
                                      </p:cBhvr>
                                      <p:tavLst>
                                        <p:tav tm="0">
                                          <p:val>
                                            <p:fltVal val="0"/>
                                          </p:val>
                                        </p:tav>
                                        <p:tav tm="100000">
                                          <p:val>
                                            <p:strVal val="#ppt_h"/>
                                          </p:val>
                                        </p:tav>
                                      </p:tavLst>
                                    </p:anim>
                                    <p:anim calcmode="lin" valueType="num">
                                      <p:cBhvr>
                                        <p:cTn id="94" dur="1000" fill="hold"/>
                                        <p:tgtEl>
                                          <p:spTgt spid="14"/>
                                        </p:tgtEl>
                                        <p:attrNameLst>
                                          <p:attrName>style.rotation</p:attrName>
                                        </p:attrNameLst>
                                      </p:cBhvr>
                                      <p:tavLst>
                                        <p:tav tm="0">
                                          <p:val>
                                            <p:fltVal val="90"/>
                                          </p:val>
                                        </p:tav>
                                        <p:tav tm="100000">
                                          <p:val>
                                            <p:fltVal val="0"/>
                                          </p:val>
                                        </p:tav>
                                      </p:tavLst>
                                    </p:anim>
                                    <p:animEffect transition="in" filter="fade">
                                      <p:cBhvr>
                                        <p:cTn id="95" dur="1000"/>
                                        <p:tgtEl>
                                          <p:spTgt spid="14"/>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8" fill="hold" nodeType="clickEffect">
                                  <p:stCondLst>
                                    <p:cond delay="0"/>
                                  </p:stCondLst>
                                  <p:childTnLst>
                                    <p:set>
                                      <p:cBhvr>
                                        <p:cTn id="99" dur="1" fill="hold">
                                          <p:stCondLst>
                                            <p:cond delay="0"/>
                                          </p:stCondLst>
                                        </p:cTn>
                                        <p:tgtEl>
                                          <p:spTgt spid="5">
                                            <p:txEl>
                                              <p:pRg st="11" end="11"/>
                                            </p:txEl>
                                          </p:spTgt>
                                        </p:tgtEl>
                                        <p:attrNameLst>
                                          <p:attrName>style.visibility</p:attrName>
                                        </p:attrNameLst>
                                      </p:cBhvr>
                                      <p:to>
                                        <p:strVal val="visible"/>
                                      </p:to>
                                    </p:set>
                                    <p:animEffect transition="in" filter="wipe(left)">
                                      <p:cBhvr>
                                        <p:cTn id="100" dur="500"/>
                                        <p:tgtEl>
                                          <p:spTgt spid="5">
                                            <p:txEl>
                                              <p:pRg st="11" end="11"/>
                                            </p:txEl>
                                          </p:spTgt>
                                        </p:tgtEl>
                                      </p:cBhvr>
                                    </p:animEffect>
                                  </p:childTnLst>
                                </p:cTn>
                              </p:par>
                              <p:par>
                                <p:cTn id="101" presetID="31" presetClass="entr" presetSubtype="0" fill="hold" grpId="0" nodeType="withEffect">
                                  <p:stCondLst>
                                    <p:cond delay="0"/>
                                  </p:stCondLst>
                                  <p:childTnLst>
                                    <p:set>
                                      <p:cBhvr>
                                        <p:cTn id="102" dur="1" fill="hold">
                                          <p:stCondLst>
                                            <p:cond delay="0"/>
                                          </p:stCondLst>
                                        </p:cTn>
                                        <p:tgtEl>
                                          <p:spTgt spid="15"/>
                                        </p:tgtEl>
                                        <p:attrNameLst>
                                          <p:attrName>style.visibility</p:attrName>
                                        </p:attrNameLst>
                                      </p:cBhvr>
                                      <p:to>
                                        <p:strVal val="visible"/>
                                      </p:to>
                                    </p:set>
                                    <p:anim calcmode="lin" valueType="num">
                                      <p:cBhvr>
                                        <p:cTn id="103" dur="1000" fill="hold"/>
                                        <p:tgtEl>
                                          <p:spTgt spid="15"/>
                                        </p:tgtEl>
                                        <p:attrNameLst>
                                          <p:attrName>ppt_w</p:attrName>
                                        </p:attrNameLst>
                                      </p:cBhvr>
                                      <p:tavLst>
                                        <p:tav tm="0">
                                          <p:val>
                                            <p:fltVal val="0"/>
                                          </p:val>
                                        </p:tav>
                                        <p:tav tm="100000">
                                          <p:val>
                                            <p:strVal val="#ppt_w"/>
                                          </p:val>
                                        </p:tav>
                                      </p:tavLst>
                                    </p:anim>
                                    <p:anim calcmode="lin" valueType="num">
                                      <p:cBhvr>
                                        <p:cTn id="104" dur="1000" fill="hold"/>
                                        <p:tgtEl>
                                          <p:spTgt spid="15"/>
                                        </p:tgtEl>
                                        <p:attrNameLst>
                                          <p:attrName>ppt_h</p:attrName>
                                        </p:attrNameLst>
                                      </p:cBhvr>
                                      <p:tavLst>
                                        <p:tav tm="0">
                                          <p:val>
                                            <p:fltVal val="0"/>
                                          </p:val>
                                        </p:tav>
                                        <p:tav tm="100000">
                                          <p:val>
                                            <p:strVal val="#ppt_h"/>
                                          </p:val>
                                        </p:tav>
                                      </p:tavLst>
                                    </p:anim>
                                    <p:anim calcmode="lin" valueType="num">
                                      <p:cBhvr>
                                        <p:cTn id="105" dur="1000" fill="hold"/>
                                        <p:tgtEl>
                                          <p:spTgt spid="15"/>
                                        </p:tgtEl>
                                        <p:attrNameLst>
                                          <p:attrName>style.rotation</p:attrName>
                                        </p:attrNameLst>
                                      </p:cBhvr>
                                      <p:tavLst>
                                        <p:tav tm="0">
                                          <p:val>
                                            <p:fltVal val="90"/>
                                          </p:val>
                                        </p:tav>
                                        <p:tav tm="100000">
                                          <p:val>
                                            <p:fltVal val="0"/>
                                          </p:val>
                                        </p:tav>
                                      </p:tavLst>
                                    </p:anim>
                                    <p:animEffect transition="in" filter="fade">
                                      <p:cBhvr>
                                        <p:cTn id="106" dur="1000"/>
                                        <p:tgtEl>
                                          <p:spTgt spid="15"/>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13"/>
                                        </p:tgtEl>
                                        <p:attrNameLst>
                                          <p:attrName>style.visibility</p:attrName>
                                        </p:attrNameLst>
                                      </p:cBhvr>
                                      <p:to>
                                        <p:strVal val="visible"/>
                                      </p:to>
                                    </p:set>
                                    <p:animEffect transition="in" filter="fade">
                                      <p:cBhvr>
                                        <p:cTn id="1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5" grpId="0" uiExpand="1" build="p"/>
      <p:bldGraphic spid="3" grpId="0" uiExpand="1">
        <p:bldSub>
          <a:bldDgm bld="one"/>
        </p:bldSub>
      </p:bldGraphic>
      <p:bldP spid="11" grpId="0" animBg="1"/>
      <p:bldP spid="8" grpId="0" animBg="1"/>
      <p:bldP spid="14" grpId="0" animBg="1"/>
      <p:bldP spid="15"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4" name="Content Placeholder 3"/>
          <p:cNvSpPr>
            <a:spLocks noGrp="1"/>
          </p:cNvSpPr>
          <p:nvPr>
            <p:ph sz="quarter" idx="10"/>
          </p:nvPr>
        </p:nvSpPr>
        <p:spPr>
          <a:xfrm>
            <a:off x="276339" y="1254124"/>
            <a:ext cx="11243215" cy="5099541"/>
          </a:xfrm>
        </p:spPr>
        <p:txBody>
          <a:bodyPr/>
          <a:lstStyle/>
          <a:p>
            <a:r>
              <a:rPr lang="en-US" dirty="0"/>
              <a:t>Motivation</a:t>
            </a:r>
          </a:p>
          <a:p>
            <a:pPr lvl="1"/>
            <a:endParaRPr lang="en-US" dirty="0"/>
          </a:p>
          <a:p>
            <a:r>
              <a:rPr lang="en-US" dirty="0"/>
              <a:t>Methodology</a:t>
            </a:r>
          </a:p>
          <a:p>
            <a:endParaRPr lang="en-US" dirty="0"/>
          </a:p>
          <a:p>
            <a:r>
              <a:rPr lang="en-US" dirty="0"/>
              <a:t>Microarchitecture</a:t>
            </a:r>
          </a:p>
          <a:p>
            <a:endParaRPr lang="en-US" dirty="0"/>
          </a:p>
          <a:p>
            <a:r>
              <a:rPr lang="en-US" dirty="0"/>
              <a:t>Evaluation</a:t>
            </a:r>
          </a:p>
          <a:p>
            <a:endParaRPr lang="en-US" dirty="0"/>
          </a:p>
          <a:p>
            <a:r>
              <a:rPr lang="en-US" dirty="0"/>
              <a:t>Conclusion</a:t>
            </a:r>
          </a:p>
        </p:txBody>
      </p:sp>
      <p:sp>
        <p:nvSpPr>
          <p:cNvPr id="3" name="Slide Number Placeholder 2">
            <a:extLst>
              <a:ext uri="{FF2B5EF4-FFF2-40B4-BE49-F238E27FC236}">
                <a16:creationId xmlns:a16="http://schemas.microsoft.com/office/drawing/2014/main" id="{ABC3EC55-9956-4F9F-AD87-0AC204AD0562}"/>
              </a:ext>
            </a:extLst>
          </p:cNvPr>
          <p:cNvSpPr>
            <a:spLocks noGrp="1"/>
          </p:cNvSpPr>
          <p:nvPr>
            <p:ph type="sldNum" sz="quarter" idx="4"/>
          </p:nvPr>
        </p:nvSpPr>
        <p:spPr/>
        <p:txBody>
          <a:bodyPr/>
          <a:lstStyle/>
          <a:p>
            <a:fld id="{D4EABEBA-CB0E-0E48-9AC1-74C7372C6EC6}" type="slidenum">
              <a:rPr lang="en-US" smtClean="0"/>
              <a:pPr/>
              <a:t>4</a:t>
            </a:fld>
            <a:endParaRPr lang="en-US" dirty="0"/>
          </a:p>
        </p:txBody>
      </p:sp>
    </p:spTree>
    <p:extLst>
      <p:ext uri="{BB962C8B-B14F-4D97-AF65-F5344CB8AC3E}">
        <p14:creationId xmlns:p14="http://schemas.microsoft.com/office/powerpoint/2010/main" val="4066987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Motivation and Methodology</a:t>
            </a:r>
          </a:p>
        </p:txBody>
      </p:sp>
      <p:sp>
        <p:nvSpPr>
          <p:cNvPr id="7" name="Text Placeholder 6"/>
          <p:cNvSpPr>
            <a:spLocks noGrp="1"/>
          </p:cNvSpPr>
          <p:nvPr>
            <p:ph type="body" sz="quarter" idx="11"/>
          </p:nvPr>
        </p:nvSpPr>
        <p:spPr/>
        <p:txBody>
          <a:bodyPr/>
          <a:lstStyle/>
          <a:p>
            <a:endParaRPr lang="en-US"/>
          </a:p>
        </p:txBody>
      </p:sp>
      <p:sp>
        <p:nvSpPr>
          <p:cNvPr id="4" name="Slide Number Placeholder 2">
            <a:extLst>
              <a:ext uri="{FF2B5EF4-FFF2-40B4-BE49-F238E27FC236}">
                <a16:creationId xmlns:a16="http://schemas.microsoft.com/office/drawing/2014/main" id="{E06283F8-6F8A-4E4E-AD3D-060EA3631CBB}"/>
              </a:ext>
            </a:extLst>
          </p:cNvPr>
          <p:cNvSpPr txBox="1">
            <a:spLocks/>
          </p:cNvSpPr>
          <p:nvPr/>
        </p:nvSpPr>
        <p:spPr>
          <a:xfrm>
            <a:off x="163292" y="6509933"/>
            <a:ext cx="709081" cy="331932"/>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4EABEBA-CB0E-0E48-9AC1-74C7372C6EC6}" type="slidenum">
              <a:rPr lang="en-US" smtClean="0"/>
              <a:pPr/>
              <a:t>5</a:t>
            </a:fld>
            <a:endParaRPr lang="en-US" dirty="0"/>
          </a:p>
        </p:txBody>
      </p:sp>
    </p:spTree>
    <p:extLst>
      <p:ext uri="{BB962C8B-B14F-4D97-AF65-F5344CB8AC3E}">
        <p14:creationId xmlns:p14="http://schemas.microsoft.com/office/powerpoint/2010/main" val="421046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Motivation</a:t>
            </a:r>
          </a:p>
        </p:txBody>
      </p:sp>
      <p:sp>
        <p:nvSpPr>
          <p:cNvPr id="2" name="TextBox 1"/>
          <p:cNvSpPr txBox="1"/>
          <p:nvPr/>
        </p:nvSpPr>
        <p:spPr>
          <a:xfrm>
            <a:off x="2147073" y="934528"/>
            <a:ext cx="4930260" cy="369332"/>
          </a:xfrm>
          <a:prstGeom prst="rect">
            <a:avLst/>
          </a:prstGeom>
          <a:noFill/>
        </p:spPr>
        <p:txBody>
          <a:bodyPr wrap="none" rtlCol="0">
            <a:spAutoFit/>
          </a:bodyPr>
          <a:lstStyle/>
          <a:p>
            <a:r>
              <a:rPr lang="en-US" dirty="0"/>
              <a:t>ILP is inherently limited by true data dependencies</a:t>
            </a:r>
          </a:p>
        </p:txBody>
      </p:sp>
      <p:sp>
        <p:nvSpPr>
          <p:cNvPr id="6" name="TextBox 5"/>
          <p:cNvSpPr txBox="1"/>
          <p:nvPr/>
        </p:nvSpPr>
        <p:spPr>
          <a:xfrm>
            <a:off x="7017775" y="934528"/>
            <a:ext cx="2771929" cy="369332"/>
          </a:xfrm>
          <a:prstGeom prst="rect">
            <a:avLst/>
          </a:prstGeom>
          <a:noFill/>
        </p:spPr>
        <p:txBody>
          <a:bodyPr wrap="square" rtlCol="0">
            <a:spAutoFit/>
          </a:bodyPr>
          <a:lstStyle/>
          <a:p>
            <a:r>
              <a:rPr lang="en-US" dirty="0">
                <a:sym typeface="Wingdings" panose="05000000000000000000" pitchFamily="2" charset="2"/>
              </a:rPr>
              <a:t></a:t>
            </a:r>
            <a:r>
              <a:rPr lang="en-US" dirty="0"/>
              <a:t> Value Prediction</a:t>
            </a:r>
          </a:p>
        </p:txBody>
      </p:sp>
      <p:sp>
        <p:nvSpPr>
          <p:cNvPr id="14" name="TextBox 13">
            <a:extLst>
              <a:ext uri="{FF2B5EF4-FFF2-40B4-BE49-F238E27FC236}">
                <a16:creationId xmlns:a16="http://schemas.microsoft.com/office/drawing/2014/main" id="{9D5D14B9-8F7F-4F75-874E-A348296A9147}"/>
              </a:ext>
            </a:extLst>
          </p:cNvPr>
          <p:cNvSpPr txBox="1"/>
          <p:nvPr/>
        </p:nvSpPr>
        <p:spPr>
          <a:xfrm>
            <a:off x="2147073" y="1463399"/>
            <a:ext cx="7195944" cy="646331"/>
          </a:xfrm>
          <a:prstGeom prst="rect">
            <a:avLst/>
          </a:prstGeom>
          <a:noFill/>
        </p:spPr>
        <p:txBody>
          <a:bodyPr wrap="none" rtlCol="0">
            <a:spAutoFit/>
          </a:bodyPr>
          <a:lstStyle/>
          <a:p>
            <a:r>
              <a:rPr lang="en-US" dirty="0"/>
              <a:t>Remarkable progress towards practical implementation of Value prediction</a:t>
            </a:r>
            <a:br>
              <a:rPr lang="en-US" dirty="0"/>
            </a:br>
            <a:r>
              <a:rPr lang="en-US" dirty="0"/>
              <a:t>over the past three decades</a:t>
            </a:r>
          </a:p>
        </p:txBody>
      </p:sp>
      <p:sp>
        <p:nvSpPr>
          <p:cNvPr id="16" name="TextBox 15">
            <a:extLst>
              <a:ext uri="{FF2B5EF4-FFF2-40B4-BE49-F238E27FC236}">
                <a16:creationId xmlns:a16="http://schemas.microsoft.com/office/drawing/2014/main" id="{E5FABE75-1BF8-40E7-9A56-7B8F7B78FE61}"/>
              </a:ext>
            </a:extLst>
          </p:cNvPr>
          <p:cNvSpPr txBox="1"/>
          <p:nvPr/>
        </p:nvSpPr>
        <p:spPr>
          <a:xfrm>
            <a:off x="2546874" y="2773322"/>
            <a:ext cx="2301574" cy="369332"/>
          </a:xfrm>
          <a:prstGeom prst="rect">
            <a:avLst/>
          </a:prstGeom>
          <a:noFill/>
        </p:spPr>
        <p:txBody>
          <a:bodyPr wrap="square" rtlCol="0">
            <a:spAutoFit/>
          </a:bodyPr>
          <a:lstStyle/>
          <a:p>
            <a:r>
              <a:rPr lang="en-US" dirty="0">
                <a:sym typeface="Wingdings" panose="05000000000000000000" pitchFamily="2" charset="2"/>
              </a:rPr>
              <a:t>Costly Mispredictions</a:t>
            </a:r>
            <a:endParaRPr lang="en-US" dirty="0"/>
          </a:p>
        </p:txBody>
      </p:sp>
      <p:sp>
        <p:nvSpPr>
          <p:cNvPr id="17" name="TextBox 16">
            <a:extLst>
              <a:ext uri="{FF2B5EF4-FFF2-40B4-BE49-F238E27FC236}">
                <a16:creationId xmlns:a16="http://schemas.microsoft.com/office/drawing/2014/main" id="{8528894A-22EC-440C-A527-FCB5CEAF7B77}"/>
              </a:ext>
            </a:extLst>
          </p:cNvPr>
          <p:cNvSpPr txBox="1"/>
          <p:nvPr/>
        </p:nvSpPr>
        <p:spPr>
          <a:xfrm>
            <a:off x="2147073" y="2372401"/>
            <a:ext cx="5643789" cy="369332"/>
          </a:xfrm>
          <a:prstGeom prst="rect">
            <a:avLst/>
          </a:prstGeom>
          <a:noFill/>
        </p:spPr>
        <p:txBody>
          <a:bodyPr wrap="none" rtlCol="0">
            <a:spAutoFit/>
          </a:bodyPr>
          <a:lstStyle/>
          <a:p>
            <a:r>
              <a:rPr lang="en-US" dirty="0"/>
              <a:t>Unfortunately, few challenges still need to be addressed …</a:t>
            </a:r>
          </a:p>
        </p:txBody>
      </p:sp>
      <p:sp>
        <p:nvSpPr>
          <p:cNvPr id="18" name="Slide Number Placeholder 2">
            <a:extLst>
              <a:ext uri="{FF2B5EF4-FFF2-40B4-BE49-F238E27FC236}">
                <a16:creationId xmlns:a16="http://schemas.microsoft.com/office/drawing/2014/main" id="{070C62E9-B664-452C-A8BF-8285867C41C8}"/>
              </a:ext>
            </a:extLst>
          </p:cNvPr>
          <p:cNvSpPr>
            <a:spLocks noGrp="1"/>
          </p:cNvSpPr>
          <p:nvPr>
            <p:ph type="sldNum" sz="quarter" idx="4"/>
          </p:nvPr>
        </p:nvSpPr>
        <p:spPr>
          <a:xfrm>
            <a:off x="163292" y="6509933"/>
            <a:ext cx="709081" cy="331932"/>
          </a:xfrm>
        </p:spPr>
        <p:txBody>
          <a:bodyPr/>
          <a:lstStyle/>
          <a:p>
            <a:fld id="{D4EABEBA-CB0E-0E48-9AC1-74C7372C6EC6}" type="slidenum">
              <a:rPr lang="en-US" smtClean="0"/>
              <a:pPr/>
              <a:t>6</a:t>
            </a:fld>
            <a:endParaRPr lang="en-US" dirty="0"/>
          </a:p>
        </p:txBody>
      </p:sp>
      <p:sp>
        <p:nvSpPr>
          <p:cNvPr id="9" name="TextBox 8">
            <a:extLst>
              <a:ext uri="{FF2B5EF4-FFF2-40B4-BE49-F238E27FC236}">
                <a16:creationId xmlns:a16="http://schemas.microsoft.com/office/drawing/2014/main" id="{8AD3DEB3-5B52-4CAE-AA0A-E82EFE18E830}"/>
              </a:ext>
            </a:extLst>
          </p:cNvPr>
          <p:cNvSpPr txBox="1"/>
          <p:nvPr/>
        </p:nvSpPr>
        <p:spPr>
          <a:xfrm>
            <a:off x="2650783" y="3127661"/>
            <a:ext cx="3313656" cy="369332"/>
          </a:xfrm>
          <a:prstGeom prst="rect">
            <a:avLst/>
          </a:prstGeom>
          <a:noFill/>
        </p:spPr>
        <p:txBody>
          <a:bodyPr wrap="square" rtlCol="0">
            <a:spAutoFit/>
          </a:bodyPr>
          <a:lstStyle/>
          <a:p>
            <a:r>
              <a:rPr lang="en-US" dirty="0">
                <a:sym typeface="Wingdings" panose="05000000000000000000" pitchFamily="2" charset="2"/>
              </a:rPr>
              <a:t>  Scale up predictor resources</a:t>
            </a:r>
            <a:endParaRPr lang="en-US" dirty="0"/>
          </a:p>
        </p:txBody>
      </p:sp>
      <p:sp>
        <p:nvSpPr>
          <p:cNvPr id="23" name="TextBox 22">
            <a:extLst>
              <a:ext uri="{FF2B5EF4-FFF2-40B4-BE49-F238E27FC236}">
                <a16:creationId xmlns:a16="http://schemas.microsoft.com/office/drawing/2014/main" id="{BCD08E51-EFEE-457F-AED2-A60B78C5F3F0}"/>
              </a:ext>
            </a:extLst>
          </p:cNvPr>
          <p:cNvSpPr txBox="1"/>
          <p:nvPr/>
        </p:nvSpPr>
        <p:spPr>
          <a:xfrm>
            <a:off x="4635621" y="2769422"/>
            <a:ext cx="2657636" cy="369332"/>
          </a:xfrm>
          <a:prstGeom prst="rect">
            <a:avLst/>
          </a:prstGeom>
          <a:noFill/>
        </p:spPr>
        <p:txBody>
          <a:bodyPr wrap="square" rtlCol="0">
            <a:spAutoFit/>
          </a:bodyPr>
          <a:lstStyle/>
          <a:p>
            <a:r>
              <a:rPr lang="en-US" dirty="0">
                <a:sym typeface="Wingdings" panose="05000000000000000000" pitchFamily="2" charset="2"/>
              </a:rPr>
              <a:t> High Accuracy (&gt;99%)</a:t>
            </a:r>
            <a:endParaRPr lang="en-US" dirty="0"/>
          </a:p>
        </p:txBody>
      </p:sp>
      <p:sp>
        <p:nvSpPr>
          <p:cNvPr id="24" name="TextBox 23">
            <a:extLst>
              <a:ext uri="{FF2B5EF4-FFF2-40B4-BE49-F238E27FC236}">
                <a16:creationId xmlns:a16="http://schemas.microsoft.com/office/drawing/2014/main" id="{F77C76A1-CF06-4714-8952-6EF9B22F55FB}"/>
              </a:ext>
            </a:extLst>
          </p:cNvPr>
          <p:cNvSpPr txBox="1"/>
          <p:nvPr/>
        </p:nvSpPr>
        <p:spPr>
          <a:xfrm>
            <a:off x="6987490" y="2785211"/>
            <a:ext cx="2657636" cy="369332"/>
          </a:xfrm>
          <a:prstGeom prst="rect">
            <a:avLst/>
          </a:prstGeom>
          <a:noFill/>
        </p:spPr>
        <p:txBody>
          <a:bodyPr wrap="square" rtlCol="0">
            <a:spAutoFit/>
          </a:bodyPr>
          <a:lstStyle/>
          <a:p>
            <a:r>
              <a:rPr lang="en-US" dirty="0">
                <a:sym typeface="Wingdings" panose="05000000000000000000" pitchFamily="2" charset="2"/>
              </a:rPr>
              <a:t> Low Coverage</a:t>
            </a:r>
            <a:endParaRPr lang="en-US" dirty="0"/>
          </a:p>
        </p:txBody>
      </p:sp>
      <p:sp>
        <p:nvSpPr>
          <p:cNvPr id="25" name="TextBox 24">
            <a:extLst>
              <a:ext uri="{FF2B5EF4-FFF2-40B4-BE49-F238E27FC236}">
                <a16:creationId xmlns:a16="http://schemas.microsoft.com/office/drawing/2014/main" id="{F0F82AF0-D029-49CD-A340-7738CBA39437}"/>
              </a:ext>
            </a:extLst>
          </p:cNvPr>
          <p:cNvSpPr txBox="1"/>
          <p:nvPr/>
        </p:nvSpPr>
        <p:spPr>
          <a:xfrm>
            <a:off x="5964439" y="3127661"/>
            <a:ext cx="5030132" cy="400110"/>
          </a:xfrm>
          <a:prstGeom prst="rect">
            <a:avLst/>
          </a:prstGeom>
          <a:noFill/>
        </p:spPr>
        <p:txBody>
          <a:bodyPr wrap="square" rtlCol="0">
            <a:spAutoFit/>
          </a:bodyPr>
          <a:lstStyle/>
          <a:p>
            <a:r>
              <a:rPr lang="en-US" sz="2000" b="1" dirty="0">
                <a:solidFill>
                  <a:srgbClr val="FF0000"/>
                </a:solidFill>
                <a:sym typeface="Wingdings" panose="05000000000000000000" pitchFamily="2" charset="2"/>
              </a:rPr>
              <a:t> Predictors scale poorly beyond some point</a:t>
            </a:r>
            <a:endParaRPr lang="en-US" sz="2000" b="1" dirty="0">
              <a:solidFill>
                <a:srgbClr val="FF0000"/>
              </a:solidFill>
            </a:endParaRPr>
          </a:p>
        </p:txBody>
      </p:sp>
      <p:sp>
        <p:nvSpPr>
          <p:cNvPr id="26" name="TextBox 25">
            <a:extLst>
              <a:ext uri="{FF2B5EF4-FFF2-40B4-BE49-F238E27FC236}">
                <a16:creationId xmlns:a16="http://schemas.microsoft.com/office/drawing/2014/main" id="{35DBB817-51AA-4C78-BC51-946385C191B0}"/>
              </a:ext>
            </a:extLst>
          </p:cNvPr>
          <p:cNvSpPr txBox="1"/>
          <p:nvPr/>
        </p:nvSpPr>
        <p:spPr>
          <a:xfrm>
            <a:off x="2650783" y="4530890"/>
            <a:ext cx="3445217" cy="369332"/>
          </a:xfrm>
          <a:prstGeom prst="rect">
            <a:avLst/>
          </a:prstGeom>
          <a:noFill/>
        </p:spPr>
        <p:txBody>
          <a:bodyPr wrap="square" rtlCol="0">
            <a:spAutoFit/>
          </a:bodyPr>
          <a:lstStyle/>
          <a:p>
            <a:r>
              <a:rPr lang="en-US" dirty="0">
                <a:sym typeface="Wingdings" panose="05000000000000000000" pitchFamily="2" charset="2"/>
              </a:rPr>
              <a:t>  Use a multi-predictor design</a:t>
            </a:r>
            <a:endParaRPr lang="en-US" dirty="0"/>
          </a:p>
        </p:txBody>
      </p:sp>
      <p:sp>
        <p:nvSpPr>
          <p:cNvPr id="27" name="TextBox 26">
            <a:extLst>
              <a:ext uri="{FF2B5EF4-FFF2-40B4-BE49-F238E27FC236}">
                <a16:creationId xmlns:a16="http://schemas.microsoft.com/office/drawing/2014/main" id="{18A7BE4D-D540-496E-BEEA-DF241439E996}"/>
              </a:ext>
            </a:extLst>
          </p:cNvPr>
          <p:cNvSpPr txBox="1"/>
          <p:nvPr/>
        </p:nvSpPr>
        <p:spPr>
          <a:xfrm>
            <a:off x="5967402" y="4500112"/>
            <a:ext cx="4090998" cy="400110"/>
          </a:xfrm>
          <a:prstGeom prst="rect">
            <a:avLst/>
          </a:prstGeom>
          <a:noFill/>
        </p:spPr>
        <p:txBody>
          <a:bodyPr wrap="square" rtlCol="0">
            <a:spAutoFit/>
          </a:bodyPr>
          <a:lstStyle/>
          <a:p>
            <a:r>
              <a:rPr lang="en-US" sz="2000" b="1" dirty="0">
                <a:solidFill>
                  <a:srgbClr val="FF0000"/>
                </a:solidFill>
                <a:sym typeface="Wingdings" panose="05000000000000000000" pitchFamily="2" charset="2"/>
              </a:rPr>
              <a:t> Which predictors to use?</a:t>
            </a:r>
            <a:endParaRPr lang="en-US" sz="2000" b="1" dirty="0">
              <a:solidFill>
                <a:srgbClr val="FF0000"/>
              </a:solidFill>
            </a:endParaRPr>
          </a:p>
        </p:txBody>
      </p:sp>
      <p:sp>
        <p:nvSpPr>
          <p:cNvPr id="28" name="TextBox 27">
            <a:extLst>
              <a:ext uri="{FF2B5EF4-FFF2-40B4-BE49-F238E27FC236}">
                <a16:creationId xmlns:a16="http://schemas.microsoft.com/office/drawing/2014/main" id="{0CF1DC4D-75E1-4686-BBEB-89BA0C789D97}"/>
              </a:ext>
            </a:extLst>
          </p:cNvPr>
          <p:cNvSpPr txBox="1"/>
          <p:nvPr/>
        </p:nvSpPr>
        <p:spPr>
          <a:xfrm>
            <a:off x="5964439" y="3475814"/>
            <a:ext cx="5030132" cy="707886"/>
          </a:xfrm>
          <a:prstGeom prst="rect">
            <a:avLst/>
          </a:prstGeom>
          <a:noFill/>
        </p:spPr>
        <p:txBody>
          <a:bodyPr wrap="square" rtlCol="0">
            <a:spAutoFit/>
          </a:bodyPr>
          <a:lstStyle/>
          <a:p>
            <a:r>
              <a:rPr lang="en-US" sz="2000" b="1" dirty="0">
                <a:solidFill>
                  <a:schemeClr val="tx2">
                    <a:lumMod val="60000"/>
                    <a:lumOff val="40000"/>
                  </a:schemeClr>
                </a:solidFill>
                <a:sym typeface="Wingdings" panose="05000000000000000000" pitchFamily="2" charset="2"/>
              </a:rPr>
              <a:t> Some predictors are more suitable for predicting certain load patterns</a:t>
            </a:r>
            <a:endParaRPr lang="en-US" sz="2000" b="1" dirty="0">
              <a:solidFill>
                <a:schemeClr val="tx2">
                  <a:lumMod val="60000"/>
                  <a:lumOff val="40000"/>
                </a:schemeClr>
              </a:solidFill>
            </a:endParaRPr>
          </a:p>
        </p:txBody>
      </p:sp>
      <p:sp>
        <p:nvSpPr>
          <p:cNvPr id="29" name="TextBox 28">
            <a:extLst>
              <a:ext uri="{FF2B5EF4-FFF2-40B4-BE49-F238E27FC236}">
                <a16:creationId xmlns:a16="http://schemas.microsoft.com/office/drawing/2014/main" id="{00EA0DCA-939B-4E16-922C-0C126F784FA3}"/>
              </a:ext>
            </a:extLst>
          </p:cNvPr>
          <p:cNvSpPr txBox="1"/>
          <p:nvPr/>
        </p:nvSpPr>
        <p:spPr>
          <a:xfrm>
            <a:off x="5967401" y="4848953"/>
            <a:ext cx="6736227" cy="400110"/>
          </a:xfrm>
          <a:prstGeom prst="rect">
            <a:avLst/>
          </a:prstGeom>
          <a:noFill/>
        </p:spPr>
        <p:txBody>
          <a:bodyPr wrap="square" rtlCol="0">
            <a:spAutoFit/>
          </a:bodyPr>
          <a:lstStyle/>
          <a:p>
            <a:r>
              <a:rPr lang="en-US" sz="2000" b="1" dirty="0">
                <a:solidFill>
                  <a:srgbClr val="FF0000"/>
                </a:solidFill>
                <a:sym typeface="Wingdings" panose="05000000000000000000" pitchFamily="2" charset="2"/>
              </a:rPr>
              <a:t> Challenges: budget, utilization, pathological cases ..etc.</a:t>
            </a:r>
            <a:endParaRPr lang="en-US" sz="2000" b="1" dirty="0">
              <a:solidFill>
                <a:srgbClr val="FF0000"/>
              </a:solidFill>
            </a:endParaRPr>
          </a:p>
        </p:txBody>
      </p:sp>
    </p:spTree>
    <p:extLst>
      <p:ext uri="{BB962C8B-B14F-4D97-AF65-F5344CB8AC3E}">
        <p14:creationId xmlns:p14="http://schemas.microsoft.com/office/powerpoint/2010/main" val="2027317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left)">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wipe(left)">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left)">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left)">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wipe(left)">
                                      <p:cBhvr>
                                        <p:cTn id="52" dur="500"/>
                                        <p:tgtEl>
                                          <p:spTgt spid="2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wipe(left)">
                                      <p:cBhvr>
                                        <p:cTn id="57" dur="500"/>
                                        <p:tgtEl>
                                          <p:spTgt spid="2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wipe(left)">
                                      <p:cBhvr>
                                        <p:cTn id="62" dur="500"/>
                                        <p:tgtEl>
                                          <p:spTgt spid="27"/>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wipe(left)">
                                      <p:cBhvr>
                                        <p:cTn id="6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4" grpId="0"/>
      <p:bldP spid="16" grpId="0"/>
      <p:bldP spid="17" grpId="0"/>
      <p:bldP spid="9" grpId="0"/>
      <p:bldP spid="23" grpId="0"/>
      <p:bldP spid="24" grpId="0"/>
      <p:bldP spid="25" grpId="0"/>
      <p:bldP spid="26" grpId="0"/>
      <p:bldP spid="27" grpId="0"/>
      <p:bldP spid="28"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p>
        </p:txBody>
      </p:sp>
      <p:sp>
        <p:nvSpPr>
          <p:cNvPr id="4" name="Content Placeholder 3"/>
          <p:cNvSpPr>
            <a:spLocks noGrp="1"/>
          </p:cNvSpPr>
          <p:nvPr>
            <p:ph sz="quarter" idx="10"/>
          </p:nvPr>
        </p:nvSpPr>
        <p:spPr>
          <a:xfrm>
            <a:off x="872373" y="962748"/>
            <a:ext cx="8363176" cy="2711124"/>
          </a:xfrm>
        </p:spPr>
        <p:txBody>
          <a:bodyPr/>
          <a:lstStyle/>
          <a:p>
            <a:r>
              <a:rPr lang="en-US" dirty="0"/>
              <a:t>Analyzed loads in 85 workloads</a:t>
            </a:r>
          </a:p>
        </p:txBody>
      </p:sp>
      <p:sp>
        <p:nvSpPr>
          <p:cNvPr id="3" name="Slide Number Placeholder 2">
            <a:extLst>
              <a:ext uri="{FF2B5EF4-FFF2-40B4-BE49-F238E27FC236}">
                <a16:creationId xmlns:a16="http://schemas.microsoft.com/office/drawing/2014/main" id="{B79EA151-F4A3-47E7-ABC3-ED992FF9B588}"/>
              </a:ext>
            </a:extLst>
          </p:cNvPr>
          <p:cNvSpPr>
            <a:spLocks noGrp="1"/>
          </p:cNvSpPr>
          <p:nvPr>
            <p:ph type="sldNum" sz="quarter" idx="4"/>
          </p:nvPr>
        </p:nvSpPr>
        <p:spPr/>
        <p:txBody>
          <a:bodyPr/>
          <a:lstStyle/>
          <a:p>
            <a:fld id="{D4EABEBA-CB0E-0E48-9AC1-74C7372C6EC6}" type="slidenum">
              <a:rPr lang="en-US" smtClean="0"/>
              <a:pPr/>
              <a:t>7</a:t>
            </a:fld>
            <a:endParaRPr lang="en-US" dirty="0"/>
          </a:p>
        </p:txBody>
      </p:sp>
      <p:pic>
        <p:nvPicPr>
          <p:cNvPr id="6" name="Picture 5">
            <a:extLst>
              <a:ext uri="{FF2B5EF4-FFF2-40B4-BE49-F238E27FC236}">
                <a16:creationId xmlns:a16="http://schemas.microsoft.com/office/drawing/2014/main" id="{A55F0D20-6F6B-4839-92DF-EFBA8B2BE57D}"/>
              </a:ext>
            </a:extLst>
          </p:cNvPr>
          <p:cNvPicPr>
            <a:picLocks noChangeAspect="1"/>
          </p:cNvPicPr>
          <p:nvPr/>
        </p:nvPicPr>
        <p:blipFill>
          <a:blip r:embed="rId3"/>
          <a:stretch>
            <a:fillRect/>
          </a:stretch>
        </p:blipFill>
        <p:spPr>
          <a:xfrm>
            <a:off x="1138032" y="2320335"/>
            <a:ext cx="9543393" cy="2984479"/>
          </a:xfrm>
          <a:prstGeom prst="rect">
            <a:avLst/>
          </a:prstGeom>
        </p:spPr>
      </p:pic>
      <p:graphicFrame>
        <p:nvGraphicFramePr>
          <p:cNvPr id="7" name="Chart 6">
            <a:extLst>
              <a:ext uri="{FF2B5EF4-FFF2-40B4-BE49-F238E27FC236}">
                <a16:creationId xmlns:a16="http://schemas.microsoft.com/office/drawing/2014/main" id="{76F6F4CA-D9BB-404A-92A4-44F00CB5773D}"/>
              </a:ext>
            </a:extLst>
          </p:cNvPr>
          <p:cNvGraphicFramePr>
            <a:graphicFrameLocks/>
          </p:cNvGraphicFramePr>
          <p:nvPr>
            <p:extLst>
              <p:ext uri="{D42A27DB-BD31-4B8C-83A1-F6EECF244321}">
                <p14:modId xmlns:p14="http://schemas.microsoft.com/office/powerpoint/2010/main" val="1761971724"/>
              </p:ext>
            </p:extLst>
          </p:nvPr>
        </p:nvGraphicFramePr>
        <p:xfrm>
          <a:off x="163293" y="1746845"/>
          <a:ext cx="11899052" cy="5092995"/>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a:extLst>
              <a:ext uri="{FF2B5EF4-FFF2-40B4-BE49-F238E27FC236}">
                <a16:creationId xmlns:a16="http://schemas.microsoft.com/office/drawing/2014/main" id="{6A6C4CC9-AC35-4B98-93DD-EFB69E878EA8}"/>
              </a:ext>
            </a:extLst>
          </p:cNvPr>
          <p:cNvSpPr txBox="1"/>
          <p:nvPr/>
        </p:nvSpPr>
        <p:spPr>
          <a:xfrm>
            <a:off x="6112819" y="1086750"/>
            <a:ext cx="5798192" cy="46166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2400" b="1" dirty="0"/>
              <a:t>Pattern-1: Suitable for Last Value Prediction</a:t>
            </a:r>
          </a:p>
        </p:txBody>
      </p:sp>
      <p:sp>
        <p:nvSpPr>
          <p:cNvPr id="9" name="TextBox 8">
            <a:extLst>
              <a:ext uri="{FF2B5EF4-FFF2-40B4-BE49-F238E27FC236}">
                <a16:creationId xmlns:a16="http://schemas.microsoft.com/office/drawing/2014/main" id="{5666DEBA-2A8B-4602-8A79-98EA03C2B550}"/>
              </a:ext>
            </a:extLst>
          </p:cNvPr>
          <p:cNvSpPr txBox="1"/>
          <p:nvPr/>
        </p:nvSpPr>
        <p:spPr>
          <a:xfrm>
            <a:off x="5621079" y="1210752"/>
            <a:ext cx="6289932" cy="46166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2400" b="1" dirty="0"/>
              <a:t>Pattern-2: Suitable for Stride Address Prediction</a:t>
            </a:r>
          </a:p>
        </p:txBody>
      </p:sp>
      <p:sp>
        <p:nvSpPr>
          <p:cNvPr id="10" name="TextBox 9">
            <a:extLst>
              <a:ext uri="{FF2B5EF4-FFF2-40B4-BE49-F238E27FC236}">
                <a16:creationId xmlns:a16="http://schemas.microsoft.com/office/drawing/2014/main" id="{035A0E02-C71D-47DE-A15A-C5B6BC2C5816}"/>
              </a:ext>
            </a:extLst>
          </p:cNvPr>
          <p:cNvSpPr txBox="1"/>
          <p:nvPr/>
        </p:nvSpPr>
        <p:spPr>
          <a:xfrm>
            <a:off x="5621079" y="1363152"/>
            <a:ext cx="6289932" cy="46166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2400" b="1" dirty="0"/>
              <a:t>Pattern-3: Suitable for Context-based Prediction</a:t>
            </a:r>
          </a:p>
        </p:txBody>
      </p:sp>
    </p:spTree>
    <p:extLst>
      <p:ext uri="{BB962C8B-B14F-4D97-AF65-F5344CB8AC3E}">
        <p14:creationId xmlns:p14="http://schemas.microsoft.com/office/powerpoint/2010/main" val="1772185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6"/>
                                        </p:tgtEl>
                                        <p:attrNameLst>
                                          <p:attrName>style.visibility</p:attrName>
                                        </p:attrNameLst>
                                      </p:cBhvr>
                                      <p:to>
                                        <p:strVal val="hidden"/>
                                      </p:to>
                                    </p:set>
                                  </p:childTnLst>
                                </p:cTn>
                              </p:par>
                            </p:childTnLst>
                          </p:cTn>
                        </p:par>
                        <p:par>
                          <p:cTn id="17" fill="hold">
                            <p:stCondLst>
                              <p:cond delay="0"/>
                            </p:stCondLst>
                            <p:childTnLst>
                              <p:par>
                                <p:cTn id="18" presetID="22" presetClass="entr" presetSubtype="4" fill="hold" grpId="0" nodeType="afterEffect">
                                  <p:stCondLst>
                                    <p:cond delay="0"/>
                                  </p:stCondLst>
                                  <p:childTnLst>
                                    <p:set>
                                      <p:cBhvr>
                                        <p:cTn id="19" dur="1" fill="hold">
                                          <p:stCondLst>
                                            <p:cond delay="0"/>
                                          </p:stCondLst>
                                        </p:cTn>
                                        <p:tgtEl>
                                          <p:spTgt spid="7">
                                            <p:graphicEl>
                                              <a:chart seriesIdx="-3" categoryIdx="-3" bldStep="gridLegend"/>
                                            </p:graphicEl>
                                          </p:spTgt>
                                        </p:tgtEl>
                                        <p:attrNameLst>
                                          <p:attrName>style.visibility</p:attrName>
                                        </p:attrNameLst>
                                      </p:cBhvr>
                                      <p:to>
                                        <p:strVal val="visible"/>
                                      </p:to>
                                    </p:set>
                                    <p:animEffect transition="in" filter="wipe(down)">
                                      <p:cBhvr>
                                        <p:cTn id="20" dur="500"/>
                                        <p:tgtEl>
                                          <p:spTgt spid="7">
                                            <p:graphicEl>
                                              <a:chart seriesIdx="-3" categoryIdx="-3" bldStep="gridLegend"/>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7">
                                            <p:graphicEl>
                                              <a:chart seriesIdx="0" categoryIdx="-4" bldStep="series"/>
                                            </p:graphicEl>
                                          </p:spTgt>
                                        </p:tgtEl>
                                        <p:attrNameLst>
                                          <p:attrName>style.visibility</p:attrName>
                                        </p:attrNameLst>
                                      </p:cBhvr>
                                      <p:to>
                                        <p:strVal val="visible"/>
                                      </p:to>
                                    </p:set>
                                    <p:animEffect transition="in" filter="wipe(down)">
                                      <p:cBhvr>
                                        <p:cTn id="25" dur="500"/>
                                        <p:tgtEl>
                                          <p:spTgt spid="7">
                                            <p:graphicEl>
                                              <a:chart seriesIdx="0" categoryIdx="-4" bldStep="series"/>
                                            </p:graphicEl>
                                          </p:spTgt>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par>
                          <p:cTn id="30" fill="hold">
                            <p:stCondLst>
                              <p:cond delay="1000"/>
                            </p:stCondLst>
                            <p:childTnLst>
                              <p:par>
                                <p:cTn id="31" presetID="26" presetClass="emph" presetSubtype="0" repeatCount="2000" fill="hold" grpId="1" nodeType="afterEffect">
                                  <p:stCondLst>
                                    <p:cond delay="0"/>
                                  </p:stCondLst>
                                  <p:childTnLst>
                                    <p:animEffect transition="out" filter="fade">
                                      <p:cBhvr>
                                        <p:cTn id="32" dur="500" tmFilter="0, 0; .2, .5; .8, .5; 1, 0"/>
                                        <p:tgtEl>
                                          <p:spTgt spid="8"/>
                                        </p:tgtEl>
                                      </p:cBhvr>
                                    </p:animEffect>
                                    <p:animScale>
                                      <p:cBhvr>
                                        <p:cTn id="33" dur="250" autoRev="1" fill="hold"/>
                                        <p:tgtEl>
                                          <p:spTgt spid="8"/>
                                        </p:tgtEl>
                                      </p:cBhvr>
                                      <p:by x="105000" y="105000"/>
                                    </p:animScale>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7">
                                            <p:graphicEl>
                                              <a:chart seriesIdx="1" categoryIdx="-4" bldStep="series"/>
                                            </p:graphicEl>
                                          </p:spTgt>
                                        </p:tgtEl>
                                        <p:attrNameLst>
                                          <p:attrName>style.visibility</p:attrName>
                                        </p:attrNameLst>
                                      </p:cBhvr>
                                      <p:to>
                                        <p:strVal val="visible"/>
                                      </p:to>
                                    </p:set>
                                    <p:animEffect transition="in" filter="wipe(down)">
                                      <p:cBhvr>
                                        <p:cTn id="38" dur="500"/>
                                        <p:tgtEl>
                                          <p:spTgt spid="7">
                                            <p:graphicEl>
                                              <a:chart seriesIdx="1" categoryIdx="-4" bldStep="series"/>
                                            </p:graphicEl>
                                          </p:spTgt>
                                        </p:tgtEl>
                                      </p:cBhvr>
                                    </p:animEffect>
                                  </p:childTnLst>
                                </p:cTn>
                              </p:par>
                            </p:childTnLst>
                          </p:cTn>
                        </p:par>
                        <p:par>
                          <p:cTn id="39" fill="hold">
                            <p:stCondLst>
                              <p:cond delay="500"/>
                            </p:stCondLst>
                            <p:childTnLst>
                              <p:par>
                                <p:cTn id="40" presetID="10" presetClass="entr" presetSubtype="0" fill="hold" grpId="0" nodeType="after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cTn>
                              </p:par>
                            </p:childTnLst>
                          </p:cTn>
                        </p:par>
                        <p:par>
                          <p:cTn id="43" fill="hold">
                            <p:stCondLst>
                              <p:cond delay="1000"/>
                            </p:stCondLst>
                            <p:childTnLst>
                              <p:par>
                                <p:cTn id="44" presetID="26" presetClass="emph" presetSubtype="0" repeatCount="2000" fill="hold" grpId="1" nodeType="afterEffect">
                                  <p:stCondLst>
                                    <p:cond delay="0"/>
                                  </p:stCondLst>
                                  <p:childTnLst>
                                    <p:animEffect transition="out" filter="fade">
                                      <p:cBhvr>
                                        <p:cTn id="45" dur="500" tmFilter="0, 0; .2, .5; .8, .5; 1, 0"/>
                                        <p:tgtEl>
                                          <p:spTgt spid="9"/>
                                        </p:tgtEl>
                                      </p:cBhvr>
                                    </p:animEffect>
                                    <p:animScale>
                                      <p:cBhvr>
                                        <p:cTn id="46" dur="250" autoRev="1" fill="hold"/>
                                        <p:tgtEl>
                                          <p:spTgt spid="9"/>
                                        </p:tgtEl>
                                      </p:cBhvr>
                                      <p:by x="105000" y="105000"/>
                                    </p:animScale>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7">
                                            <p:graphicEl>
                                              <a:chart seriesIdx="2" categoryIdx="-4" bldStep="series"/>
                                            </p:graphicEl>
                                          </p:spTgt>
                                        </p:tgtEl>
                                        <p:attrNameLst>
                                          <p:attrName>style.visibility</p:attrName>
                                        </p:attrNameLst>
                                      </p:cBhvr>
                                      <p:to>
                                        <p:strVal val="visible"/>
                                      </p:to>
                                    </p:set>
                                    <p:animEffect transition="in" filter="wipe(down)">
                                      <p:cBhvr>
                                        <p:cTn id="51" dur="500"/>
                                        <p:tgtEl>
                                          <p:spTgt spid="7">
                                            <p:graphicEl>
                                              <a:chart seriesIdx="2" categoryIdx="-4" bldStep="series"/>
                                            </p:graphicEl>
                                          </p:spTgt>
                                        </p:tgtEl>
                                      </p:cBhvr>
                                    </p:animEffect>
                                  </p:childTnLst>
                                </p:cTn>
                              </p:par>
                            </p:childTnLst>
                          </p:cTn>
                        </p:par>
                        <p:par>
                          <p:cTn id="52" fill="hold">
                            <p:stCondLst>
                              <p:cond delay="500"/>
                            </p:stCondLst>
                            <p:childTnLst>
                              <p:par>
                                <p:cTn id="53" presetID="10" presetClass="entr" presetSubtype="0" fill="hold" grpId="0" nodeType="after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fade">
                                      <p:cBhvr>
                                        <p:cTn id="55" dur="500"/>
                                        <p:tgtEl>
                                          <p:spTgt spid="10"/>
                                        </p:tgtEl>
                                      </p:cBhvr>
                                    </p:animEffect>
                                  </p:childTnLst>
                                </p:cTn>
                              </p:par>
                            </p:childTnLst>
                          </p:cTn>
                        </p:par>
                        <p:par>
                          <p:cTn id="56" fill="hold">
                            <p:stCondLst>
                              <p:cond delay="1000"/>
                            </p:stCondLst>
                            <p:childTnLst>
                              <p:par>
                                <p:cTn id="57" presetID="26" presetClass="emph" presetSubtype="0" repeatCount="2000" fill="hold" grpId="1" nodeType="afterEffect">
                                  <p:stCondLst>
                                    <p:cond delay="0"/>
                                  </p:stCondLst>
                                  <p:childTnLst>
                                    <p:animEffect transition="out" filter="fade">
                                      <p:cBhvr>
                                        <p:cTn id="58" dur="500" tmFilter="0, 0; .2, .5; .8, .5; 1, 0"/>
                                        <p:tgtEl>
                                          <p:spTgt spid="10"/>
                                        </p:tgtEl>
                                      </p:cBhvr>
                                    </p:animEffect>
                                    <p:animScale>
                                      <p:cBhvr>
                                        <p:cTn id="59" dur="250" autoRev="1" fill="hold"/>
                                        <p:tgtEl>
                                          <p:spTgt spid="1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Chart bld="series"/>
        </p:bldSub>
      </p:bldGraphic>
      <p:bldP spid="8" grpId="0" animBg="1"/>
      <p:bldP spid="8" grpId="1" animBg="1"/>
      <p:bldP spid="9" grpId="0" animBg="1"/>
      <p:bldP spid="9" grpId="1" animBg="1"/>
      <p:bldP spid="10" grpId="0" animBg="1"/>
      <p:bldP spid="10"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Microarchitecture</a:t>
            </a:r>
          </a:p>
        </p:txBody>
      </p:sp>
      <p:sp>
        <p:nvSpPr>
          <p:cNvPr id="7" name="Text Placeholder 6"/>
          <p:cNvSpPr>
            <a:spLocks noGrp="1"/>
          </p:cNvSpPr>
          <p:nvPr>
            <p:ph type="body" sz="quarter" idx="11"/>
          </p:nvPr>
        </p:nvSpPr>
        <p:spPr/>
        <p:txBody>
          <a:bodyPr/>
          <a:lstStyle/>
          <a:p>
            <a:endParaRPr lang="en-US"/>
          </a:p>
        </p:txBody>
      </p:sp>
      <p:sp>
        <p:nvSpPr>
          <p:cNvPr id="4" name="Slide Number Placeholder 2">
            <a:extLst>
              <a:ext uri="{FF2B5EF4-FFF2-40B4-BE49-F238E27FC236}">
                <a16:creationId xmlns:a16="http://schemas.microsoft.com/office/drawing/2014/main" id="{E06283F8-6F8A-4E4E-AD3D-060EA3631CBB}"/>
              </a:ext>
            </a:extLst>
          </p:cNvPr>
          <p:cNvSpPr txBox="1">
            <a:spLocks/>
          </p:cNvSpPr>
          <p:nvPr/>
        </p:nvSpPr>
        <p:spPr>
          <a:xfrm>
            <a:off x="163292" y="6509933"/>
            <a:ext cx="709081" cy="331932"/>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4EABEBA-CB0E-0E48-9AC1-74C7372C6EC6}" type="slidenum">
              <a:rPr lang="en-US" smtClean="0"/>
              <a:pPr/>
              <a:t>8</a:t>
            </a:fld>
            <a:endParaRPr lang="en-US" dirty="0"/>
          </a:p>
        </p:txBody>
      </p:sp>
    </p:spTree>
    <p:extLst>
      <p:ext uri="{BB962C8B-B14F-4D97-AF65-F5344CB8AC3E}">
        <p14:creationId xmlns:p14="http://schemas.microsoft.com/office/powerpoint/2010/main" val="891783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TextBox 113">
            <a:extLst>
              <a:ext uri="{FF2B5EF4-FFF2-40B4-BE49-F238E27FC236}">
                <a16:creationId xmlns:a16="http://schemas.microsoft.com/office/drawing/2014/main" id="{7747542A-920C-4D5C-A518-55CDDCD0D604}"/>
              </a:ext>
            </a:extLst>
          </p:cNvPr>
          <p:cNvSpPr txBox="1"/>
          <p:nvPr/>
        </p:nvSpPr>
        <p:spPr>
          <a:xfrm>
            <a:off x="9500662" y="3956857"/>
            <a:ext cx="1590708" cy="338554"/>
          </a:xfrm>
          <a:prstGeom prst="rect">
            <a:avLst/>
          </a:prstGeom>
          <a:noFill/>
        </p:spPr>
        <p:txBody>
          <a:bodyPr wrap="square" rtlCol="0">
            <a:spAutoFit/>
          </a:bodyPr>
          <a:lstStyle/>
          <a:p>
            <a:pPr defTabSz="457200"/>
            <a:r>
              <a:rPr lang="en-US" sz="800" dirty="0">
                <a:solidFill>
                  <a:prstClr val="black"/>
                </a:solidFill>
                <a:latin typeface="Calibri"/>
              </a:rPr>
              <a:t>(Optional) On a miss, </a:t>
            </a:r>
            <a:br>
              <a:rPr lang="en-US" sz="800" dirty="0">
                <a:solidFill>
                  <a:prstClr val="black"/>
                </a:solidFill>
                <a:latin typeface="Calibri"/>
              </a:rPr>
            </a:br>
            <a:r>
              <a:rPr lang="en-US" sz="800" dirty="0">
                <a:solidFill>
                  <a:prstClr val="black"/>
                </a:solidFill>
                <a:latin typeface="Calibri"/>
              </a:rPr>
              <a:t>generate a </a:t>
            </a:r>
            <a:r>
              <a:rPr lang="en-US" sz="800" dirty="0" err="1">
                <a:solidFill>
                  <a:prstClr val="black"/>
                </a:solidFill>
                <a:latin typeface="Calibri"/>
              </a:rPr>
              <a:t>prefetch</a:t>
            </a:r>
            <a:endParaRPr lang="en-US" sz="800" dirty="0">
              <a:solidFill>
                <a:prstClr val="black"/>
              </a:solidFill>
              <a:latin typeface="Calibri"/>
            </a:endParaRPr>
          </a:p>
        </p:txBody>
      </p:sp>
      <p:sp>
        <p:nvSpPr>
          <p:cNvPr id="2" name="Title 1"/>
          <p:cNvSpPr>
            <a:spLocks noGrp="1"/>
          </p:cNvSpPr>
          <p:nvPr>
            <p:ph type="title"/>
          </p:nvPr>
        </p:nvSpPr>
        <p:spPr/>
        <p:txBody>
          <a:bodyPr/>
          <a:lstStyle/>
          <a:p>
            <a:r>
              <a:rPr lang="en-US" dirty="0"/>
              <a:t>Value Prediction</a:t>
            </a:r>
          </a:p>
        </p:txBody>
      </p:sp>
      <p:sp>
        <p:nvSpPr>
          <p:cNvPr id="3" name="Slide Number Placeholder 2">
            <a:extLst>
              <a:ext uri="{FF2B5EF4-FFF2-40B4-BE49-F238E27FC236}">
                <a16:creationId xmlns:a16="http://schemas.microsoft.com/office/drawing/2014/main" id="{48A55239-ABC2-424A-B692-E6F7577E6395}"/>
              </a:ext>
            </a:extLst>
          </p:cNvPr>
          <p:cNvSpPr>
            <a:spLocks noGrp="1"/>
          </p:cNvSpPr>
          <p:nvPr>
            <p:ph type="sldNum" sz="quarter" idx="4"/>
          </p:nvPr>
        </p:nvSpPr>
        <p:spPr/>
        <p:txBody>
          <a:bodyPr/>
          <a:lstStyle/>
          <a:p>
            <a:fld id="{D4EABEBA-CB0E-0E48-9AC1-74C7372C6EC6}" type="slidenum">
              <a:rPr lang="en-US" smtClean="0"/>
              <a:pPr/>
              <a:t>9</a:t>
            </a:fld>
            <a:endParaRPr lang="en-US" dirty="0"/>
          </a:p>
        </p:txBody>
      </p:sp>
      <p:sp>
        <p:nvSpPr>
          <p:cNvPr id="85" name="Rectangle 84">
            <a:extLst>
              <a:ext uri="{FF2B5EF4-FFF2-40B4-BE49-F238E27FC236}">
                <a16:creationId xmlns:a16="http://schemas.microsoft.com/office/drawing/2014/main" id="{0BF11503-FB9F-491E-AE27-91E9A1B81F59}"/>
              </a:ext>
            </a:extLst>
          </p:cNvPr>
          <p:cNvSpPr/>
          <p:nvPr/>
        </p:nvSpPr>
        <p:spPr>
          <a:xfrm>
            <a:off x="1918711" y="3386844"/>
            <a:ext cx="1851988" cy="563850"/>
          </a:xfrm>
          <a:prstGeom prst="rect">
            <a:avLst/>
          </a:prstGeom>
          <a:ln w="1270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a:solidFill>
                  <a:srgbClr val="000000"/>
                </a:solidFill>
                <a:latin typeface="+mj-lt"/>
                <a:ea typeface="Times New Roman" panose="02020603050405020304" pitchFamily="18" charset="0"/>
                <a:cs typeface="Times New Roman" panose="02020603050405020304" pitchFamily="18" charset="0"/>
              </a:rPr>
              <a:t>Fetch</a:t>
            </a:r>
            <a:br>
              <a:rPr lang="en-US" sz="1200" dirty="0">
                <a:solidFill>
                  <a:srgbClr val="000000"/>
                </a:solidFill>
                <a:latin typeface="+mj-lt"/>
                <a:ea typeface="Times New Roman" panose="02020603050405020304" pitchFamily="18" charset="0"/>
                <a:cs typeface="Times New Roman" panose="02020603050405020304" pitchFamily="18" charset="0"/>
              </a:rPr>
            </a:br>
            <a:r>
              <a:rPr lang="en-US" sz="1200" dirty="0">
                <a:solidFill>
                  <a:srgbClr val="000000"/>
                </a:solidFill>
                <a:latin typeface="+mj-lt"/>
                <a:ea typeface="Times New Roman" panose="02020603050405020304" pitchFamily="18" charset="0"/>
                <a:cs typeface="Times New Roman" panose="02020603050405020304" pitchFamily="18" charset="0"/>
              </a:rPr>
              <a:t>(multi-cycle)</a:t>
            </a:r>
            <a:endParaRPr lang="en-US" sz="1200" dirty="0">
              <a:latin typeface="+mj-lt"/>
              <a:ea typeface="Times New Roman" panose="02020603050405020304" pitchFamily="18" charset="0"/>
              <a:cs typeface="Times New Roman" panose="02020603050405020304" pitchFamily="18" charset="0"/>
            </a:endParaRPr>
          </a:p>
        </p:txBody>
      </p:sp>
      <p:sp>
        <p:nvSpPr>
          <p:cNvPr id="86" name="Rectangle 85">
            <a:extLst>
              <a:ext uri="{FF2B5EF4-FFF2-40B4-BE49-F238E27FC236}">
                <a16:creationId xmlns:a16="http://schemas.microsoft.com/office/drawing/2014/main" id="{70DADFE9-3601-4D5E-9FBE-5B5C3845D4AB}"/>
              </a:ext>
            </a:extLst>
          </p:cNvPr>
          <p:cNvSpPr/>
          <p:nvPr/>
        </p:nvSpPr>
        <p:spPr>
          <a:xfrm>
            <a:off x="3904751" y="3387320"/>
            <a:ext cx="1774331" cy="563850"/>
          </a:xfrm>
          <a:prstGeom prst="rect">
            <a:avLst/>
          </a:prstGeom>
          <a:ln w="1270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a:solidFill>
                  <a:srgbClr val="000000"/>
                </a:solidFill>
                <a:latin typeface="+mj-lt"/>
                <a:ea typeface="Times New Roman" panose="02020603050405020304" pitchFamily="18" charset="0"/>
                <a:cs typeface="Times New Roman" panose="02020603050405020304" pitchFamily="18" charset="0"/>
              </a:rPr>
              <a:t>Decode</a:t>
            </a:r>
            <a:br>
              <a:rPr lang="en-US" sz="1200" dirty="0">
                <a:solidFill>
                  <a:srgbClr val="000000"/>
                </a:solidFill>
                <a:latin typeface="+mj-lt"/>
                <a:ea typeface="Times New Roman" panose="02020603050405020304" pitchFamily="18" charset="0"/>
                <a:cs typeface="Times New Roman" panose="02020603050405020304" pitchFamily="18" charset="0"/>
              </a:rPr>
            </a:br>
            <a:r>
              <a:rPr lang="en-US" sz="1200" dirty="0">
                <a:solidFill>
                  <a:srgbClr val="000000"/>
                </a:solidFill>
                <a:latin typeface="+mj-lt"/>
                <a:ea typeface="Times New Roman" panose="02020603050405020304" pitchFamily="18" charset="0"/>
                <a:cs typeface="Times New Roman" panose="02020603050405020304" pitchFamily="18" charset="0"/>
              </a:rPr>
              <a:t>(multi-cycle)</a:t>
            </a:r>
            <a:endParaRPr lang="en-US" sz="1200" dirty="0">
              <a:latin typeface="+mj-lt"/>
              <a:ea typeface="Times New Roman" panose="02020603050405020304" pitchFamily="18" charset="0"/>
              <a:cs typeface="Times New Roman" panose="02020603050405020304" pitchFamily="18" charset="0"/>
            </a:endParaRPr>
          </a:p>
        </p:txBody>
      </p:sp>
      <p:sp>
        <p:nvSpPr>
          <p:cNvPr id="87" name="Rectangle 86">
            <a:extLst>
              <a:ext uri="{FF2B5EF4-FFF2-40B4-BE49-F238E27FC236}">
                <a16:creationId xmlns:a16="http://schemas.microsoft.com/office/drawing/2014/main" id="{51255DA7-4397-4C92-A57C-A999755F8A98}"/>
              </a:ext>
            </a:extLst>
          </p:cNvPr>
          <p:cNvSpPr/>
          <p:nvPr/>
        </p:nvSpPr>
        <p:spPr>
          <a:xfrm>
            <a:off x="5802847" y="3386352"/>
            <a:ext cx="653326" cy="563850"/>
          </a:xfrm>
          <a:prstGeom prst="rect">
            <a:avLst/>
          </a:prstGeom>
          <a:ln w="1270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a:solidFill>
                  <a:srgbClr val="000000"/>
                </a:solidFill>
                <a:latin typeface="+mj-lt"/>
                <a:ea typeface="Times New Roman" panose="02020603050405020304" pitchFamily="18" charset="0"/>
                <a:cs typeface="Times New Roman" panose="02020603050405020304" pitchFamily="18" charset="0"/>
              </a:rPr>
              <a:t>Rename</a:t>
            </a:r>
            <a:endParaRPr lang="en-US" sz="1200" dirty="0">
              <a:latin typeface="+mj-lt"/>
              <a:ea typeface="Times New Roman" panose="02020603050405020304" pitchFamily="18" charset="0"/>
              <a:cs typeface="Times New Roman" panose="02020603050405020304" pitchFamily="18" charset="0"/>
            </a:endParaRPr>
          </a:p>
        </p:txBody>
      </p:sp>
      <p:sp>
        <p:nvSpPr>
          <p:cNvPr id="88" name="Rectangle 87">
            <a:extLst>
              <a:ext uri="{FF2B5EF4-FFF2-40B4-BE49-F238E27FC236}">
                <a16:creationId xmlns:a16="http://schemas.microsoft.com/office/drawing/2014/main" id="{9CE0BA73-184B-4B5E-A963-43EA7E4BBF2A}"/>
              </a:ext>
            </a:extLst>
          </p:cNvPr>
          <p:cNvSpPr/>
          <p:nvPr/>
        </p:nvSpPr>
        <p:spPr>
          <a:xfrm>
            <a:off x="6583373" y="3387295"/>
            <a:ext cx="653326" cy="563850"/>
          </a:xfrm>
          <a:prstGeom prst="rect">
            <a:avLst/>
          </a:prstGeom>
          <a:ln w="1270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a:solidFill>
                  <a:srgbClr val="000000"/>
                </a:solidFill>
                <a:latin typeface="+mj-lt"/>
                <a:ea typeface="Times New Roman" panose="02020603050405020304" pitchFamily="18" charset="0"/>
                <a:cs typeface="Times New Roman" panose="02020603050405020304" pitchFamily="18" charset="0"/>
              </a:rPr>
              <a:t>Register</a:t>
            </a:r>
            <a:br>
              <a:rPr lang="en-US" sz="1200" dirty="0">
                <a:solidFill>
                  <a:srgbClr val="000000"/>
                </a:solidFill>
                <a:latin typeface="+mj-lt"/>
                <a:ea typeface="Times New Roman" panose="02020603050405020304" pitchFamily="18" charset="0"/>
                <a:cs typeface="Times New Roman" panose="02020603050405020304" pitchFamily="18" charset="0"/>
              </a:rPr>
            </a:br>
            <a:r>
              <a:rPr lang="en-US" sz="1200" dirty="0">
                <a:solidFill>
                  <a:srgbClr val="000000"/>
                </a:solidFill>
                <a:latin typeface="+mj-lt"/>
                <a:ea typeface="Times New Roman" panose="02020603050405020304" pitchFamily="18" charset="0"/>
                <a:cs typeface="Times New Roman" panose="02020603050405020304" pitchFamily="18" charset="0"/>
              </a:rPr>
              <a:t>File Access</a:t>
            </a:r>
            <a:endParaRPr lang="en-US" sz="1200" dirty="0">
              <a:latin typeface="+mj-lt"/>
              <a:ea typeface="Times New Roman" panose="02020603050405020304" pitchFamily="18" charset="0"/>
              <a:cs typeface="Times New Roman" panose="02020603050405020304" pitchFamily="18" charset="0"/>
            </a:endParaRPr>
          </a:p>
        </p:txBody>
      </p:sp>
      <p:cxnSp>
        <p:nvCxnSpPr>
          <p:cNvPr id="89" name="Elbow Connector 21">
            <a:extLst>
              <a:ext uri="{FF2B5EF4-FFF2-40B4-BE49-F238E27FC236}">
                <a16:creationId xmlns:a16="http://schemas.microsoft.com/office/drawing/2014/main" id="{B636F051-98C1-4662-A447-10B58C966713}"/>
              </a:ext>
            </a:extLst>
          </p:cNvPr>
          <p:cNvCxnSpPr>
            <a:cxnSpLocks/>
            <a:stCxn id="92" idx="0"/>
            <a:endCxn id="95" idx="0"/>
          </p:cNvCxnSpPr>
          <p:nvPr/>
        </p:nvCxnSpPr>
        <p:spPr>
          <a:xfrm rot="16200000" flipH="1" flipV="1">
            <a:off x="5352157" y="277336"/>
            <a:ext cx="786663" cy="7004694"/>
          </a:xfrm>
          <a:prstGeom prst="bentConnector3">
            <a:avLst>
              <a:gd name="adj1" fmla="val -29059"/>
            </a:avLst>
          </a:prstGeom>
          <a:ln w="12700">
            <a:solidFill>
              <a:schemeClr val="accent1"/>
            </a:solidFill>
            <a:prstDash val="dash"/>
            <a:tailEnd type="stealth" w="sm" len="sm"/>
          </a:ln>
        </p:spPr>
        <p:style>
          <a:lnRef idx="2">
            <a:schemeClr val="dk1"/>
          </a:lnRef>
          <a:fillRef idx="1">
            <a:schemeClr val="lt1"/>
          </a:fillRef>
          <a:effectRef idx="0">
            <a:schemeClr val="dk1"/>
          </a:effectRef>
          <a:fontRef idx="minor">
            <a:schemeClr val="dk1"/>
          </a:fontRef>
        </p:style>
      </p:cxnSp>
      <p:sp>
        <p:nvSpPr>
          <p:cNvPr id="90" name="Rectangle 89">
            <a:extLst>
              <a:ext uri="{FF2B5EF4-FFF2-40B4-BE49-F238E27FC236}">
                <a16:creationId xmlns:a16="http://schemas.microsoft.com/office/drawing/2014/main" id="{AA5C99DA-EA81-4629-9CB3-98B604918C69}"/>
              </a:ext>
            </a:extLst>
          </p:cNvPr>
          <p:cNvSpPr/>
          <p:nvPr/>
        </p:nvSpPr>
        <p:spPr>
          <a:xfrm>
            <a:off x="7364449" y="3387295"/>
            <a:ext cx="653326" cy="563850"/>
          </a:xfrm>
          <a:prstGeom prst="rect">
            <a:avLst/>
          </a:prstGeom>
          <a:ln w="1270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a:solidFill>
                  <a:srgbClr val="000000"/>
                </a:solidFill>
                <a:latin typeface="+mj-lt"/>
                <a:ea typeface="Times New Roman" panose="02020603050405020304" pitchFamily="18" charset="0"/>
                <a:cs typeface="Times New Roman" panose="02020603050405020304" pitchFamily="18" charset="0"/>
              </a:rPr>
              <a:t>Allocate</a:t>
            </a:r>
            <a:endParaRPr lang="en-US" sz="1200" dirty="0">
              <a:latin typeface="+mj-lt"/>
              <a:ea typeface="Times New Roman" panose="02020603050405020304" pitchFamily="18" charset="0"/>
              <a:cs typeface="Times New Roman" panose="02020603050405020304" pitchFamily="18" charset="0"/>
            </a:endParaRPr>
          </a:p>
        </p:txBody>
      </p:sp>
      <p:sp>
        <p:nvSpPr>
          <p:cNvPr id="91" name="TextBox 90">
            <a:extLst>
              <a:ext uri="{FF2B5EF4-FFF2-40B4-BE49-F238E27FC236}">
                <a16:creationId xmlns:a16="http://schemas.microsoft.com/office/drawing/2014/main" id="{FE7035E5-1E65-4485-95B4-100D47822E8E}"/>
              </a:ext>
            </a:extLst>
          </p:cNvPr>
          <p:cNvSpPr txBox="1"/>
          <p:nvPr/>
        </p:nvSpPr>
        <p:spPr>
          <a:xfrm>
            <a:off x="7826944" y="2834379"/>
            <a:ext cx="1590708" cy="338554"/>
          </a:xfrm>
          <a:prstGeom prst="rect">
            <a:avLst/>
          </a:prstGeom>
          <a:noFill/>
        </p:spPr>
        <p:txBody>
          <a:bodyPr wrap="square" rtlCol="0">
            <a:spAutoFit/>
          </a:bodyPr>
          <a:lstStyle/>
          <a:p>
            <a:r>
              <a:rPr lang="en-US" sz="800" b="1" dirty="0">
                <a:latin typeface="+mj-lt"/>
                <a:cs typeface="Times New Roman" panose="02020603050405020304" pitchFamily="18" charset="0"/>
              </a:rPr>
              <a:t>Update Predictor(s), and </a:t>
            </a:r>
            <a:br>
              <a:rPr lang="en-US" sz="800" b="1" dirty="0">
                <a:latin typeface="+mj-lt"/>
                <a:cs typeface="Times New Roman" panose="02020603050405020304" pitchFamily="18" charset="0"/>
              </a:rPr>
            </a:br>
            <a:r>
              <a:rPr lang="en-US" sz="800" b="1" dirty="0">
                <a:latin typeface="+mj-lt"/>
                <a:cs typeface="Times New Roman" panose="02020603050405020304" pitchFamily="18" charset="0"/>
              </a:rPr>
              <a:t>Flush on Value Misprediction</a:t>
            </a:r>
          </a:p>
        </p:txBody>
      </p:sp>
      <p:sp>
        <p:nvSpPr>
          <p:cNvPr id="92" name="Rectangle 91">
            <a:extLst>
              <a:ext uri="{FF2B5EF4-FFF2-40B4-BE49-F238E27FC236}">
                <a16:creationId xmlns:a16="http://schemas.microsoft.com/office/drawing/2014/main" id="{33EC8072-88E0-4188-980C-C3450C78822D}"/>
              </a:ext>
            </a:extLst>
          </p:cNvPr>
          <p:cNvSpPr/>
          <p:nvPr/>
        </p:nvSpPr>
        <p:spPr>
          <a:xfrm>
            <a:off x="8921172" y="3386352"/>
            <a:ext cx="653327" cy="566519"/>
          </a:xfrm>
          <a:prstGeom prst="rect">
            <a:avLst/>
          </a:prstGeom>
          <a:ln w="1270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a:solidFill>
                  <a:srgbClr val="000000"/>
                </a:solidFill>
                <a:latin typeface="+mj-lt"/>
                <a:ea typeface="Times New Roman" panose="02020603050405020304" pitchFamily="18" charset="0"/>
                <a:cs typeface="Times New Roman" panose="02020603050405020304" pitchFamily="18" charset="0"/>
              </a:rPr>
              <a:t>Execute</a:t>
            </a:r>
            <a:endParaRPr lang="en-US" sz="1200" dirty="0">
              <a:latin typeface="+mj-lt"/>
              <a:ea typeface="Times New Roman" panose="02020603050405020304" pitchFamily="18" charset="0"/>
              <a:cs typeface="Times New Roman" panose="02020603050405020304" pitchFamily="18" charset="0"/>
            </a:endParaRPr>
          </a:p>
        </p:txBody>
      </p:sp>
      <p:sp>
        <p:nvSpPr>
          <p:cNvPr id="93" name="Rectangle 92">
            <a:extLst>
              <a:ext uri="{FF2B5EF4-FFF2-40B4-BE49-F238E27FC236}">
                <a16:creationId xmlns:a16="http://schemas.microsoft.com/office/drawing/2014/main" id="{62DEA457-F189-49F7-A434-1CCF5B634161}"/>
              </a:ext>
            </a:extLst>
          </p:cNvPr>
          <p:cNvSpPr/>
          <p:nvPr/>
        </p:nvSpPr>
        <p:spPr>
          <a:xfrm>
            <a:off x="9700738" y="3387769"/>
            <a:ext cx="653326" cy="563850"/>
          </a:xfrm>
          <a:prstGeom prst="rect">
            <a:avLst/>
          </a:prstGeom>
          <a:ln w="1270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a:solidFill>
                  <a:srgbClr val="000000"/>
                </a:solidFill>
                <a:latin typeface="+mj-lt"/>
                <a:ea typeface="Times New Roman" panose="02020603050405020304" pitchFamily="18" charset="0"/>
                <a:cs typeface="Times New Roman" panose="02020603050405020304" pitchFamily="18" charset="0"/>
              </a:rPr>
              <a:t>Commit</a:t>
            </a:r>
            <a:endParaRPr lang="en-US" sz="1200" dirty="0">
              <a:latin typeface="+mj-lt"/>
              <a:ea typeface="Times New Roman" panose="02020603050405020304" pitchFamily="18" charset="0"/>
              <a:cs typeface="Times New Roman" panose="02020603050405020304" pitchFamily="18" charset="0"/>
            </a:endParaRPr>
          </a:p>
        </p:txBody>
      </p:sp>
      <p:sp>
        <p:nvSpPr>
          <p:cNvPr id="94" name="Rectangle 93">
            <a:extLst>
              <a:ext uri="{FF2B5EF4-FFF2-40B4-BE49-F238E27FC236}">
                <a16:creationId xmlns:a16="http://schemas.microsoft.com/office/drawing/2014/main" id="{B3F143EC-74FC-439D-923E-83B89DF46706}"/>
              </a:ext>
            </a:extLst>
          </p:cNvPr>
          <p:cNvSpPr/>
          <p:nvPr/>
        </p:nvSpPr>
        <p:spPr>
          <a:xfrm>
            <a:off x="8142703" y="3387295"/>
            <a:ext cx="653326" cy="563850"/>
          </a:xfrm>
          <a:prstGeom prst="rect">
            <a:avLst/>
          </a:prstGeom>
          <a:ln w="1270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a:solidFill>
                  <a:srgbClr val="000000"/>
                </a:solidFill>
                <a:latin typeface="+mj-lt"/>
                <a:ea typeface="Times New Roman" panose="02020603050405020304" pitchFamily="18" charset="0"/>
                <a:cs typeface="Times New Roman" panose="02020603050405020304" pitchFamily="18" charset="0"/>
              </a:rPr>
              <a:t>Issue</a:t>
            </a:r>
            <a:endParaRPr lang="en-US" sz="1200" dirty="0">
              <a:latin typeface="+mj-lt"/>
              <a:ea typeface="Times New Roman" panose="02020603050405020304" pitchFamily="18" charset="0"/>
              <a:cs typeface="Times New Roman" panose="02020603050405020304" pitchFamily="18" charset="0"/>
            </a:endParaRPr>
          </a:p>
        </p:txBody>
      </p:sp>
      <p:sp>
        <p:nvSpPr>
          <p:cNvPr id="95" name="Rectangle 94">
            <a:extLst>
              <a:ext uri="{FF2B5EF4-FFF2-40B4-BE49-F238E27FC236}">
                <a16:creationId xmlns:a16="http://schemas.microsoft.com/office/drawing/2014/main" id="{DFE13540-1155-4270-9316-A7C676A3D290}"/>
              </a:ext>
            </a:extLst>
          </p:cNvPr>
          <p:cNvSpPr/>
          <p:nvPr/>
        </p:nvSpPr>
        <p:spPr>
          <a:xfrm>
            <a:off x="1915026" y="4173015"/>
            <a:ext cx="656232" cy="417544"/>
          </a:xfrm>
          <a:prstGeom prst="rect">
            <a:avLst/>
          </a:prstGeom>
          <a:solidFill>
            <a:schemeClr val="accent1"/>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880" b="1" i="0" u="none" strike="noStrike" kern="0" cap="none" spc="0" normalizeH="0" baseline="0" noProof="0" dirty="0">
                <a:ln>
                  <a:noFill/>
                </a:ln>
                <a:effectLst/>
                <a:uLnTx/>
                <a:uFillTx/>
                <a:latin typeface="Calibri"/>
                <a:ea typeface="+mn-ea"/>
                <a:cs typeface="+mn-cs"/>
              </a:rPr>
              <a:t>Address Prediction</a:t>
            </a:r>
          </a:p>
        </p:txBody>
      </p:sp>
      <p:sp>
        <p:nvSpPr>
          <p:cNvPr id="96" name="Rectangle 95">
            <a:extLst>
              <a:ext uri="{FF2B5EF4-FFF2-40B4-BE49-F238E27FC236}">
                <a16:creationId xmlns:a16="http://schemas.microsoft.com/office/drawing/2014/main" id="{D3F3FFC6-DC1F-4753-B676-D1F4E5B4C30A}"/>
              </a:ext>
            </a:extLst>
          </p:cNvPr>
          <p:cNvSpPr/>
          <p:nvPr/>
        </p:nvSpPr>
        <p:spPr>
          <a:xfrm>
            <a:off x="5804235" y="3968087"/>
            <a:ext cx="1156379" cy="325146"/>
          </a:xfrm>
          <a:prstGeom prst="rect">
            <a:avLst/>
          </a:prstGeom>
          <a:pattFill prst="pct10">
            <a:fgClr>
              <a:schemeClr val="bg1">
                <a:lumMod val="65000"/>
              </a:schemeClr>
            </a:fgClr>
            <a:bgClr>
              <a:schemeClr val="bg1"/>
            </a:bgClr>
          </a:patt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r>
              <a:rPr lang="en-US" sz="750" b="1" kern="0" dirty="0">
                <a:latin typeface="Calibri"/>
              </a:rPr>
              <a:t>Value</a:t>
            </a:r>
            <a:br>
              <a:rPr lang="en-US" sz="750" b="1" kern="0" dirty="0">
                <a:latin typeface="Calibri"/>
              </a:rPr>
            </a:br>
            <a:r>
              <a:rPr lang="en-US" sz="750" b="1" kern="0" dirty="0">
                <a:latin typeface="Calibri"/>
              </a:rPr>
              <a:t>        Prediction </a:t>
            </a:r>
            <a:br>
              <a:rPr lang="en-US" sz="750" b="1" kern="0" dirty="0">
                <a:latin typeface="Calibri"/>
              </a:rPr>
            </a:br>
            <a:r>
              <a:rPr lang="en-US" sz="750" b="1" kern="0" dirty="0">
                <a:latin typeface="Calibri"/>
              </a:rPr>
              <a:t>                     Engine (VPE)</a:t>
            </a:r>
            <a:endParaRPr kumimoji="0" lang="en-US" sz="750" b="1" i="0" u="none" strike="noStrike" kern="0" cap="none" spc="0" normalizeH="0" baseline="0" noProof="0" dirty="0">
              <a:ln>
                <a:noFill/>
              </a:ln>
              <a:effectLst/>
              <a:uLnTx/>
              <a:uFillTx/>
              <a:latin typeface="Calibri"/>
            </a:endParaRPr>
          </a:p>
        </p:txBody>
      </p:sp>
      <p:sp>
        <p:nvSpPr>
          <p:cNvPr id="97" name="Rectangle 96">
            <a:extLst>
              <a:ext uri="{FF2B5EF4-FFF2-40B4-BE49-F238E27FC236}">
                <a16:creationId xmlns:a16="http://schemas.microsoft.com/office/drawing/2014/main" id="{BA0EBB84-C77F-4C2F-A563-E8ECFA1BC219}"/>
              </a:ext>
            </a:extLst>
          </p:cNvPr>
          <p:cNvSpPr/>
          <p:nvPr/>
        </p:nvSpPr>
        <p:spPr>
          <a:xfrm>
            <a:off x="7753069" y="4311937"/>
            <a:ext cx="184913" cy="147681"/>
          </a:xfrm>
          <a:prstGeom prst="rect">
            <a:avLst/>
          </a:prstGeom>
          <a:solidFill>
            <a:schemeClr val="accent1"/>
          </a:solidFill>
          <a:ln w="1270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400" dirty="0">
              <a:latin typeface="+mj-lt"/>
              <a:ea typeface="Times New Roman" panose="02020603050405020304" pitchFamily="18" charset="0"/>
              <a:cs typeface="Times New Roman" panose="02020603050405020304" pitchFamily="18" charset="0"/>
            </a:endParaRPr>
          </a:p>
        </p:txBody>
      </p:sp>
      <p:sp>
        <p:nvSpPr>
          <p:cNvPr id="98" name="Rectangle 97">
            <a:extLst>
              <a:ext uri="{FF2B5EF4-FFF2-40B4-BE49-F238E27FC236}">
                <a16:creationId xmlns:a16="http://schemas.microsoft.com/office/drawing/2014/main" id="{299E5CDA-6D8E-41D0-BF68-00050A433657}"/>
              </a:ext>
            </a:extLst>
          </p:cNvPr>
          <p:cNvSpPr/>
          <p:nvPr/>
        </p:nvSpPr>
        <p:spPr>
          <a:xfrm>
            <a:off x="7937982" y="4311937"/>
            <a:ext cx="184913" cy="147681"/>
          </a:xfrm>
          <a:prstGeom prst="rect">
            <a:avLst/>
          </a:prstGeom>
          <a:solidFill>
            <a:schemeClr val="accent1"/>
          </a:solidFill>
          <a:ln w="1270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400" dirty="0">
              <a:latin typeface="+mj-lt"/>
              <a:ea typeface="Times New Roman" panose="02020603050405020304" pitchFamily="18" charset="0"/>
              <a:cs typeface="Times New Roman" panose="02020603050405020304" pitchFamily="18" charset="0"/>
            </a:endParaRPr>
          </a:p>
        </p:txBody>
      </p:sp>
      <p:sp>
        <p:nvSpPr>
          <p:cNvPr id="99" name="Rectangle 98">
            <a:extLst>
              <a:ext uri="{FF2B5EF4-FFF2-40B4-BE49-F238E27FC236}">
                <a16:creationId xmlns:a16="http://schemas.microsoft.com/office/drawing/2014/main" id="{448F316E-22F7-4563-ADF7-C2E2C29E565C}"/>
              </a:ext>
            </a:extLst>
          </p:cNvPr>
          <p:cNvSpPr/>
          <p:nvPr/>
        </p:nvSpPr>
        <p:spPr>
          <a:xfrm>
            <a:off x="8122895" y="4311937"/>
            <a:ext cx="184913" cy="147681"/>
          </a:xfrm>
          <a:prstGeom prst="rect">
            <a:avLst/>
          </a:prstGeom>
          <a:solidFill>
            <a:schemeClr val="accent1"/>
          </a:solidFill>
          <a:ln w="1270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400" dirty="0">
              <a:latin typeface="+mj-lt"/>
              <a:ea typeface="Times New Roman" panose="02020603050405020304" pitchFamily="18" charset="0"/>
              <a:cs typeface="Times New Roman" panose="02020603050405020304" pitchFamily="18" charset="0"/>
            </a:endParaRPr>
          </a:p>
        </p:txBody>
      </p:sp>
      <p:sp>
        <p:nvSpPr>
          <p:cNvPr id="100" name="Rectangle 99">
            <a:extLst>
              <a:ext uri="{FF2B5EF4-FFF2-40B4-BE49-F238E27FC236}">
                <a16:creationId xmlns:a16="http://schemas.microsoft.com/office/drawing/2014/main" id="{98C34E22-089F-411D-8EF6-CC9D318C7EB7}"/>
              </a:ext>
            </a:extLst>
          </p:cNvPr>
          <p:cNvSpPr/>
          <p:nvPr/>
        </p:nvSpPr>
        <p:spPr>
          <a:xfrm>
            <a:off x="8307808" y="4311937"/>
            <a:ext cx="184913" cy="147681"/>
          </a:xfrm>
          <a:prstGeom prst="rect">
            <a:avLst/>
          </a:prstGeom>
          <a:solidFill>
            <a:schemeClr val="accent1"/>
          </a:solidFill>
          <a:ln w="1270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400" dirty="0">
              <a:latin typeface="+mj-lt"/>
              <a:ea typeface="Times New Roman" panose="02020603050405020304" pitchFamily="18" charset="0"/>
              <a:cs typeface="Times New Roman" panose="02020603050405020304" pitchFamily="18" charset="0"/>
            </a:endParaRPr>
          </a:p>
        </p:txBody>
      </p:sp>
      <p:sp>
        <p:nvSpPr>
          <p:cNvPr id="101" name="Rectangle 100">
            <a:extLst>
              <a:ext uri="{FF2B5EF4-FFF2-40B4-BE49-F238E27FC236}">
                <a16:creationId xmlns:a16="http://schemas.microsoft.com/office/drawing/2014/main" id="{9CEF4463-7692-47D1-A7E7-4D09DA94BA2A}"/>
              </a:ext>
            </a:extLst>
          </p:cNvPr>
          <p:cNvSpPr/>
          <p:nvPr/>
        </p:nvSpPr>
        <p:spPr>
          <a:xfrm>
            <a:off x="8492721" y="4311937"/>
            <a:ext cx="184913" cy="147681"/>
          </a:xfrm>
          <a:prstGeom prst="rect">
            <a:avLst/>
          </a:prstGeom>
          <a:solidFill>
            <a:schemeClr val="accent1"/>
          </a:solidFill>
          <a:ln w="1270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400" dirty="0">
              <a:latin typeface="+mj-lt"/>
              <a:ea typeface="Times New Roman" panose="02020603050405020304" pitchFamily="18" charset="0"/>
              <a:cs typeface="Times New Roman" panose="02020603050405020304" pitchFamily="18" charset="0"/>
            </a:endParaRPr>
          </a:p>
        </p:txBody>
      </p:sp>
      <p:sp>
        <p:nvSpPr>
          <p:cNvPr id="102" name="Rectangle 101">
            <a:extLst>
              <a:ext uri="{FF2B5EF4-FFF2-40B4-BE49-F238E27FC236}">
                <a16:creationId xmlns:a16="http://schemas.microsoft.com/office/drawing/2014/main" id="{D1A3D557-B150-4892-B898-6889992A2A74}"/>
              </a:ext>
            </a:extLst>
          </p:cNvPr>
          <p:cNvSpPr/>
          <p:nvPr/>
        </p:nvSpPr>
        <p:spPr>
          <a:xfrm>
            <a:off x="8677634" y="4311937"/>
            <a:ext cx="184913" cy="147681"/>
          </a:xfrm>
          <a:prstGeom prst="rect">
            <a:avLst/>
          </a:prstGeom>
          <a:solidFill>
            <a:schemeClr val="accent1"/>
          </a:solidFill>
          <a:ln w="1270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400" dirty="0">
              <a:latin typeface="+mj-lt"/>
              <a:ea typeface="Times New Roman" panose="02020603050405020304" pitchFamily="18" charset="0"/>
              <a:cs typeface="Times New Roman" panose="02020603050405020304" pitchFamily="18" charset="0"/>
            </a:endParaRPr>
          </a:p>
        </p:txBody>
      </p:sp>
      <p:sp>
        <p:nvSpPr>
          <p:cNvPr id="103" name="Text Box 48">
            <a:extLst>
              <a:ext uri="{FF2B5EF4-FFF2-40B4-BE49-F238E27FC236}">
                <a16:creationId xmlns:a16="http://schemas.microsoft.com/office/drawing/2014/main" id="{325A9CD7-7275-42A9-8C83-AD2743385611}"/>
              </a:ext>
            </a:extLst>
          </p:cNvPr>
          <p:cNvSpPr txBox="1">
            <a:spLocks noChangeArrowheads="1"/>
          </p:cNvSpPr>
          <p:nvPr/>
        </p:nvSpPr>
        <p:spPr bwMode="auto">
          <a:xfrm>
            <a:off x="7689192" y="4459618"/>
            <a:ext cx="123723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fontAlgn="base">
              <a:spcBef>
                <a:spcPct val="0"/>
              </a:spcBef>
              <a:spcAft>
                <a:spcPct val="0"/>
              </a:spcAft>
              <a:defRPr>
                <a:solidFill>
                  <a:schemeClr val="tx1"/>
                </a:solidFill>
                <a:latin typeface="Arial" charset="0"/>
                <a:ea typeface="Arial" charset="0"/>
                <a:cs typeface="Arial" charset="0"/>
              </a:defRPr>
            </a:lvl6pPr>
            <a:lvl7pPr marL="2971800" indent="-228600" fontAlgn="base">
              <a:spcBef>
                <a:spcPct val="0"/>
              </a:spcBef>
              <a:spcAft>
                <a:spcPct val="0"/>
              </a:spcAft>
              <a:defRPr>
                <a:solidFill>
                  <a:schemeClr val="tx1"/>
                </a:solidFill>
                <a:latin typeface="Arial" charset="0"/>
                <a:ea typeface="Arial" charset="0"/>
                <a:cs typeface="Arial" charset="0"/>
              </a:defRPr>
            </a:lvl7pPr>
            <a:lvl8pPr marL="3429000" indent="-228600" fontAlgn="base">
              <a:spcBef>
                <a:spcPct val="0"/>
              </a:spcBef>
              <a:spcAft>
                <a:spcPct val="0"/>
              </a:spcAft>
              <a:defRPr>
                <a:solidFill>
                  <a:schemeClr val="tx1"/>
                </a:solidFill>
                <a:latin typeface="Arial" charset="0"/>
                <a:ea typeface="Arial" charset="0"/>
                <a:cs typeface="Arial" charset="0"/>
              </a:defRPr>
            </a:lvl8pPr>
            <a:lvl9pPr marL="3886200" indent="-228600" fontAlgn="base">
              <a:spcBef>
                <a:spcPct val="0"/>
              </a:spcBef>
              <a:spcAft>
                <a:spcPct val="0"/>
              </a:spcAft>
              <a:defRPr>
                <a:solidFill>
                  <a:schemeClr val="tx1"/>
                </a:solidFill>
                <a:latin typeface="Arial" charset="0"/>
                <a:ea typeface="Arial" charset="0"/>
                <a:cs typeface="Arial" charset="0"/>
              </a:defRPr>
            </a:lvl9pPr>
          </a:lstStyle>
          <a:p>
            <a:pPr algn="ctr">
              <a:spcBef>
                <a:spcPct val="50000"/>
              </a:spcBef>
            </a:pPr>
            <a:r>
              <a:rPr lang="en-US" sz="800" b="1" dirty="0">
                <a:latin typeface="Verdana" charset="0"/>
              </a:rPr>
              <a:t>Predicted Address Queue (PAQ)</a:t>
            </a:r>
          </a:p>
        </p:txBody>
      </p:sp>
      <p:sp>
        <p:nvSpPr>
          <p:cNvPr id="104" name="TextBox 103">
            <a:extLst>
              <a:ext uri="{FF2B5EF4-FFF2-40B4-BE49-F238E27FC236}">
                <a16:creationId xmlns:a16="http://schemas.microsoft.com/office/drawing/2014/main" id="{A671923A-4B4B-4684-BE14-2A9D23EC615C}"/>
              </a:ext>
            </a:extLst>
          </p:cNvPr>
          <p:cNvSpPr txBox="1"/>
          <p:nvPr/>
        </p:nvSpPr>
        <p:spPr>
          <a:xfrm>
            <a:off x="558337" y="4604350"/>
            <a:ext cx="1064355" cy="338554"/>
          </a:xfrm>
          <a:prstGeom prst="rect">
            <a:avLst/>
          </a:prstGeom>
          <a:noFill/>
        </p:spPr>
        <p:txBody>
          <a:bodyPr wrap="square" rtlCol="0">
            <a:spAutoFit/>
          </a:bodyPr>
          <a:lstStyle/>
          <a:p>
            <a:pPr defTabSz="457200"/>
            <a:r>
              <a:rPr lang="en-US" sz="800" dirty="0">
                <a:solidFill>
                  <a:prstClr val="black"/>
                </a:solidFill>
                <a:latin typeface="Calibri"/>
              </a:rPr>
              <a:t>Fetch Group Address</a:t>
            </a:r>
            <a:br>
              <a:rPr lang="en-US" sz="800" dirty="0">
                <a:solidFill>
                  <a:prstClr val="black"/>
                </a:solidFill>
                <a:latin typeface="Calibri"/>
              </a:rPr>
            </a:br>
            <a:r>
              <a:rPr lang="en-US" sz="800" dirty="0">
                <a:solidFill>
                  <a:prstClr val="black"/>
                </a:solidFill>
                <a:latin typeface="Calibri"/>
              </a:rPr>
              <a:t>(a proxy for load PC)</a:t>
            </a:r>
          </a:p>
        </p:txBody>
      </p:sp>
      <p:cxnSp>
        <p:nvCxnSpPr>
          <p:cNvPr id="105" name="Elbow Connector 64">
            <a:extLst>
              <a:ext uri="{FF2B5EF4-FFF2-40B4-BE49-F238E27FC236}">
                <a16:creationId xmlns:a16="http://schemas.microsoft.com/office/drawing/2014/main" id="{3A1AF43B-72BD-48C4-941C-8B243DE43587}"/>
              </a:ext>
            </a:extLst>
          </p:cNvPr>
          <p:cNvCxnSpPr>
            <a:cxnSpLocks/>
            <a:stCxn id="104" idx="3"/>
            <a:endCxn id="95" idx="1"/>
          </p:cNvCxnSpPr>
          <p:nvPr/>
        </p:nvCxnSpPr>
        <p:spPr>
          <a:xfrm flipV="1">
            <a:off x="1622692" y="4381787"/>
            <a:ext cx="292334" cy="391840"/>
          </a:xfrm>
          <a:prstGeom prst="bentConnector3">
            <a:avLst>
              <a:gd name="adj1" fmla="val 50000"/>
            </a:avLst>
          </a:prstGeom>
          <a:ln w="12700">
            <a:solidFill>
              <a:schemeClr val="accent1"/>
            </a:solidFill>
            <a:prstDash val="dash"/>
            <a:tailEnd type="stealth" w="sm" len="sm"/>
          </a:ln>
        </p:spPr>
        <p:style>
          <a:lnRef idx="2">
            <a:schemeClr val="dk1"/>
          </a:lnRef>
          <a:fillRef idx="1">
            <a:schemeClr val="lt1"/>
          </a:fillRef>
          <a:effectRef idx="0">
            <a:schemeClr val="dk1"/>
          </a:effectRef>
          <a:fontRef idx="minor">
            <a:schemeClr val="dk1"/>
          </a:fontRef>
        </p:style>
      </p:cxnSp>
      <p:cxnSp>
        <p:nvCxnSpPr>
          <p:cNvPr id="106" name="Elbow Connector 65">
            <a:extLst>
              <a:ext uri="{FF2B5EF4-FFF2-40B4-BE49-F238E27FC236}">
                <a16:creationId xmlns:a16="http://schemas.microsoft.com/office/drawing/2014/main" id="{E9E9C8F3-37B7-48A3-9257-291B2F9BE5C3}"/>
              </a:ext>
            </a:extLst>
          </p:cNvPr>
          <p:cNvCxnSpPr>
            <a:stCxn id="95" idx="3"/>
            <a:endCxn id="97" idx="1"/>
          </p:cNvCxnSpPr>
          <p:nvPr/>
        </p:nvCxnSpPr>
        <p:spPr>
          <a:xfrm>
            <a:off x="2571258" y="4381787"/>
            <a:ext cx="5181811" cy="3991"/>
          </a:xfrm>
          <a:prstGeom prst="bentConnector3">
            <a:avLst>
              <a:gd name="adj1" fmla="val 50000"/>
            </a:avLst>
          </a:prstGeom>
          <a:ln w="12700">
            <a:solidFill>
              <a:schemeClr val="accent1"/>
            </a:solidFill>
            <a:prstDash val="dash"/>
            <a:tailEnd type="stealth" w="sm" len="sm"/>
          </a:ln>
        </p:spPr>
        <p:style>
          <a:lnRef idx="2">
            <a:schemeClr val="dk1"/>
          </a:lnRef>
          <a:fillRef idx="1">
            <a:schemeClr val="lt1"/>
          </a:fillRef>
          <a:effectRef idx="0">
            <a:schemeClr val="dk1"/>
          </a:effectRef>
          <a:fontRef idx="minor">
            <a:schemeClr val="dk1"/>
          </a:fontRef>
        </p:style>
      </p:cxnSp>
      <p:sp>
        <p:nvSpPr>
          <p:cNvPr id="107" name="TextBox 106">
            <a:extLst>
              <a:ext uri="{FF2B5EF4-FFF2-40B4-BE49-F238E27FC236}">
                <a16:creationId xmlns:a16="http://schemas.microsoft.com/office/drawing/2014/main" id="{C1B6D435-884E-468B-9B30-840EF47A9596}"/>
              </a:ext>
            </a:extLst>
          </p:cNvPr>
          <p:cNvSpPr txBox="1"/>
          <p:nvPr/>
        </p:nvSpPr>
        <p:spPr>
          <a:xfrm>
            <a:off x="2571258" y="4211613"/>
            <a:ext cx="591120" cy="338554"/>
          </a:xfrm>
          <a:prstGeom prst="rect">
            <a:avLst/>
          </a:prstGeom>
          <a:noFill/>
        </p:spPr>
        <p:txBody>
          <a:bodyPr wrap="square" rtlCol="0">
            <a:spAutoFit/>
          </a:bodyPr>
          <a:lstStyle/>
          <a:p>
            <a:pPr defTabSz="457200"/>
            <a:r>
              <a:rPr lang="en-US" sz="800" dirty="0">
                <a:solidFill>
                  <a:prstClr val="black"/>
                </a:solidFill>
                <a:latin typeface="Calibri"/>
              </a:rPr>
              <a:t>If hit and confident</a:t>
            </a:r>
          </a:p>
        </p:txBody>
      </p:sp>
      <p:sp>
        <p:nvSpPr>
          <p:cNvPr id="108" name="Rectangle 107">
            <a:extLst>
              <a:ext uri="{FF2B5EF4-FFF2-40B4-BE49-F238E27FC236}">
                <a16:creationId xmlns:a16="http://schemas.microsoft.com/office/drawing/2014/main" id="{4425ACBA-6279-44A2-9266-D5C49B4BCDD2}"/>
              </a:ext>
            </a:extLst>
          </p:cNvPr>
          <p:cNvSpPr/>
          <p:nvPr/>
        </p:nvSpPr>
        <p:spPr>
          <a:xfrm>
            <a:off x="9037641" y="3827735"/>
            <a:ext cx="420387" cy="338554"/>
          </a:xfrm>
          <a:prstGeom prst="rect">
            <a:avLst/>
          </a:prstGeom>
          <a:ln w="1270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a:solidFill>
                  <a:srgbClr val="000000"/>
                </a:solidFill>
                <a:latin typeface="+mj-lt"/>
                <a:ea typeface="Times New Roman" panose="02020603050405020304" pitchFamily="18" charset="0"/>
                <a:cs typeface="Times New Roman" panose="02020603050405020304" pitchFamily="18" charset="0"/>
              </a:rPr>
              <a:t>Data Cache</a:t>
            </a:r>
            <a:endParaRPr lang="en-US" sz="1200" dirty="0">
              <a:latin typeface="+mj-lt"/>
              <a:ea typeface="Times New Roman" panose="02020603050405020304" pitchFamily="18" charset="0"/>
              <a:cs typeface="Times New Roman" panose="02020603050405020304" pitchFamily="18" charset="0"/>
            </a:endParaRPr>
          </a:p>
        </p:txBody>
      </p:sp>
      <p:cxnSp>
        <p:nvCxnSpPr>
          <p:cNvPr id="109" name="Elbow Connector 71">
            <a:extLst>
              <a:ext uri="{FF2B5EF4-FFF2-40B4-BE49-F238E27FC236}">
                <a16:creationId xmlns:a16="http://schemas.microsoft.com/office/drawing/2014/main" id="{5C85E8F4-9A4E-47DD-AFD0-03381B61468D}"/>
              </a:ext>
            </a:extLst>
          </p:cNvPr>
          <p:cNvCxnSpPr>
            <a:endCxn id="108" idx="2"/>
          </p:cNvCxnSpPr>
          <p:nvPr/>
        </p:nvCxnSpPr>
        <p:spPr>
          <a:xfrm flipV="1">
            <a:off x="8862547" y="4166289"/>
            <a:ext cx="385288" cy="225054"/>
          </a:xfrm>
          <a:prstGeom prst="bentConnector2">
            <a:avLst/>
          </a:prstGeom>
          <a:ln w="12700">
            <a:solidFill>
              <a:schemeClr val="accent1"/>
            </a:solidFill>
            <a:prstDash val="dash"/>
            <a:tailEnd type="stealth" w="sm" len="sm"/>
          </a:ln>
        </p:spPr>
        <p:style>
          <a:lnRef idx="2">
            <a:schemeClr val="dk1"/>
          </a:lnRef>
          <a:fillRef idx="1">
            <a:schemeClr val="lt1"/>
          </a:fillRef>
          <a:effectRef idx="0">
            <a:schemeClr val="dk1"/>
          </a:effectRef>
          <a:fontRef idx="minor">
            <a:schemeClr val="dk1"/>
          </a:fontRef>
        </p:style>
      </p:cxnSp>
      <p:sp>
        <p:nvSpPr>
          <p:cNvPr id="110" name="TextBox 109">
            <a:extLst>
              <a:ext uri="{FF2B5EF4-FFF2-40B4-BE49-F238E27FC236}">
                <a16:creationId xmlns:a16="http://schemas.microsoft.com/office/drawing/2014/main" id="{AAC976FC-18BE-43C9-A7EF-69CB3F0A8784}"/>
              </a:ext>
            </a:extLst>
          </p:cNvPr>
          <p:cNvSpPr txBox="1"/>
          <p:nvPr/>
        </p:nvSpPr>
        <p:spPr>
          <a:xfrm>
            <a:off x="8799735" y="4218859"/>
            <a:ext cx="591120" cy="338554"/>
          </a:xfrm>
          <a:prstGeom prst="rect">
            <a:avLst/>
          </a:prstGeom>
          <a:noFill/>
        </p:spPr>
        <p:txBody>
          <a:bodyPr wrap="square" rtlCol="0">
            <a:spAutoFit/>
          </a:bodyPr>
          <a:lstStyle/>
          <a:p>
            <a:pPr defTabSz="457200"/>
            <a:r>
              <a:rPr lang="en-US" sz="800" dirty="0">
                <a:solidFill>
                  <a:prstClr val="black"/>
                </a:solidFill>
                <a:latin typeface="Calibri"/>
              </a:rPr>
              <a:t>On pipe bubbles</a:t>
            </a:r>
          </a:p>
        </p:txBody>
      </p:sp>
      <p:cxnSp>
        <p:nvCxnSpPr>
          <p:cNvPr id="111" name="Elbow Connector 74">
            <a:extLst>
              <a:ext uri="{FF2B5EF4-FFF2-40B4-BE49-F238E27FC236}">
                <a16:creationId xmlns:a16="http://schemas.microsoft.com/office/drawing/2014/main" id="{CDA0AEFE-57EF-4243-ACA6-5B2F6954B802}"/>
              </a:ext>
            </a:extLst>
          </p:cNvPr>
          <p:cNvCxnSpPr>
            <a:endCxn id="96" idx="3"/>
          </p:cNvCxnSpPr>
          <p:nvPr/>
        </p:nvCxnSpPr>
        <p:spPr>
          <a:xfrm rot="10800000" flipV="1">
            <a:off x="6960615" y="4001900"/>
            <a:ext cx="2077027" cy="128760"/>
          </a:xfrm>
          <a:prstGeom prst="bentConnector3">
            <a:avLst>
              <a:gd name="adj1" fmla="val 183"/>
            </a:avLst>
          </a:prstGeom>
          <a:ln w="12700">
            <a:solidFill>
              <a:schemeClr val="accent1"/>
            </a:solidFill>
            <a:prstDash val="dash"/>
            <a:tailEnd type="stealth" w="sm" len="sm"/>
          </a:ln>
        </p:spPr>
        <p:style>
          <a:lnRef idx="2">
            <a:schemeClr val="dk1"/>
          </a:lnRef>
          <a:fillRef idx="1">
            <a:schemeClr val="lt1"/>
          </a:fillRef>
          <a:effectRef idx="0">
            <a:schemeClr val="dk1"/>
          </a:effectRef>
          <a:fontRef idx="minor">
            <a:schemeClr val="dk1"/>
          </a:fontRef>
        </p:style>
      </p:cxnSp>
      <p:sp>
        <p:nvSpPr>
          <p:cNvPr id="112" name="TextBox 111">
            <a:extLst>
              <a:ext uri="{FF2B5EF4-FFF2-40B4-BE49-F238E27FC236}">
                <a16:creationId xmlns:a16="http://schemas.microsoft.com/office/drawing/2014/main" id="{00854C4D-96D2-4CAC-9A24-C86966CB6570}"/>
              </a:ext>
            </a:extLst>
          </p:cNvPr>
          <p:cNvSpPr txBox="1"/>
          <p:nvPr/>
        </p:nvSpPr>
        <p:spPr>
          <a:xfrm>
            <a:off x="7538195" y="3951035"/>
            <a:ext cx="1590708" cy="215444"/>
          </a:xfrm>
          <a:prstGeom prst="rect">
            <a:avLst/>
          </a:prstGeom>
          <a:noFill/>
        </p:spPr>
        <p:txBody>
          <a:bodyPr wrap="square" rtlCol="0">
            <a:spAutoFit/>
          </a:bodyPr>
          <a:lstStyle/>
          <a:p>
            <a:pPr defTabSz="457200"/>
            <a:r>
              <a:rPr lang="en-US" sz="800" dirty="0">
                <a:solidFill>
                  <a:prstClr val="black"/>
                </a:solidFill>
                <a:latin typeface="Calibri"/>
              </a:rPr>
              <a:t>On a hit, return predicted value</a:t>
            </a:r>
          </a:p>
        </p:txBody>
      </p:sp>
      <p:cxnSp>
        <p:nvCxnSpPr>
          <p:cNvPr id="113" name="Elbow Connector 81">
            <a:extLst>
              <a:ext uri="{FF2B5EF4-FFF2-40B4-BE49-F238E27FC236}">
                <a16:creationId xmlns:a16="http://schemas.microsoft.com/office/drawing/2014/main" id="{217EA725-8C4C-4A7B-9496-E82FB36B44C0}"/>
              </a:ext>
            </a:extLst>
          </p:cNvPr>
          <p:cNvCxnSpPr>
            <a:stCxn id="108" idx="3"/>
          </p:cNvCxnSpPr>
          <p:nvPr/>
        </p:nvCxnSpPr>
        <p:spPr>
          <a:xfrm>
            <a:off x="9458028" y="3997012"/>
            <a:ext cx="1050910" cy="129122"/>
          </a:xfrm>
          <a:prstGeom prst="bentConnector3">
            <a:avLst>
              <a:gd name="adj1" fmla="val 150"/>
            </a:avLst>
          </a:prstGeom>
          <a:ln w="12700">
            <a:solidFill>
              <a:schemeClr val="accent1"/>
            </a:solidFill>
            <a:prstDash val="dash"/>
            <a:tailEnd type="stealth" w="sm" len="sm"/>
          </a:ln>
        </p:spPr>
        <p:style>
          <a:lnRef idx="2">
            <a:schemeClr val="dk1"/>
          </a:lnRef>
          <a:fillRef idx="1">
            <a:schemeClr val="lt1"/>
          </a:fillRef>
          <a:effectRef idx="0">
            <a:schemeClr val="dk1"/>
          </a:effectRef>
          <a:fontRef idx="minor">
            <a:schemeClr val="dk1"/>
          </a:fontRef>
        </p:style>
      </p:cxnSp>
      <p:sp>
        <p:nvSpPr>
          <p:cNvPr id="115" name="Rectangle 114">
            <a:extLst>
              <a:ext uri="{FF2B5EF4-FFF2-40B4-BE49-F238E27FC236}">
                <a16:creationId xmlns:a16="http://schemas.microsoft.com/office/drawing/2014/main" id="{6FF343EE-A871-4CB4-AE2D-C31C35F81CF2}"/>
              </a:ext>
            </a:extLst>
          </p:cNvPr>
          <p:cNvSpPr/>
          <p:nvPr/>
        </p:nvSpPr>
        <p:spPr>
          <a:xfrm>
            <a:off x="1720219" y="4600082"/>
            <a:ext cx="490840" cy="369332"/>
          </a:xfrm>
          <a:prstGeom prst="rect">
            <a:avLst/>
          </a:prstGeom>
        </p:spPr>
        <p:txBody>
          <a:bodyPr wrap="square">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❶</a:t>
            </a:r>
            <a:endParaRPr lang="en-US" dirty="0"/>
          </a:p>
        </p:txBody>
      </p:sp>
      <p:sp>
        <p:nvSpPr>
          <p:cNvPr id="116" name="Rectangle 115">
            <a:extLst>
              <a:ext uri="{FF2B5EF4-FFF2-40B4-BE49-F238E27FC236}">
                <a16:creationId xmlns:a16="http://schemas.microsoft.com/office/drawing/2014/main" id="{74700E7D-5B40-448F-B6BC-A986AB4F7845}"/>
              </a:ext>
            </a:extLst>
          </p:cNvPr>
          <p:cNvSpPr/>
          <p:nvPr/>
        </p:nvSpPr>
        <p:spPr>
          <a:xfrm>
            <a:off x="4139157" y="4534216"/>
            <a:ext cx="490840" cy="369332"/>
          </a:xfrm>
          <a:prstGeom prst="rect">
            <a:avLst/>
          </a:prstGeom>
        </p:spPr>
        <p:txBody>
          <a:bodyPr wrap="square">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❷</a:t>
            </a:r>
            <a:endParaRPr lang="en-US" dirty="0"/>
          </a:p>
        </p:txBody>
      </p:sp>
      <p:sp>
        <p:nvSpPr>
          <p:cNvPr id="117" name="Rectangle 116">
            <a:extLst>
              <a:ext uri="{FF2B5EF4-FFF2-40B4-BE49-F238E27FC236}">
                <a16:creationId xmlns:a16="http://schemas.microsoft.com/office/drawing/2014/main" id="{9C8A268D-7C06-47C1-9278-80C130EA5E9D}"/>
              </a:ext>
            </a:extLst>
          </p:cNvPr>
          <p:cNvSpPr/>
          <p:nvPr/>
        </p:nvSpPr>
        <p:spPr>
          <a:xfrm>
            <a:off x="8826823" y="4437339"/>
            <a:ext cx="490840" cy="369332"/>
          </a:xfrm>
          <a:prstGeom prst="rect">
            <a:avLst/>
          </a:prstGeom>
        </p:spPr>
        <p:txBody>
          <a:bodyPr wrap="square">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❸</a:t>
            </a:r>
            <a:endParaRPr lang="en-US" dirty="0"/>
          </a:p>
        </p:txBody>
      </p:sp>
      <p:sp>
        <p:nvSpPr>
          <p:cNvPr id="118" name="Rectangle 117">
            <a:extLst>
              <a:ext uri="{FF2B5EF4-FFF2-40B4-BE49-F238E27FC236}">
                <a16:creationId xmlns:a16="http://schemas.microsoft.com/office/drawing/2014/main" id="{557F0868-A529-4E16-A933-86850A6A0A22}"/>
              </a:ext>
            </a:extLst>
          </p:cNvPr>
          <p:cNvSpPr/>
          <p:nvPr/>
        </p:nvSpPr>
        <p:spPr>
          <a:xfrm>
            <a:off x="10466090" y="3936330"/>
            <a:ext cx="490840" cy="369332"/>
          </a:xfrm>
          <a:prstGeom prst="rect">
            <a:avLst/>
          </a:prstGeom>
        </p:spPr>
        <p:txBody>
          <a:bodyPr wrap="square">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❺</a:t>
            </a:r>
            <a:endParaRPr lang="en-US" dirty="0"/>
          </a:p>
        </p:txBody>
      </p:sp>
      <p:sp>
        <p:nvSpPr>
          <p:cNvPr id="119" name="Rectangle 118">
            <a:extLst>
              <a:ext uri="{FF2B5EF4-FFF2-40B4-BE49-F238E27FC236}">
                <a16:creationId xmlns:a16="http://schemas.microsoft.com/office/drawing/2014/main" id="{28BB7AB1-9D35-441B-A675-69E4CC3D2F4F}"/>
              </a:ext>
            </a:extLst>
          </p:cNvPr>
          <p:cNvSpPr/>
          <p:nvPr/>
        </p:nvSpPr>
        <p:spPr>
          <a:xfrm>
            <a:off x="5668807" y="2850369"/>
            <a:ext cx="490840" cy="369332"/>
          </a:xfrm>
          <a:prstGeom prst="rect">
            <a:avLst/>
          </a:prstGeom>
        </p:spPr>
        <p:txBody>
          <a:bodyPr wrap="square">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❻</a:t>
            </a:r>
            <a:endParaRPr lang="en-US" dirty="0"/>
          </a:p>
        </p:txBody>
      </p:sp>
      <p:sp>
        <p:nvSpPr>
          <p:cNvPr id="126" name="Rectangle 125">
            <a:extLst>
              <a:ext uri="{FF2B5EF4-FFF2-40B4-BE49-F238E27FC236}">
                <a16:creationId xmlns:a16="http://schemas.microsoft.com/office/drawing/2014/main" id="{957D0E01-6BD6-432E-83D1-56CF32DEF760}"/>
              </a:ext>
            </a:extLst>
          </p:cNvPr>
          <p:cNvSpPr/>
          <p:nvPr/>
        </p:nvSpPr>
        <p:spPr>
          <a:xfrm>
            <a:off x="1915026" y="4942258"/>
            <a:ext cx="656232" cy="417544"/>
          </a:xfrm>
          <a:prstGeom prst="rect">
            <a:avLst/>
          </a:prstGeom>
          <a:solidFill>
            <a:srgbClr val="00B05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880" b="1" i="0" u="none" strike="noStrike" kern="0" cap="none" spc="0" normalizeH="0" baseline="0" noProof="0" dirty="0">
                <a:ln>
                  <a:noFill/>
                </a:ln>
                <a:effectLst/>
                <a:uLnTx/>
                <a:uFillTx/>
                <a:latin typeface="Calibri"/>
                <a:ea typeface="+mn-ea"/>
                <a:cs typeface="+mn-cs"/>
              </a:rPr>
              <a:t>Value Prediction</a:t>
            </a:r>
          </a:p>
        </p:txBody>
      </p:sp>
      <p:cxnSp>
        <p:nvCxnSpPr>
          <p:cNvPr id="127" name="Elbow Connector 64">
            <a:extLst>
              <a:ext uri="{FF2B5EF4-FFF2-40B4-BE49-F238E27FC236}">
                <a16:creationId xmlns:a16="http://schemas.microsoft.com/office/drawing/2014/main" id="{ED407A62-6C9C-4917-9D26-6949C5664B4A}"/>
              </a:ext>
            </a:extLst>
          </p:cNvPr>
          <p:cNvCxnSpPr>
            <a:cxnSpLocks/>
            <a:stCxn id="104" idx="3"/>
            <a:endCxn id="126" idx="1"/>
          </p:cNvCxnSpPr>
          <p:nvPr/>
        </p:nvCxnSpPr>
        <p:spPr>
          <a:xfrm>
            <a:off x="1622692" y="4773627"/>
            <a:ext cx="292334" cy="377403"/>
          </a:xfrm>
          <a:prstGeom prst="bentConnector3">
            <a:avLst>
              <a:gd name="adj1" fmla="val 50000"/>
            </a:avLst>
          </a:prstGeom>
          <a:ln w="12700">
            <a:solidFill>
              <a:srgbClr val="00B050"/>
            </a:solidFill>
            <a:prstDash val="dash"/>
            <a:tailEnd type="stealth" w="sm" len="sm"/>
          </a:ln>
        </p:spPr>
        <p:style>
          <a:lnRef idx="2">
            <a:schemeClr val="dk1"/>
          </a:lnRef>
          <a:fillRef idx="1">
            <a:schemeClr val="lt1"/>
          </a:fillRef>
          <a:effectRef idx="0">
            <a:schemeClr val="dk1"/>
          </a:effectRef>
          <a:fontRef idx="minor">
            <a:schemeClr val="dk1"/>
          </a:fontRef>
        </p:style>
      </p:cxnSp>
      <p:sp>
        <p:nvSpPr>
          <p:cNvPr id="128" name="TextBox 127">
            <a:extLst>
              <a:ext uri="{FF2B5EF4-FFF2-40B4-BE49-F238E27FC236}">
                <a16:creationId xmlns:a16="http://schemas.microsoft.com/office/drawing/2014/main" id="{9638474E-0513-4D62-AEC8-C31BBED0784E}"/>
              </a:ext>
            </a:extLst>
          </p:cNvPr>
          <p:cNvSpPr txBox="1"/>
          <p:nvPr/>
        </p:nvSpPr>
        <p:spPr>
          <a:xfrm>
            <a:off x="2571258" y="4980856"/>
            <a:ext cx="591120" cy="338554"/>
          </a:xfrm>
          <a:prstGeom prst="rect">
            <a:avLst/>
          </a:prstGeom>
          <a:noFill/>
        </p:spPr>
        <p:txBody>
          <a:bodyPr wrap="square" rtlCol="0">
            <a:spAutoFit/>
          </a:bodyPr>
          <a:lstStyle/>
          <a:p>
            <a:pPr defTabSz="457200"/>
            <a:r>
              <a:rPr lang="en-US" sz="800" dirty="0">
                <a:solidFill>
                  <a:prstClr val="black"/>
                </a:solidFill>
                <a:latin typeface="Calibri"/>
              </a:rPr>
              <a:t>If hit and confident</a:t>
            </a:r>
          </a:p>
        </p:txBody>
      </p:sp>
      <p:cxnSp>
        <p:nvCxnSpPr>
          <p:cNvPr id="129" name="Elbow Connector 65">
            <a:extLst>
              <a:ext uri="{FF2B5EF4-FFF2-40B4-BE49-F238E27FC236}">
                <a16:creationId xmlns:a16="http://schemas.microsoft.com/office/drawing/2014/main" id="{B256AAFB-E764-4BAE-AAEE-AA236F0799FF}"/>
              </a:ext>
            </a:extLst>
          </p:cNvPr>
          <p:cNvCxnSpPr>
            <a:cxnSpLocks/>
            <a:endCxn id="96" idx="2"/>
          </p:cNvCxnSpPr>
          <p:nvPr/>
        </p:nvCxnSpPr>
        <p:spPr>
          <a:xfrm flipV="1">
            <a:off x="2571258" y="4293233"/>
            <a:ext cx="3811167" cy="851298"/>
          </a:xfrm>
          <a:prstGeom prst="bentConnector2">
            <a:avLst/>
          </a:prstGeom>
          <a:ln w="12700">
            <a:solidFill>
              <a:srgbClr val="00B050"/>
            </a:solidFill>
            <a:prstDash val="dash"/>
            <a:tailEnd type="stealth" w="sm" len="sm"/>
          </a:ln>
        </p:spPr>
        <p:style>
          <a:lnRef idx="2">
            <a:schemeClr val="dk1"/>
          </a:lnRef>
          <a:fillRef idx="1">
            <a:schemeClr val="lt1"/>
          </a:fillRef>
          <a:effectRef idx="0">
            <a:schemeClr val="dk1"/>
          </a:effectRef>
          <a:fontRef idx="minor">
            <a:schemeClr val="dk1"/>
          </a:fontRef>
        </p:style>
      </p:cxnSp>
      <p:cxnSp>
        <p:nvCxnSpPr>
          <p:cNvPr id="130" name="Elbow Connector 21">
            <a:extLst>
              <a:ext uri="{FF2B5EF4-FFF2-40B4-BE49-F238E27FC236}">
                <a16:creationId xmlns:a16="http://schemas.microsoft.com/office/drawing/2014/main" id="{78A70562-22A2-4B6A-9300-4BE58A411824}"/>
              </a:ext>
            </a:extLst>
          </p:cNvPr>
          <p:cNvCxnSpPr>
            <a:cxnSpLocks/>
          </p:cNvCxnSpPr>
          <p:nvPr/>
        </p:nvCxnSpPr>
        <p:spPr>
          <a:xfrm rot="16200000" flipH="1" flipV="1">
            <a:off x="4999620" y="661958"/>
            <a:ext cx="1555906" cy="7004694"/>
          </a:xfrm>
          <a:prstGeom prst="bentConnector3">
            <a:avLst>
              <a:gd name="adj1" fmla="val -14692"/>
            </a:avLst>
          </a:prstGeom>
          <a:ln w="12700">
            <a:solidFill>
              <a:srgbClr val="00B050"/>
            </a:solidFill>
            <a:prstDash val="dash"/>
            <a:tailEnd type="stealth" w="sm" len="sm"/>
          </a:ln>
        </p:spPr>
        <p:style>
          <a:lnRef idx="2">
            <a:schemeClr val="dk1"/>
          </a:lnRef>
          <a:fillRef idx="1">
            <a:schemeClr val="lt1"/>
          </a:fillRef>
          <a:effectRef idx="0">
            <a:schemeClr val="dk1"/>
          </a:effectRef>
          <a:fontRef idx="minor">
            <a:schemeClr val="dk1"/>
          </a:fontRef>
        </p:style>
      </p:cxnSp>
      <p:sp>
        <p:nvSpPr>
          <p:cNvPr id="131" name="Rectangle 130">
            <a:extLst>
              <a:ext uri="{FF2B5EF4-FFF2-40B4-BE49-F238E27FC236}">
                <a16:creationId xmlns:a16="http://schemas.microsoft.com/office/drawing/2014/main" id="{C4BAC454-E576-421D-95FE-278DA903B608}"/>
              </a:ext>
            </a:extLst>
          </p:cNvPr>
          <p:cNvSpPr/>
          <p:nvPr/>
        </p:nvSpPr>
        <p:spPr>
          <a:xfrm rot="16200000">
            <a:off x="3075810" y="4655000"/>
            <a:ext cx="1288505" cy="224999"/>
          </a:xfrm>
          <a:prstGeom prst="rect">
            <a:avLst/>
          </a:prstGeom>
          <a:solidFill>
            <a:schemeClr val="accent1">
              <a:lumMod val="20000"/>
              <a:lumOff val="80000"/>
            </a:schemeClr>
          </a:solidFill>
          <a:ln w="6350">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100" b="1" dirty="0">
                <a:solidFill>
                  <a:srgbClr val="000000"/>
                </a:solidFill>
                <a:latin typeface="+mj-lt"/>
                <a:ea typeface="Times New Roman" panose="02020603050405020304" pitchFamily="18" charset="0"/>
                <a:cs typeface="Times New Roman" panose="02020603050405020304" pitchFamily="18" charset="0"/>
              </a:rPr>
              <a:t>Filtering Mechanism</a:t>
            </a:r>
            <a:endParaRPr lang="en-US" sz="1100" b="1" dirty="0">
              <a:latin typeface="+mj-lt"/>
              <a:ea typeface="Times New Roman" panose="02020603050405020304" pitchFamily="18" charset="0"/>
              <a:cs typeface="Times New Roman" panose="02020603050405020304" pitchFamily="18" charset="0"/>
            </a:endParaRPr>
          </a:p>
        </p:txBody>
      </p:sp>
      <p:grpSp>
        <p:nvGrpSpPr>
          <p:cNvPr id="5" name="Group 4">
            <a:extLst>
              <a:ext uri="{FF2B5EF4-FFF2-40B4-BE49-F238E27FC236}">
                <a16:creationId xmlns:a16="http://schemas.microsoft.com/office/drawing/2014/main" id="{8B5570F5-0974-45E4-BEFC-B3BA52FA4949}"/>
              </a:ext>
            </a:extLst>
          </p:cNvPr>
          <p:cNvGrpSpPr/>
          <p:nvPr/>
        </p:nvGrpSpPr>
        <p:grpSpPr>
          <a:xfrm>
            <a:off x="9621287" y="5278355"/>
            <a:ext cx="2461340" cy="1205445"/>
            <a:chOff x="8771103" y="3916352"/>
            <a:chExt cx="2006741" cy="1094937"/>
          </a:xfrm>
        </p:grpSpPr>
        <p:grpSp>
          <p:nvGrpSpPr>
            <p:cNvPr id="120" name="Group 119">
              <a:extLst>
                <a:ext uri="{FF2B5EF4-FFF2-40B4-BE49-F238E27FC236}">
                  <a16:creationId xmlns:a16="http://schemas.microsoft.com/office/drawing/2014/main" id="{6944A7FE-42F8-4A2C-AED7-22B557AA83B0}"/>
                </a:ext>
              </a:extLst>
            </p:cNvPr>
            <p:cNvGrpSpPr/>
            <p:nvPr/>
          </p:nvGrpSpPr>
          <p:grpSpPr>
            <a:xfrm>
              <a:off x="8771103" y="3916352"/>
              <a:ext cx="2006741" cy="1040346"/>
              <a:chOff x="4450459" y="844325"/>
              <a:chExt cx="2525387" cy="653256"/>
            </a:xfrm>
          </p:grpSpPr>
          <p:sp>
            <p:nvSpPr>
              <p:cNvPr id="121" name="Rectangle 120">
                <a:extLst>
                  <a:ext uri="{FF2B5EF4-FFF2-40B4-BE49-F238E27FC236}">
                    <a16:creationId xmlns:a16="http://schemas.microsoft.com/office/drawing/2014/main" id="{709E4C2B-C5EE-431F-8F5E-DC5A27ADBEE4}"/>
                  </a:ext>
                </a:extLst>
              </p:cNvPr>
              <p:cNvSpPr/>
              <p:nvPr/>
            </p:nvSpPr>
            <p:spPr>
              <a:xfrm>
                <a:off x="4450459" y="844325"/>
                <a:ext cx="2525384" cy="653256"/>
              </a:xfrm>
              <a:prstGeom prst="rect">
                <a:avLst/>
              </a:prstGeom>
              <a:ln w="1270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b="1" dirty="0">
                  <a:latin typeface="+mj-lt"/>
                  <a:ea typeface="Times New Roman" panose="02020603050405020304" pitchFamily="18" charset="0"/>
                  <a:cs typeface="Times New Roman" panose="02020603050405020304" pitchFamily="18" charset="0"/>
                </a:endParaRPr>
              </a:p>
            </p:txBody>
          </p:sp>
          <p:sp>
            <p:nvSpPr>
              <p:cNvPr id="122" name="Rectangle 121">
                <a:extLst>
                  <a:ext uri="{FF2B5EF4-FFF2-40B4-BE49-F238E27FC236}">
                    <a16:creationId xmlns:a16="http://schemas.microsoft.com/office/drawing/2014/main" id="{0E14FABC-9BEC-4151-AFAC-F00EEBA52D85}"/>
                  </a:ext>
                </a:extLst>
              </p:cNvPr>
              <p:cNvSpPr/>
              <p:nvPr/>
            </p:nvSpPr>
            <p:spPr>
              <a:xfrm>
                <a:off x="4509921" y="1120222"/>
                <a:ext cx="305511" cy="129911"/>
              </a:xfrm>
              <a:prstGeom prst="rect">
                <a:avLst/>
              </a:prstGeom>
              <a:solidFill>
                <a:srgbClr val="00B050"/>
              </a:solidFill>
              <a:ln w="1270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600" b="1" dirty="0">
                  <a:solidFill>
                    <a:schemeClr val="accent6"/>
                  </a:solidFill>
                  <a:latin typeface="+mj-lt"/>
                  <a:ea typeface="Times New Roman" panose="02020603050405020304" pitchFamily="18" charset="0"/>
                  <a:cs typeface="Times New Roman" panose="02020603050405020304" pitchFamily="18" charset="0"/>
                </a:endParaRPr>
              </a:p>
            </p:txBody>
          </p:sp>
          <p:sp>
            <p:nvSpPr>
              <p:cNvPr id="123" name="Rectangle 122">
                <a:extLst>
                  <a:ext uri="{FF2B5EF4-FFF2-40B4-BE49-F238E27FC236}">
                    <a16:creationId xmlns:a16="http://schemas.microsoft.com/office/drawing/2014/main" id="{E2CA33CE-7DC7-47F6-B468-618B70B78F09}"/>
                  </a:ext>
                </a:extLst>
              </p:cNvPr>
              <p:cNvSpPr/>
              <p:nvPr/>
            </p:nvSpPr>
            <p:spPr>
              <a:xfrm>
                <a:off x="4505528" y="915688"/>
                <a:ext cx="317201" cy="123877"/>
              </a:xfrm>
              <a:prstGeom prst="rect">
                <a:avLst/>
              </a:prstGeom>
              <a:pattFill prst="pct10">
                <a:fgClr>
                  <a:schemeClr val="bg1">
                    <a:lumMod val="65000"/>
                  </a:schemeClr>
                </a:fgClr>
                <a:bgClr>
                  <a:schemeClr val="bg1"/>
                </a:bgClr>
              </a:pattFill>
              <a:ln w="12700" cap="flat" cmpd="sng" algn="ctr">
                <a:solidFill>
                  <a:schemeClr val="tx1"/>
                </a:solidFill>
                <a:prstDash val="solid"/>
              </a:ln>
              <a:effectLst>
                <a:outerShdw blurRad="40000" dist="23000" dir="5400000" rotWithShape="0">
                  <a:srgbClr val="000000">
                    <a:alpha val="35000"/>
                  </a:srgbClr>
                </a:outerShdw>
              </a:effectLst>
            </p:spPr>
            <p:txBody>
              <a:bodyPr rtlCol="0" anchor="ctr"/>
              <a:lstStyle/>
              <a:p>
                <a:pPr marL="0" marR="0" lvl="0" indent="0" algn="r" defTabSz="457200" eaLnBrk="1" fontAlgn="auto" latinLnBrk="0" hangingPunct="1">
                  <a:lnSpc>
                    <a:spcPct val="100000"/>
                  </a:lnSpc>
                  <a:spcBef>
                    <a:spcPts val="0"/>
                  </a:spcBef>
                  <a:spcAft>
                    <a:spcPts val="0"/>
                  </a:spcAft>
                  <a:buClrTx/>
                  <a:buSzTx/>
                  <a:buFontTx/>
                  <a:buNone/>
                  <a:tabLst/>
                  <a:defRPr/>
                </a:pPr>
                <a:endParaRPr kumimoji="0" lang="en-US" sz="1000" b="1" i="0" u="none" strike="noStrike" kern="0" cap="none" spc="0" normalizeH="0" baseline="0" noProof="0" dirty="0">
                  <a:ln>
                    <a:noFill/>
                  </a:ln>
                  <a:solidFill>
                    <a:prstClr val="white"/>
                  </a:solidFill>
                  <a:effectLst/>
                  <a:uLnTx/>
                  <a:uFillTx/>
                  <a:latin typeface="Calibri"/>
                  <a:ea typeface="+mn-ea"/>
                  <a:cs typeface="+mn-cs"/>
                </a:endParaRPr>
              </a:p>
            </p:txBody>
          </p:sp>
          <p:sp>
            <p:nvSpPr>
              <p:cNvPr id="124" name="TextBox 123">
                <a:extLst>
                  <a:ext uri="{FF2B5EF4-FFF2-40B4-BE49-F238E27FC236}">
                    <a16:creationId xmlns:a16="http://schemas.microsoft.com/office/drawing/2014/main" id="{6708FDE5-3F98-487E-AD13-3886A18070DD}"/>
                  </a:ext>
                </a:extLst>
              </p:cNvPr>
              <p:cNvSpPr txBox="1"/>
              <p:nvPr/>
            </p:nvSpPr>
            <p:spPr>
              <a:xfrm>
                <a:off x="4815434" y="862210"/>
                <a:ext cx="2160412" cy="245760"/>
              </a:xfrm>
              <a:prstGeom prst="rect">
                <a:avLst/>
              </a:prstGeom>
              <a:noFill/>
            </p:spPr>
            <p:txBody>
              <a:bodyPr wrap="square" rtlCol="0">
                <a:spAutoFit/>
              </a:bodyPr>
              <a:lstStyle/>
              <a:p>
                <a:r>
                  <a:rPr lang="en-US" sz="1100" b="1" dirty="0">
                    <a:latin typeface="+mj-lt"/>
                    <a:cs typeface="Times New Roman" panose="02020603050405020304" pitchFamily="18" charset="0"/>
                  </a:rPr>
                  <a:t>Components needed by any value prediction scheme</a:t>
                </a:r>
              </a:p>
            </p:txBody>
          </p:sp>
          <p:sp>
            <p:nvSpPr>
              <p:cNvPr id="125" name="TextBox 124">
                <a:extLst>
                  <a:ext uri="{FF2B5EF4-FFF2-40B4-BE49-F238E27FC236}">
                    <a16:creationId xmlns:a16="http://schemas.microsoft.com/office/drawing/2014/main" id="{81DA6828-99AD-4E7B-9F0B-4EDC92283811}"/>
                  </a:ext>
                </a:extLst>
              </p:cNvPr>
              <p:cNvSpPr txBox="1"/>
              <p:nvPr/>
            </p:nvSpPr>
            <p:spPr>
              <a:xfrm>
                <a:off x="4815431" y="1068696"/>
                <a:ext cx="2160412" cy="245760"/>
              </a:xfrm>
              <a:prstGeom prst="rect">
                <a:avLst/>
              </a:prstGeom>
              <a:noFill/>
            </p:spPr>
            <p:txBody>
              <a:bodyPr wrap="square" rtlCol="0">
                <a:spAutoFit/>
              </a:bodyPr>
              <a:lstStyle/>
              <a:p>
                <a:r>
                  <a:rPr lang="en-US" sz="1100" b="1" dirty="0">
                    <a:latin typeface="+mj-lt"/>
                    <a:cs typeface="Times New Roman" panose="02020603050405020304" pitchFamily="18" charset="0"/>
                  </a:rPr>
                  <a:t>Components specific to Value Prediction</a:t>
                </a:r>
              </a:p>
            </p:txBody>
          </p:sp>
        </p:grpSp>
        <p:sp>
          <p:nvSpPr>
            <p:cNvPr id="132" name="Rectangle 131">
              <a:extLst>
                <a:ext uri="{FF2B5EF4-FFF2-40B4-BE49-F238E27FC236}">
                  <a16:creationId xmlns:a16="http://schemas.microsoft.com/office/drawing/2014/main" id="{B9B63521-294A-411E-8970-84BA0A779E01}"/>
                </a:ext>
              </a:extLst>
            </p:cNvPr>
            <p:cNvSpPr/>
            <p:nvPr/>
          </p:nvSpPr>
          <p:spPr>
            <a:xfrm>
              <a:off x="8814862" y="4701961"/>
              <a:ext cx="242767" cy="20689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b="1" dirty="0">
                <a:solidFill>
                  <a:schemeClr val="accent6"/>
                </a:solidFill>
                <a:latin typeface="+mj-lt"/>
                <a:ea typeface="Times New Roman" panose="02020603050405020304" pitchFamily="18" charset="0"/>
                <a:cs typeface="Times New Roman" panose="02020603050405020304" pitchFamily="18" charset="0"/>
              </a:endParaRPr>
            </a:p>
          </p:txBody>
        </p:sp>
        <p:sp>
          <p:nvSpPr>
            <p:cNvPr id="133" name="TextBox 132">
              <a:extLst>
                <a:ext uri="{FF2B5EF4-FFF2-40B4-BE49-F238E27FC236}">
                  <a16:creationId xmlns:a16="http://schemas.microsoft.com/office/drawing/2014/main" id="{9376A1C1-8AA0-4065-9999-4D1B99263524}"/>
                </a:ext>
              </a:extLst>
            </p:cNvPr>
            <p:cNvSpPr txBox="1"/>
            <p:nvPr/>
          </p:nvSpPr>
          <p:spPr>
            <a:xfrm>
              <a:off x="9057629" y="4619903"/>
              <a:ext cx="1716722" cy="391386"/>
            </a:xfrm>
            <a:prstGeom prst="rect">
              <a:avLst/>
            </a:prstGeom>
            <a:noFill/>
          </p:spPr>
          <p:txBody>
            <a:bodyPr wrap="square" rtlCol="0">
              <a:spAutoFit/>
            </a:bodyPr>
            <a:lstStyle/>
            <a:p>
              <a:r>
                <a:rPr lang="en-US" sz="1100" b="1" dirty="0">
                  <a:latin typeface="+mj-lt"/>
                  <a:cs typeface="Times New Roman" panose="02020603050405020304" pitchFamily="18" charset="0"/>
                </a:rPr>
                <a:t>Components specific to Value Prediction via Address Prediction</a:t>
              </a:r>
            </a:p>
          </p:txBody>
        </p:sp>
      </p:grpSp>
      <p:sp>
        <p:nvSpPr>
          <p:cNvPr id="134" name="Rectangle 133">
            <a:extLst>
              <a:ext uri="{FF2B5EF4-FFF2-40B4-BE49-F238E27FC236}">
                <a16:creationId xmlns:a16="http://schemas.microsoft.com/office/drawing/2014/main" id="{A7AAA2C3-FB30-4C22-AAB5-0ED2502DAB3E}"/>
              </a:ext>
            </a:extLst>
          </p:cNvPr>
          <p:cNvSpPr/>
          <p:nvPr/>
        </p:nvSpPr>
        <p:spPr>
          <a:xfrm>
            <a:off x="3098210" y="4297566"/>
            <a:ext cx="346479" cy="147681"/>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b="1" dirty="0" err="1">
                <a:latin typeface="+mj-lt"/>
                <a:ea typeface="Times New Roman" panose="02020603050405020304" pitchFamily="18" charset="0"/>
                <a:cs typeface="Times New Roman" panose="02020603050405020304" pitchFamily="18" charset="0"/>
              </a:rPr>
              <a:t>addr</a:t>
            </a:r>
            <a:endParaRPr lang="en-US" sz="1400" b="1" dirty="0">
              <a:latin typeface="+mj-lt"/>
              <a:ea typeface="Times New Roman" panose="02020603050405020304" pitchFamily="18" charset="0"/>
              <a:cs typeface="Times New Roman" panose="02020603050405020304" pitchFamily="18" charset="0"/>
            </a:endParaRPr>
          </a:p>
        </p:txBody>
      </p:sp>
      <p:sp>
        <p:nvSpPr>
          <p:cNvPr id="135" name="Rectangle 134">
            <a:extLst>
              <a:ext uri="{FF2B5EF4-FFF2-40B4-BE49-F238E27FC236}">
                <a16:creationId xmlns:a16="http://schemas.microsoft.com/office/drawing/2014/main" id="{429DA1FC-FBF5-43E1-BC47-B4C02B2FF237}"/>
              </a:ext>
            </a:extLst>
          </p:cNvPr>
          <p:cNvSpPr/>
          <p:nvPr/>
        </p:nvSpPr>
        <p:spPr>
          <a:xfrm>
            <a:off x="3098210" y="5066809"/>
            <a:ext cx="346479" cy="147681"/>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b="1" dirty="0">
                <a:latin typeface="+mj-lt"/>
                <a:ea typeface="Times New Roman" panose="02020603050405020304" pitchFamily="18" charset="0"/>
                <a:cs typeface="Times New Roman" panose="02020603050405020304" pitchFamily="18" charset="0"/>
              </a:rPr>
              <a:t>value</a:t>
            </a:r>
            <a:endParaRPr lang="en-US" sz="1400" b="1" dirty="0">
              <a:latin typeface="+mj-lt"/>
              <a:ea typeface="Times New Roman" panose="02020603050405020304" pitchFamily="18" charset="0"/>
              <a:cs typeface="Times New Roman" panose="02020603050405020304" pitchFamily="18" charset="0"/>
            </a:endParaRPr>
          </a:p>
        </p:txBody>
      </p:sp>
      <p:sp>
        <p:nvSpPr>
          <p:cNvPr id="136" name="Rectangle 135">
            <a:extLst>
              <a:ext uri="{FF2B5EF4-FFF2-40B4-BE49-F238E27FC236}">
                <a16:creationId xmlns:a16="http://schemas.microsoft.com/office/drawing/2014/main" id="{0257B83C-53E9-49D5-B33D-039B8CE911F8}"/>
              </a:ext>
            </a:extLst>
          </p:cNvPr>
          <p:cNvSpPr/>
          <p:nvPr/>
        </p:nvSpPr>
        <p:spPr>
          <a:xfrm>
            <a:off x="7229656" y="3921385"/>
            <a:ext cx="490840" cy="369332"/>
          </a:xfrm>
          <a:prstGeom prst="rect">
            <a:avLst/>
          </a:prstGeom>
        </p:spPr>
        <p:txBody>
          <a:bodyPr wrap="square">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❹</a:t>
            </a:r>
            <a:endParaRPr lang="en-US" dirty="0"/>
          </a:p>
        </p:txBody>
      </p:sp>
      <p:sp>
        <p:nvSpPr>
          <p:cNvPr id="137" name="Content Placeholder 3">
            <a:extLst>
              <a:ext uri="{FF2B5EF4-FFF2-40B4-BE49-F238E27FC236}">
                <a16:creationId xmlns:a16="http://schemas.microsoft.com/office/drawing/2014/main" id="{EE7655A5-610F-4D57-8A5B-F691EDC12B7D}"/>
              </a:ext>
            </a:extLst>
          </p:cNvPr>
          <p:cNvSpPr>
            <a:spLocks noGrp="1"/>
          </p:cNvSpPr>
          <p:nvPr>
            <p:ph sz="quarter" idx="10"/>
          </p:nvPr>
        </p:nvSpPr>
        <p:spPr>
          <a:xfrm>
            <a:off x="500513" y="962748"/>
            <a:ext cx="8363176" cy="2711124"/>
          </a:xfrm>
        </p:spPr>
        <p:txBody>
          <a:bodyPr/>
          <a:lstStyle/>
          <a:p>
            <a:r>
              <a:rPr lang="en-US" dirty="0"/>
              <a:t>Two approaches to load value prediction</a:t>
            </a:r>
          </a:p>
          <a:p>
            <a:pPr lvl="1"/>
            <a:r>
              <a:rPr lang="en-US" b="1" dirty="0"/>
              <a:t>Direct</a:t>
            </a:r>
            <a:r>
              <a:rPr lang="en-US" dirty="0"/>
              <a:t>: predict the value</a:t>
            </a:r>
          </a:p>
          <a:p>
            <a:pPr lvl="1"/>
            <a:r>
              <a:rPr lang="en-US" b="1" dirty="0"/>
              <a:t>Indirect</a:t>
            </a:r>
            <a:r>
              <a:rPr lang="en-US" dirty="0"/>
              <a:t>: predict the address, and read the value from data cache</a:t>
            </a:r>
          </a:p>
        </p:txBody>
      </p:sp>
      <p:sp>
        <p:nvSpPr>
          <p:cNvPr id="138" name="Scroll: Vertical 137">
            <a:extLst>
              <a:ext uri="{FF2B5EF4-FFF2-40B4-BE49-F238E27FC236}">
                <a16:creationId xmlns:a16="http://schemas.microsoft.com/office/drawing/2014/main" id="{90451D11-136D-4199-87C9-9BB1E5FB773F}"/>
              </a:ext>
            </a:extLst>
          </p:cNvPr>
          <p:cNvSpPr/>
          <p:nvPr/>
        </p:nvSpPr>
        <p:spPr>
          <a:xfrm>
            <a:off x="3832562" y="5226151"/>
            <a:ext cx="2468987" cy="763701"/>
          </a:xfrm>
          <a:prstGeom prst="verticalScroll">
            <a:avLst/>
          </a:prstGeom>
        </p:spPr>
        <p:style>
          <a:lnRef idx="1">
            <a:schemeClr val="dk1"/>
          </a:lnRef>
          <a:fillRef idx="2">
            <a:schemeClr val="dk1"/>
          </a:fillRef>
          <a:effectRef idx="1">
            <a:schemeClr val="dk1"/>
          </a:effectRef>
          <a:fontRef idx="minor">
            <a:schemeClr val="dk1"/>
          </a:fontRef>
        </p:style>
        <p:txBody>
          <a:bodyPr rtlCol="0" anchor="ctr"/>
          <a:lstStyle/>
          <a:p>
            <a:r>
              <a:rPr lang="en-US" dirty="0"/>
              <a:t>Preference:</a:t>
            </a:r>
            <a:br>
              <a:rPr lang="en-US" dirty="0"/>
            </a:br>
            <a:r>
              <a:rPr lang="en-US" dirty="0"/>
              <a:t> </a:t>
            </a:r>
            <a:r>
              <a:rPr lang="en-US" b="1" i="1" dirty="0"/>
              <a:t>direct over indirect</a:t>
            </a:r>
          </a:p>
        </p:txBody>
      </p:sp>
      <p:graphicFrame>
        <p:nvGraphicFramePr>
          <p:cNvPr id="10" name="Diagram 9">
            <a:extLst>
              <a:ext uri="{FF2B5EF4-FFF2-40B4-BE49-F238E27FC236}">
                <a16:creationId xmlns:a16="http://schemas.microsoft.com/office/drawing/2014/main" id="{AF63467C-7F11-4363-A320-CB48B2E2456B}"/>
              </a:ext>
            </a:extLst>
          </p:cNvPr>
          <p:cNvGraphicFramePr/>
          <p:nvPr>
            <p:extLst>
              <p:ext uri="{D42A27DB-BD31-4B8C-83A1-F6EECF244321}">
                <p14:modId xmlns:p14="http://schemas.microsoft.com/office/powerpoint/2010/main" val="2777360706"/>
              </p:ext>
            </p:extLst>
          </p:nvPr>
        </p:nvGraphicFramePr>
        <p:xfrm>
          <a:off x="9128903" y="681796"/>
          <a:ext cx="2962244" cy="20028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9" name="Content Placeholder 2">
            <a:extLst>
              <a:ext uri="{FF2B5EF4-FFF2-40B4-BE49-F238E27FC236}">
                <a16:creationId xmlns:a16="http://schemas.microsoft.com/office/drawing/2014/main" id="{9E95188B-802C-49B2-85B0-4B9DF3D343D0}"/>
              </a:ext>
            </a:extLst>
          </p:cNvPr>
          <p:cNvSpPr txBox="1">
            <a:spLocks/>
          </p:cNvSpPr>
          <p:nvPr/>
        </p:nvSpPr>
        <p:spPr>
          <a:xfrm>
            <a:off x="8600663" y="1016371"/>
            <a:ext cx="1056479" cy="503777"/>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oAutofit/>
          </a:bodyPr>
          <a:lstStyle>
            <a:lvl1pPr marL="342900" indent="-342900" algn="l" defTabSz="457200" rtl="0" eaLnBrk="1" latinLnBrk="0" hangingPunct="1">
              <a:spcBef>
                <a:spcPct val="20000"/>
              </a:spcBef>
              <a:buFont typeface="Arial"/>
              <a:buChar char="•"/>
              <a:defRPr lang="en-US" sz="2600" kern="1200" dirty="0" smtClean="0">
                <a:solidFill>
                  <a:srgbClr val="254061"/>
                </a:solidFill>
                <a:latin typeface="Arial"/>
                <a:ea typeface="+mn-ea"/>
                <a:cs typeface="Arial"/>
              </a:defRPr>
            </a:lvl1pPr>
            <a:lvl2pPr marL="742950" indent="-285750" algn="l" defTabSz="457200" rtl="0" eaLnBrk="1" latinLnBrk="0" hangingPunct="1">
              <a:spcBef>
                <a:spcPct val="20000"/>
              </a:spcBef>
              <a:buFont typeface="Arial"/>
              <a:buChar char="–"/>
              <a:defRPr lang="en-US" sz="2400" kern="1200" dirty="0" smtClean="0">
                <a:solidFill>
                  <a:srgbClr val="254061"/>
                </a:solidFill>
                <a:latin typeface="Arial"/>
                <a:ea typeface="+mn-ea"/>
                <a:cs typeface="Arial"/>
              </a:defRPr>
            </a:lvl2pPr>
            <a:lvl3pPr marL="1143000" indent="-228600" algn="l" defTabSz="457200" rtl="0" eaLnBrk="1" latinLnBrk="0" hangingPunct="1">
              <a:spcBef>
                <a:spcPct val="20000"/>
              </a:spcBef>
              <a:buFont typeface="Arial"/>
              <a:buChar char="•"/>
              <a:defRPr lang="en-US" sz="2200" kern="1200" dirty="0" smtClean="0">
                <a:solidFill>
                  <a:srgbClr val="254061"/>
                </a:solidFill>
                <a:latin typeface="Arial"/>
                <a:ea typeface="+mn-ea"/>
                <a:cs typeface="Arial"/>
              </a:defRPr>
            </a:lvl3pPr>
            <a:lvl4pPr marL="1600200" indent="-228600" algn="l" defTabSz="457200" rtl="0" eaLnBrk="1" latinLnBrk="0" hangingPunct="1">
              <a:spcBef>
                <a:spcPct val="20000"/>
              </a:spcBef>
              <a:buFont typeface="Arial"/>
              <a:buChar char="–"/>
              <a:defRPr lang="en-US" sz="2000" kern="1200" dirty="0" smtClean="0">
                <a:solidFill>
                  <a:srgbClr val="254061"/>
                </a:solidFill>
                <a:latin typeface="Arial"/>
                <a:ea typeface="+mn-ea"/>
                <a:cs typeface="Arial"/>
              </a:defRPr>
            </a:lvl4pPr>
            <a:lvl5pPr marL="2057400" indent="-228600" algn="l" defTabSz="457200" rtl="0" eaLnBrk="1" latinLnBrk="0" hangingPunct="1">
              <a:spcBef>
                <a:spcPct val="20000"/>
              </a:spcBef>
              <a:buFont typeface="Arial"/>
              <a:buChar char="»"/>
              <a:defRPr lang="en-US" sz="2000" kern="1200" dirty="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400" b="1" dirty="0">
                <a:solidFill>
                  <a:schemeClr val="bg1"/>
                </a:solidFill>
                <a:sym typeface="Wingdings" panose="05000000000000000000" pitchFamily="2" charset="2"/>
              </a:rPr>
              <a:t>Context Unaware</a:t>
            </a:r>
            <a:endParaRPr lang="en-US" sz="1400" b="1" dirty="0">
              <a:solidFill>
                <a:schemeClr val="bg1"/>
              </a:solidFill>
            </a:endParaRPr>
          </a:p>
        </p:txBody>
      </p:sp>
      <p:sp>
        <p:nvSpPr>
          <p:cNvPr id="140" name="Content Placeholder 2">
            <a:extLst>
              <a:ext uri="{FF2B5EF4-FFF2-40B4-BE49-F238E27FC236}">
                <a16:creationId xmlns:a16="http://schemas.microsoft.com/office/drawing/2014/main" id="{2864EA9E-2E12-49DB-9B03-65F3C4E72208}"/>
              </a:ext>
            </a:extLst>
          </p:cNvPr>
          <p:cNvSpPr txBox="1">
            <a:spLocks/>
          </p:cNvSpPr>
          <p:nvPr/>
        </p:nvSpPr>
        <p:spPr>
          <a:xfrm>
            <a:off x="8627589" y="1944914"/>
            <a:ext cx="1034844" cy="467947"/>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lang="en-US" sz="2600" kern="1200" dirty="0" smtClean="0">
                <a:solidFill>
                  <a:srgbClr val="254061"/>
                </a:solidFill>
                <a:latin typeface="Arial"/>
                <a:ea typeface="+mn-ea"/>
                <a:cs typeface="Arial"/>
              </a:defRPr>
            </a:lvl1pPr>
            <a:lvl2pPr marL="742950" indent="-285750" algn="l" defTabSz="457200" rtl="0" eaLnBrk="1" latinLnBrk="0" hangingPunct="1">
              <a:spcBef>
                <a:spcPct val="20000"/>
              </a:spcBef>
              <a:buFont typeface="Arial"/>
              <a:buChar char="–"/>
              <a:defRPr lang="en-US" sz="2400" kern="1200" dirty="0" smtClean="0">
                <a:solidFill>
                  <a:srgbClr val="254061"/>
                </a:solidFill>
                <a:latin typeface="Arial"/>
                <a:ea typeface="+mn-ea"/>
                <a:cs typeface="Arial"/>
              </a:defRPr>
            </a:lvl2pPr>
            <a:lvl3pPr marL="1143000" indent="-228600" algn="l" defTabSz="457200" rtl="0" eaLnBrk="1" latinLnBrk="0" hangingPunct="1">
              <a:spcBef>
                <a:spcPct val="20000"/>
              </a:spcBef>
              <a:buFont typeface="Arial"/>
              <a:buChar char="•"/>
              <a:defRPr lang="en-US" sz="2200" kern="1200" dirty="0" smtClean="0">
                <a:solidFill>
                  <a:srgbClr val="254061"/>
                </a:solidFill>
                <a:latin typeface="Arial"/>
                <a:ea typeface="+mn-ea"/>
                <a:cs typeface="Arial"/>
              </a:defRPr>
            </a:lvl3pPr>
            <a:lvl4pPr marL="1600200" indent="-228600" algn="l" defTabSz="457200" rtl="0" eaLnBrk="1" latinLnBrk="0" hangingPunct="1">
              <a:spcBef>
                <a:spcPct val="20000"/>
              </a:spcBef>
              <a:buFont typeface="Arial"/>
              <a:buChar char="–"/>
              <a:defRPr lang="en-US" sz="2000" kern="1200" dirty="0" smtClean="0">
                <a:solidFill>
                  <a:srgbClr val="254061"/>
                </a:solidFill>
                <a:latin typeface="Arial"/>
                <a:ea typeface="+mn-ea"/>
                <a:cs typeface="Arial"/>
              </a:defRPr>
            </a:lvl4pPr>
            <a:lvl5pPr marL="2057400" indent="-228600" algn="l" defTabSz="457200" rtl="0" eaLnBrk="1" latinLnBrk="0" hangingPunct="1">
              <a:spcBef>
                <a:spcPct val="20000"/>
              </a:spcBef>
              <a:buFont typeface="Arial"/>
              <a:buChar char="»"/>
              <a:defRPr lang="en-US" sz="2000" kern="1200" dirty="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400" b="1" dirty="0">
                <a:solidFill>
                  <a:schemeClr val="bg1"/>
                </a:solidFill>
                <a:sym typeface="Wingdings" panose="05000000000000000000" pitchFamily="2" charset="2"/>
              </a:rPr>
              <a:t>Context Aware</a:t>
            </a:r>
            <a:endParaRPr lang="en-US" sz="1400" b="1" dirty="0">
              <a:solidFill>
                <a:schemeClr val="bg1"/>
              </a:solidFill>
            </a:endParaRPr>
          </a:p>
        </p:txBody>
      </p:sp>
      <p:sp>
        <p:nvSpPr>
          <p:cNvPr id="141" name="Content Placeholder 2">
            <a:extLst>
              <a:ext uri="{FF2B5EF4-FFF2-40B4-BE49-F238E27FC236}">
                <a16:creationId xmlns:a16="http://schemas.microsoft.com/office/drawing/2014/main" id="{D3EC1A96-A0BD-404C-9480-2B0626813094}"/>
              </a:ext>
            </a:extLst>
          </p:cNvPr>
          <p:cNvSpPr txBox="1">
            <a:spLocks/>
          </p:cNvSpPr>
          <p:nvPr/>
        </p:nvSpPr>
        <p:spPr>
          <a:xfrm>
            <a:off x="9708668" y="319681"/>
            <a:ext cx="767580" cy="367744"/>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ormAutofit/>
          </a:bodyPr>
          <a:lstStyle>
            <a:lvl1pPr marL="342900" indent="-342900" algn="l" defTabSz="457200" rtl="0" eaLnBrk="1" latinLnBrk="0" hangingPunct="1">
              <a:spcBef>
                <a:spcPct val="20000"/>
              </a:spcBef>
              <a:buFont typeface="Arial"/>
              <a:buChar char="•"/>
              <a:defRPr lang="en-US" sz="2600" kern="1200" dirty="0" smtClean="0">
                <a:solidFill>
                  <a:srgbClr val="254061"/>
                </a:solidFill>
                <a:latin typeface="Arial"/>
                <a:ea typeface="+mn-ea"/>
                <a:cs typeface="Arial"/>
              </a:defRPr>
            </a:lvl1pPr>
            <a:lvl2pPr marL="742950" indent="-285750" algn="l" defTabSz="457200" rtl="0" eaLnBrk="1" latinLnBrk="0" hangingPunct="1">
              <a:spcBef>
                <a:spcPct val="20000"/>
              </a:spcBef>
              <a:buFont typeface="Arial"/>
              <a:buChar char="–"/>
              <a:defRPr lang="en-US" sz="2400" kern="1200" dirty="0" smtClean="0">
                <a:solidFill>
                  <a:srgbClr val="254061"/>
                </a:solidFill>
                <a:latin typeface="Arial"/>
                <a:ea typeface="+mn-ea"/>
                <a:cs typeface="Arial"/>
              </a:defRPr>
            </a:lvl2pPr>
            <a:lvl3pPr marL="1143000" indent="-228600" algn="l" defTabSz="457200" rtl="0" eaLnBrk="1" latinLnBrk="0" hangingPunct="1">
              <a:spcBef>
                <a:spcPct val="20000"/>
              </a:spcBef>
              <a:buFont typeface="Arial"/>
              <a:buChar char="•"/>
              <a:defRPr lang="en-US" sz="2200" kern="1200" dirty="0" smtClean="0">
                <a:solidFill>
                  <a:srgbClr val="254061"/>
                </a:solidFill>
                <a:latin typeface="Arial"/>
                <a:ea typeface="+mn-ea"/>
                <a:cs typeface="Arial"/>
              </a:defRPr>
            </a:lvl3pPr>
            <a:lvl4pPr marL="1600200" indent="-228600" algn="l" defTabSz="457200" rtl="0" eaLnBrk="1" latinLnBrk="0" hangingPunct="1">
              <a:spcBef>
                <a:spcPct val="20000"/>
              </a:spcBef>
              <a:buFont typeface="Arial"/>
              <a:buChar char="–"/>
              <a:defRPr lang="en-US" sz="2000" kern="1200" dirty="0" smtClean="0">
                <a:solidFill>
                  <a:srgbClr val="254061"/>
                </a:solidFill>
                <a:latin typeface="Arial"/>
                <a:ea typeface="+mn-ea"/>
                <a:cs typeface="Arial"/>
              </a:defRPr>
            </a:lvl4pPr>
            <a:lvl5pPr marL="2057400" indent="-228600" algn="l" defTabSz="457200" rtl="0" eaLnBrk="1" latinLnBrk="0" hangingPunct="1">
              <a:spcBef>
                <a:spcPct val="20000"/>
              </a:spcBef>
              <a:buFont typeface="Arial"/>
              <a:buChar char="»"/>
              <a:defRPr lang="en-US" sz="2000" kern="1200" dirty="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400" b="1" dirty="0">
                <a:solidFill>
                  <a:schemeClr val="bg1"/>
                </a:solidFill>
                <a:sym typeface="Wingdings" panose="05000000000000000000" pitchFamily="2" charset="2"/>
              </a:rPr>
              <a:t>Direct</a:t>
            </a:r>
            <a:endParaRPr lang="en-US" sz="1400" b="1" dirty="0">
              <a:solidFill>
                <a:schemeClr val="bg1"/>
              </a:solidFill>
            </a:endParaRPr>
          </a:p>
        </p:txBody>
      </p:sp>
      <p:sp>
        <p:nvSpPr>
          <p:cNvPr id="142" name="Content Placeholder 2">
            <a:extLst>
              <a:ext uri="{FF2B5EF4-FFF2-40B4-BE49-F238E27FC236}">
                <a16:creationId xmlns:a16="http://schemas.microsoft.com/office/drawing/2014/main" id="{59EAD92B-5F0A-400D-842E-E6A0E3B7B2C0}"/>
              </a:ext>
            </a:extLst>
          </p:cNvPr>
          <p:cNvSpPr txBox="1">
            <a:spLocks/>
          </p:cNvSpPr>
          <p:nvPr/>
        </p:nvSpPr>
        <p:spPr>
          <a:xfrm>
            <a:off x="10688909" y="319681"/>
            <a:ext cx="897405" cy="367744"/>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oAutofit/>
          </a:bodyPr>
          <a:lstStyle>
            <a:lvl1pPr marL="342900" indent="-342900" algn="l" defTabSz="457200" rtl="0" eaLnBrk="1" latinLnBrk="0" hangingPunct="1">
              <a:spcBef>
                <a:spcPct val="20000"/>
              </a:spcBef>
              <a:buFont typeface="Arial"/>
              <a:buChar char="•"/>
              <a:defRPr lang="en-US" sz="2600" kern="1200" dirty="0" smtClean="0">
                <a:solidFill>
                  <a:srgbClr val="254061"/>
                </a:solidFill>
                <a:latin typeface="Arial"/>
                <a:ea typeface="+mn-ea"/>
                <a:cs typeface="Arial"/>
              </a:defRPr>
            </a:lvl1pPr>
            <a:lvl2pPr marL="742950" indent="-285750" algn="l" defTabSz="457200" rtl="0" eaLnBrk="1" latinLnBrk="0" hangingPunct="1">
              <a:spcBef>
                <a:spcPct val="20000"/>
              </a:spcBef>
              <a:buFont typeface="Arial"/>
              <a:buChar char="–"/>
              <a:defRPr lang="en-US" sz="2400" kern="1200" dirty="0" smtClean="0">
                <a:solidFill>
                  <a:srgbClr val="254061"/>
                </a:solidFill>
                <a:latin typeface="Arial"/>
                <a:ea typeface="+mn-ea"/>
                <a:cs typeface="Arial"/>
              </a:defRPr>
            </a:lvl2pPr>
            <a:lvl3pPr marL="1143000" indent="-228600" algn="l" defTabSz="457200" rtl="0" eaLnBrk="1" latinLnBrk="0" hangingPunct="1">
              <a:spcBef>
                <a:spcPct val="20000"/>
              </a:spcBef>
              <a:buFont typeface="Arial"/>
              <a:buChar char="•"/>
              <a:defRPr lang="en-US" sz="2200" kern="1200" dirty="0" smtClean="0">
                <a:solidFill>
                  <a:srgbClr val="254061"/>
                </a:solidFill>
                <a:latin typeface="Arial"/>
                <a:ea typeface="+mn-ea"/>
                <a:cs typeface="Arial"/>
              </a:defRPr>
            </a:lvl3pPr>
            <a:lvl4pPr marL="1600200" indent="-228600" algn="l" defTabSz="457200" rtl="0" eaLnBrk="1" latinLnBrk="0" hangingPunct="1">
              <a:spcBef>
                <a:spcPct val="20000"/>
              </a:spcBef>
              <a:buFont typeface="Arial"/>
              <a:buChar char="–"/>
              <a:defRPr lang="en-US" sz="2000" kern="1200" dirty="0" smtClean="0">
                <a:solidFill>
                  <a:srgbClr val="254061"/>
                </a:solidFill>
                <a:latin typeface="Arial"/>
                <a:ea typeface="+mn-ea"/>
                <a:cs typeface="Arial"/>
              </a:defRPr>
            </a:lvl4pPr>
            <a:lvl5pPr marL="2057400" indent="-228600" algn="l" defTabSz="457200" rtl="0" eaLnBrk="1" latinLnBrk="0" hangingPunct="1">
              <a:spcBef>
                <a:spcPct val="20000"/>
              </a:spcBef>
              <a:buFont typeface="Arial"/>
              <a:buChar char="»"/>
              <a:defRPr lang="en-US" sz="2000" kern="1200" dirty="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400" b="1" dirty="0">
                <a:solidFill>
                  <a:schemeClr val="bg1"/>
                </a:solidFill>
                <a:sym typeface="Wingdings" panose="05000000000000000000" pitchFamily="2" charset="2"/>
              </a:rPr>
              <a:t>Indirect</a:t>
            </a:r>
            <a:endParaRPr lang="en-US" sz="1400" b="1" dirty="0">
              <a:solidFill>
                <a:schemeClr val="bg1"/>
              </a:solidFill>
            </a:endParaRPr>
          </a:p>
        </p:txBody>
      </p:sp>
      <p:sp>
        <p:nvSpPr>
          <p:cNvPr id="143" name="Rectangle 142">
            <a:extLst>
              <a:ext uri="{FF2B5EF4-FFF2-40B4-BE49-F238E27FC236}">
                <a16:creationId xmlns:a16="http://schemas.microsoft.com/office/drawing/2014/main" id="{3AF0A93A-1655-4DB0-99EE-52A1D522A3E0}"/>
              </a:ext>
            </a:extLst>
          </p:cNvPr>
          <p:cNvSpPr/>
          <p:nvPr/>
        </p:nvSpPr>
        <p:spPr>
          <a:xfrm>
            <a:off x="9895148" y="2404825"/>
            <a:ext cx="570942" cy="197909"/>
          </a:xfrm>
          <a:prstGeom prst="rect">
            <a:avLst/>
          </a:prstGeom>
          <a:solidFill>
            <a:srgbClr val="00B05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effectLst/>
                <a:uLnTx/>
                <a:uFillTx/>
                <a:latin typeface="Calibri"/>
                <a:ea typeface="+mn-ea"/>
                <a:cs typeface="+mn-cs"/>
              </a:rPr>
              <a:t>VTAGE</a:t>
            </a:r>
          </a:p>
        </p:txBody>
      </p:sp>
      <p:sp>
        <p:nvSpPr>
          <p:cNvPr id="144" name="Rectangle 143">
            <a:extLst>
              <a:ext uri="{FF2B5EF4-FFF2-40B4-BE49-F238E27FC236}">
                <a16:creationId xmlns:a16="http://schemas.microsoft.com/office/drawing/2014/main" id="{194852EF-2F36-44D2-ADA0-FCB58DF297D0}"/>
              </a:ext>
            </a:extLst>
          </p:cNvPr>
          <p:cNvSpPr/>
          <p:nvPr/>
        </p:nvSpPr>
        <p:spPr>
          <a:xfrm>
            <a:off x="10805899" y="2412861"/>
            <a:ext cx="570942" cy="197909"/>
          </a:xfrm>
          <a:prstGeom prst="rect">
            <a:avLst/>
          </a:prstGeom>
          <a:solidFill>
            <a:srgbClr val="00B05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lang="en-US" sz="1050" b="1" kern="0" dirty="0">
                <a:latin typeface="Calibri"/>
              </a:rPr>
              <a:t>DLVP</a:t>
            </a:r>
            <a:endParaRPr kumimoji="0" lang="en-US" sz="1050" b="1" i="0" u="none" strike="noStrike" kern="0" cap="none" spc="0" normalizeH="0" baseline="0" noProof="0" dirty="0">
              <a:ln>
                <a:noFill/>
              </a:ln>
              <a:effectLst/>
              <a:uLnTx/>
              <a:uFillTx/>
              <a:latin typeface="Calibri"/>
              <a:ea typeface="+mn-ea"/>
              <a:cs typeface="+mn-cs"/>
            </a:endParaRPr>
          </a:p>
        </p:txBody>
      </p:sp>
      <p:sp>
        <p:nvSpPr>
          <p:cNvPr id="11" name="Rectangle 10">
            <a:extLst>
              <a:ext uri="{FF2B5EF4-FFF2-40B4-BE49-F238E27FC236}">
                <a16:creationId xmlns:a16="http://schemas.microsoft.com/office/drawing/2014/main" id="{EADE265D-02C8-49CB-AFFA-E6EC8598EC6C}"/>
              </a:ext>
            </a:extLst>
          </p:cNvPr>
          <p:cNvSpPr/>
          <p:nvPr/>
        </p:nvSpPr>
        <p:spPr>
          <a:xfrm>
            <a:off x="6616338" y="5327405"/>
            <a:ext cx="2690160" cy="369332"/>
          </a:xfrm>
          <a:prstGeom prst="rect">
            <a:avLst/>
          </a:prstGeom>
          <a:ln>
            <a:solidFill>
              <a:srgbClr val="FF0000"/>
            </a:solidFill>
          </a:ln>
        </p:spPr>
        <p:style>
          <a:lnRef idx="1">
            <a:schemeClr val="accent5"/>
          </a:lnRef>
          <a:fillRef idx="2">
            <a:schemeClr val="accent5"/>
          </a:fillRef>
          <a:effectRef idx="1">
            <a:schemeClr val="accent5"/>
          </a:effectRef>
          <a:fontRef idx="minor">
            <a:schemeClr val="dk1"/>
          </a:fontRef>
        </p:style>
        <p:txBody>
          <a:bodyPr wrap="none">
            <a:spAutoFit/>
          </a:bodyPr>
          <a:lstStyle/>
          <a:p>
            <a:r>
              <a:rPr lang="en-US" dirty="0">
                <a:solidFill>
                  <a:srgbClr val="000000"/>
                </a:solidFill>
                <a:latin typeface="Segoe UI" panose="020B0502040204020203" pitchFamily="34" charset="0"/>
              </a:rPr>
              <a:t>CVP &gt; LVP &gt; CAP &gt; SAP</a:t>
            </a:r>
            <a:endParaRPr lang="en-US" dirty="0">
              <a:solidFill>
                <a:prstClr val="black"/>
              </a:solidFill>
              <a:latin typeface="Segoe UI" panose="020B0502040204020203" pitchFamily="34" charset="0"/>
            </a:endParaRPr>
          </a:p>
        </p:txBody>
      </p:sp>
      <p:sp>
        <p:nvSpPr>
          <p:cNvPr id="67" name="Scroll: Vertical 66">
            <a:extLst>
              <a:ext uri="{FF2B5EF4-FFF2-40B4-BE49-F238E27FC236}">
                <a16:creationId xmlns:a16="http://schemas.microsoft.com/office/drawing/2014/main" id="{36981587-A62C-4F78-80F9-17F02787AEBF}"/>
              </a:ext>
            </a:extLst>
          </p:cNvPr>
          <p:cNvSpPr/>
          <p:nvPr/>
        </p:nvSpPr>
        <p:spPr>
          <a:xfrm>
            <a:off x="4210707" y="5851918"/>
            <a:ext cx="2547906" cy="810440"/>
          </a:xfrm>
          <a:prstGeom prst="verticalScroll">
            <a:avLst/>
          </a:prstGeom>
        </p:spPr>
        <p:style>
          <a:lnRef idx="1">
            <a:schemeClr val="dk1"/>
          </a:lnRef>
          <a:fillRef idx="2">
            <a:schemeClr val="dk1"/>
          </a:fillRef>
          <a:effectRef idx="1">
            <a:schemeClr val="dk1"/>
          </a:effectRef>
          <a:fontRef idx="minor">
            <a:schemeClr val="dk1"/>
          </a:fontRef>
        </p:style>
        <p:txBody>
          <a:bodyPr rtlCol="0" anchor="ctr"/>
          <a:lstStyle/>
          <a:p>
            <a:r>
              <a:rPr lang="en-US" b="1" i="1" dirty="0"/>
              <a:t>context-aware over context-unaware</a:t>
            </a:r>
          </a:p>
        </p:txBody>
      </p:sp>
    </p:spTree>
    <p:extLst>
      <p:ext uri="{BB962C8B-B14F-4D97-AF65-F5344CB8AC3E}">
        <p14:creationId xmlns:p14="http://schemas.microsoft.com/office/powerpoint/2010/main" val="260709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7">
                                            <p:txEl>
                                              <p:pRg st="1" end="1"/>
                                            </p:txEl>
                                          </p:spTgt>
                                        </p:tgtEl>
                                        <p:attrNameLst>
                                          <p:attrName>style.visibility</p:attrName>
                                        </p:attrNameLst>
                                      </p:cBhvr>
                                      <p:to>
                                        <p:strVal val="visible"/>
                                      </p:to>
                                    </p:set>
                                    <p:animEffect transition="in" filter="wipe(left)">
                                      <p:cBhvr>
                                        <p:cTn id="7" dur="500"/>
                                        <p:tgtEl>
                                          <p:spTgt spid="13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7">
                                            <p:txEl>
                                              <p:pRg st="2" end="2"/>
                                            </p:txEl>
                                          </p:spTgt>
                                        </p:tgtEl>
                                        <p:attrNameLst>
                                          <p:attrName>style.visibility</p:attrName>
                                        </p:attrNameLst>
                                      </p:cBhvr>
                                      <p:to>
                                        <p:strVal val="visible"/>
                                      </p:to>
                                    </p:set>
                                    <p:animEffect transition="in" filter="wipe(left)">
                                      <p:cBhvr>
                                        <p:cTn id="12" dur="500"/>
                                        <p:tgtEl>
                                          <p:spTgt spid="13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1"/>
                                        </p:tgtEl>
                                        <p:attrNameLst>
                                          <p:attrName>style.visibility</p:attrName>
                                        </p:attrNameLst>
                                      </p:cBhvr>
                                      <p:to>
                                        <p:strVal val="visible"/>
                                      </p:to>
                                    </p:set>
                                    <p:animEffect transition="in" filter="fade">
                                      <p:cBhvr>
                                        <p:cTn id="17" dur="500"/>
                                        <p:tgtEl>
                                          <p:spTgt spid="14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42"/>
                                        </p:tgtEl>
                                        <p:attrNameLst>
                                          <p:attrName>style.visibility</p:attrName>
                                        </p:attrNameLst>
                                      </p:cBhvr>
                                      <p:to>
                                        <p:strVal val="visible"/>
                                      </p:to>
                                    </p:set>
                                    <p:animEffect transition="in" filter="fade">
                                      <p:cBhvr>
                                        <p:cTn id="20" dur="500"/>
                                        <p:tgtEl>
                                          <p:spTgt spid="14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graphicEl>
                                              <a:dgm id="{EC43B84E-4E0B-4435-B807-E6FE09AD3D89}"/>
                                            </p:graphicEl>
                                          </p:spTgt>
                                        </p:tgtEl>
                                        <p:attrNameLst>
                                          <p:attrName>style.visibility</p:attrName>
                                        </p:attrNameLst>
                                      </p:cBhvr>
                                      <p:to>
                                        <p:strVal val="visible"/>
                                      </p:to>
                                    </p:set>
                                    <p:animEffect transition="in" filter="fade">
                                      <p:cBhvr>
                                        <p:cTn id="23" dur="500"/>
                                        <p:tgtEl>
                                          <p:spTgt spid="10">
                                            <p:graphicEl>
                                              <a:dgm id="{EC43B84E-4E0B-4435-B807-E6FE09AD3D89}"/>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39"/>
                                        </p:tgtEl>
                                        <p:attrNameLst>
                                          <p:attrName>style.visibility</p:attrName>
                                        </p:attrNameLst>
                                      </p:cBhvr>
                                      <p:to>
                                        <p:strVal val="visible"/>
                                      </p:to>
                                    </p:set>
                                    <p:animEffect transition="in" filter="fade">
                                      <p:cBhvr>
                                        <p:cTn id="28" dur="500"/>
                                        <p:tgtEl>
                                          <p:spTgt spid="13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
                                            <p:graphicEl>
                                              <a:dgm id="{3F46B709-1C7D-4012-88B1-B81CB2ADA1AA}"/>
                                            </p:graphicEl>
                                          </p:spTgt>
                                        </p:tgtEl>
                                        <p:attrNameLst>
                                          <p:attrName>style.visibility</p:attrName>
                                        </p:attrNameLst>
                                      </p:cBhvr>
                                      <p:to>
                                        <p:strVal val="visible"/>
                                      </p:to>
                                    </p:set>
                                    <p:animEffect transition="in" filter="fade">
                                      <p:cBhvr>
                                        <p:cTn id="33" dur="500"/>
                                        <p:tgtEl>
                                          <p:spTgt spid="10">
                                            <p:graphicEl>
                                              <a:dgm id="{3F46B709-1C7D-4012-88B1-B81CB2ADA1AA}"/>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0">
                                            <p:graphicEl>
                                              <a:dgm id="{C6792383-862D-4206-B7F2-3A2E2C21F438}"/>
                                            </p:graphicEl>
                                          </p:spTgt>
                                        </p:tgtEl>
                                        <p:attrNameLst>
                                          <p:attrName>style.visibility</p:attrName>
                                        </p:attrNameLst>
                                      </p:cBhvr>
                                      <p:to>
                                        <p:strVal val="visible"/>
                                      </p:to>
                                    </p:set>
                                    <p:animEffect transition="in" filter="fade">
                                      <p:cBhvr>
                                        <p:cTn id="38" dur="500"/>
                                        <p:tgtEl>
                                          <p:spTgt spid="10">
                                            <p:graphicEl>
                                              <a:dgm id="{C6792383-862D-4206-B7F2-3A2E2C21F438}"/>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40"/>
                                        </p:tgtEl>
                                        <p:attrNameLst>
                                          <p:attrName>style.visibility</p:attrName>
                                        </p:attrNameLst>
                                      </p:cBhvr>
                                      <p:to>
                                        <p:strVal val="visible"/>
                                      </p:to>
                                    </p:set>
                                    <p:animEffect transition="in" filter="fade">
                                      <p:cBhvr>
                                        <p:cTn id="43" dur="500"/>
                                        <p:tgtEl>
                                          <p:spTgt spid="140"/>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0">
                                            <p:graphicEl>
                                              <a:dgm id="{3F957BE1-14A8-470D-9294-54059C5B0397}"/>
                                            </p:graphicEl>
                                          </p:spTgt>
                                        </p:tgtEl>
                                        <p:attrNameLst>
                                          <p:attrName>style.visibility</p:attrName>
                                        </p:attrNameLst>
                                      </p:cBhvr>
                                      <p:to>
                                        <p:strVal val="visible"/>
                                      </p:to>
                                    </p:set>
                                    <p:animEffect transition="in" filter="fade">
                                      <p:cBhvr>
                                        <p:cTn id="48" dur="500"/>
                                        <p:tgtEl>
                                          <p:spTgt spid="10">
                                            <p:graphicEl>
                                              <a:dgm id="{3F957BE1-14A8-470D-9294-54059C5B0397}"/>
                                            </p:graphic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43"/>
                                        </p:tgtEl>
                                        <p:attrNameLst>
                                          <p:attrName>style.visibility</p:attrName>
                                        </p:attrNameLst>
                                      </p:cBhvr>
                                      <p:to>
                                        <p:strVal val="visible"/>
                                      </p:to>
                                    </p:set>
                                    <p:animEffect transition="in" filter="fade">
                                      <p:cBhvr>
                                        <p:cTn id="51" dur="500"/>
                                        <p:tgtEl>
                                          <p:spTgt spid="143"/>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0">
                                            <p:graphicEl>
                                              <a:dgm id="{91A1E826-121A-4D4E-B63A-734345F54423}"/>
                                            </p:graphicEl>
                                          </p:spTgt>
                                        </p:tgtEl>
                                        <p:attrNameLst>
                                          <p:attrName>style.visibility</p:attrName>
                                        </p:attrNameLst>
                                      </p:cBhvr>
                                      <p:to>
                                        <p:strVal val="visible"/>
                                      </p:to>
                                    </p:set>
                                    <p:animEffect transition="in" filter="fade">
                                      <p:cBhvr>
                                        <p:cTn id="56" dur="500"/>
                                        <p:tgtEl>
                                          <p:spTgt spid="10">
                                            <p:graphicEl>
                                              <a:dgm id="{91A1E826-121A-4D4E-B63A-734345F54423}"/>
                                            </p:graphicEl>
                                          </p:spTgt>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44"/>
                                        </p:tgtEl>
                                        <p:attrNameLst>
                                          <p:attrName>style.visibility</p:attrName>
                                        </p:attrNameLst>
                                      </p:cBhvr>
                                      <p:to>
                                        <p:strVal val="visible"/>
                                      </p:to>
                                    </p:set>
                                    <p:animEffect transition="in" filter="fade">
                                      <p:cBhvr>
                                        <p:cTn id="59" dur="500"/>
                                        <p:tgtEl>
                                          <p:spTgt spid="144"/>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5"/>
                                        </p:tgtEl>
                                        <p:attrNameLst>
                                          <p:attrName>style.visibility</p:attrName>
                                        </p:attrNameLst>
                                      </p:cBhvr>
                                      <p:to>
                                        <p:strVal val="visible"/>
                                      </p:to>
                                    </p:set>
                                    <p:animEffect transition="in" filter="fade">
                                      <p:cBhvr>
                                        <p:cTn id="64" dur="500"/>
                                        <p:tgtEl>
                                          <p:spTgt spid="5"/>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85"/>
                                        </p:tgtEl>
                                        <p:attrNameLst>
                                          <p:attrName>style.visibility</p:attrName>
                                        </p:attrNameLst>
                                      </p:cBhvr>
                                      <p:to>
                                        <p:strVal val="visible"/>
                                      </p:to>
                                    </p:set>
                                    <p:animEffect transition="in" filter="fade">
                                      <p:cBhvr>
                                        <p:cTn id="67" dur="500"/>
                                        <p:tgtEl>
                                          <p:spTgt spid="85"/>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86"/>
                                        </p:tgtEl>
                                        <p:attrNameLst>
                                          <p:attrName>style.visibility</p:attrName>
                                        </p:attrNameLst>
                                      </p:cBhvr>
                                      <p:to>
                                        <p:strVal val="visible"/>
                                      </p:to>
                                    </p:set>
                                    <p:animEffect transition="in" filter="fade">
                                      <p:cBhvr>
                                        <p:cTn id="70" dur="500"/>
                                        <p:tgtEl>
                                          <p:spTgt spid="86"/>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87"/>
                                        </p:tgtEl>
                                        <p:attrNameLst>
                                          <p:attrName>style.visibility</p:attrName>
                                        </p:attrNameLst>
                                      </p:cBhvr>
                                      <p:to>
                                        <p:strVal val="visible"/>
                                      </p:to>
                                    </p:set>
                                    <p:animEffect transition="in" filter="fade">
                                      <p:cBhvr>
                                        <p:cTn id="73" dur="500"/>
                                        <p:tgtEl>
                                          <p:spTgt spid="87"/>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88"/>
                                        </p:tgtEl>
                                        <p:attrNameLst>
                                          <p:attrName>style.visibility</p:attrName>
                                        </p:attrNameLst>
                                      </p:cBhvr>
                                      <p:to>
                                        <p:strVal val="visible"/>
                                      </p:to>
                                    </p:set>
                                    <p:animEffect transition="in" filter="fade">
                                      <p:cBhvr>
                                        <p:cTn id="76" dur="500"/>
                                        <p:tgtEl>
                                          <p:spTgt spid="88"/>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90"/>
                                        </p:tgtEl>
                                        <p:attrNameLst>
                                          <p:attrName>style.visibility</p:attrName>
                                        </p:attrNameLst>
                                      </p:cBhvr>
                                      <p:to>
                                        <p:strVal val="visible"/>
                                      </p:to>
                                    </p:set>
                                    <p:animEffect transition="in" filter="fade">
                                      <p:cBhvr>
                                        <p:cTn id="79" dur="500"/>
                                        <p:tgtEl>
                                          <p:spTgt spid="90"/>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94"/>
                                        </p:tgtEl>
                                        <p:attrNameLst>
                                          <p:attrName>style.visibility</p:attrName>
                                        </p:attrNameLst>
                                      </p:cBhvr>
                                      <p:to>
                                        <p:strVal val="visible"/>
                                      </p:to>
                                    </p:set>
                                    <p:animEffect transition="in" filter="fade">
                                      <p:cBhvr>
                                        <p:cTn id="82" dur="500"/>
                                        <p:tgtEl>
                                          <p:spTgt spid="94"/>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92"/>
                                        </p:tgtEl>
                                        <p:attrNameLst>
                                          <p:attrName>style.visibility</p:attrName>
                                        </p:attrNameLst>
                                      </p:cBhvr>
                                      <p:to>
                                        <p:strVal val="visible"/>
                                      </p:to>
                                    </p:set>
                                    <p:animEffect transition="in" filter="fade">
                                      <p:cBhvr>
                                        <p:cTn id="85" dur="500"/>
                                        <p:tgtEl>
                                          <p:spTgt spid="92"/>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93"/>
                                        </p:tgtEl>
                                        <p:attrNameLst>
                                          <p:attrName>style.visibility</p:attrName>
                                        </p:attrNameLst>
                                      </p:cBhvr>
                                      <p:to>
                                        <p:strVal val="visible"/>
                                      </p:to>
                                    </p:set>
                                    <p:animEffect transition="in" filter="fade">
                                      <p:cBhvr>
                                        <p:cTn id="88" dur="500"/>
                                        <p:tgtEl>
                                          <p:spTgt spid="93"/>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108"/>
                                        </p:tgtEl>
                                        <p:attrNameLst>
                                          <p:attrName>style.visibility</p:attrName>
                                        </p:attrNameLst>
                                      </p:cBhvr>
                                      <p:to>
                                        <p:strVal val="visible"/>
                                      </p:to>
                                    </p:set>
                                    <p:animEffect transition="in" filter="fade">
                                      <p:cBhvr>
                                        <p:cTn id="91" dur="500"/>
                                        <p:tgtEl>
                                          <p:spTgt spid="108"/>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96"/>
                                        </p:tgtEl>
                                        <p:attrNameLst>
                                          <p:attrName>style.visibility</p:attrName>
                                        </p:attrNameLst>
                                      </p:cBhvr>
                                      <p:to>
                                        <p:strVal val="visible"/>
                                      </p:to>
                                    </p:set>
                                    <p:animEffect transition="in" filter="fade">
                                      <p:cBhvr>
                                        <p:cTn id="94" dur="500"/>
                                        <p:tgtEl>
                                          <p:spTgt spid="96"/>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104"/>
                                        </p:tgtEl>
                                        <p:attrNameLst>
                                          <p:attrName>style.visibility</p:attrName>
                                        </p:attrNameLst>
                                      </p:cBhvr>
                                      <p:to>
                                        <p:strVal val="visible"/>
                                      </p:to>
                                    </p:set>
                                    <p:animEffect transition="in" filter="fade">
                                      <p:cBhvr>
                                        <p:cTn id="99" dur="500"/>
                                        <p:tgtEl>
                                          <p:spTgt spid="104"/>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115"/>
                                        </p:tgtEl>
                                        <p:attrNameLst>
                                          <p:attrName>style.visibility</p:attrName>
                                        </p:attrNameLst>
                                      </p:cBhvr>
                                      <p:to>
                                        <p:strVal val="visible"/>
                                      </p:to>
                                    </p:set>
                                    <p:animEffect transition="in" filter="fade">
                                      <p:cBhvr>
                                        <p:cTn id="102" dur="500"/>
                                        <p:tgtEl>
                                          <p:spTgt spid="115"/>
                                        </p:tgtEl>
                                      </p:cBhvr>
                                    </p:animEffect>
                                  </p:childTnLst>
                                </p:cTn>
                              </p:par>
                              <p:par>
                                <p:cTn id="103" presetID="10" presetClass="entr" presetSubtype="0" fill="hold" nodeType="withEffect">
                                  <p:stCondLst>
                                    <p:cond delay="0"/>
                                  </p:stCondLst>
                                  <p:childTnLst>
                                    <p:set>
                                      <p:cBhvr>
                                        <p:cTn id="104" dur="1" fill="hold">
                                          <p:stCondLst>
                                            <p:cond delay="0"/>
                                          </p:stCondLst>
                                        </p:cTn>
                                        <p:tgtEl>
                                          <p:spTgt spid="127"/>
                                        </p:tgtEl>
                                        <p:attrNameLst>
                                          <p:attrName>style.visibility</p:attrName>
                                        </p:attrNameLst>
                                      </p:cBhvr>
                                      <p:to>
                                        <p:strVal val="visible"/>
                                      </p:to>
                                    </p:set>
                                    <p:animEffect transition="in" filter="fade">
                                      <p:cBhvr>
                                        <p:cTn id="105" dur="500"/>
                                        <p:tgtEl>
                                          <p:spTgt spid="127"/>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126"/>
                                        </p:tgtEl>
                                        <p:attrNameLst>
                                          <p:attrName>style.visibility</p:attrName>
                                        </p:attrNameLst>
                                      </p:cBhvr>
                                      <p:to>
                                        <p:strVal val="visible"/>
                                      </p:to>
                                    </p:set>
                                    <p:animEffect transition="in" filter="fade">
                                      <p:cBhvr>
                                        <p:cTn id="108" dur="500"/>
                                        <p:tgtEl>
                                          <p:spTgt spid="126"/>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nodeType="clickEffect">
                                  <p:stCondLst>
                                    <p:cond delay="0"/>
                                  </p:stCondLst>
                                  <p:childTnLst>
                                    <p:set>
                                      <p:cBhvr>
                                        <p:cTn id="112" dur="1" fill="hold">
                                          <p:stCondLst>
                                            <p:cond delay="0"/>
                                          </p:stCondLst>
                                        </p:cTn>
                                        <p:tgtEl>
                                          <p:spTgt spid="129"/>
                                        </p:tgtEl>
                                        <p:attrNameLst>
                                          <p:attrName>style.visibility</p:attrName>
                                        </p:attrNameLst>
                                      </p:cBhvr>
                                      <p:to>
                                        <p:strVal val="visible"/>
                                      </p:to>
                                    </p:set>
                                    <p:animEffect transition="in" filter="fade">
                                      <p:cBhvr>
                                        <p:cTn id="113" dur="500"/>
                                        <p:tgtEl>
                                          <p:spTgt spid="129"/>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128"/>
                                        </p:tgtEl>
                                        <p:attrNameLst>
                                          <p:attrName>style.visibility</p:attrName>
                                        </p:attrNameLst>
                                      </p:cBhvr>
                                      <p:to>
                                        <p:strVal val="visible"/>
                                      </p:to>
                                    </p:set>
                                    <p:animEffect transition="in" filter="fade">
                                      <p:cBhvr>
                                        <p:cTn id="116" dur="500"/>
                                        <p:tgtEl>
                                          <p:spTgt spid="128"/>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135"/>
                                        </p:tgtEl>
                                        <p:attrNameLst>
                                          <p:attrName>style.visibility</p:attrName>
                                        </p:attrNameLst>
                                      </p:cBhvr>
                                      <p:to>
                                        <p:strVal val="visible"/>
                                      </p:to>
                                    </p:set>
                                    <p:animEffect transition="in" filter="fade">
                                      <p:cBhvr>
                                        <p:cTn id="119" dur="500"/>
                                        <p:tgtEl>
                                          <p:spTgt spid="135"/>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116"/>
                                        </p:tgtEl>
                                        <p:attrNameLst>
                                          <p:attrName>style.visibility</p:attrName>
                                        </p:attrNameLst>
                                      </p:cBhvr>
                                      <p:to>
                                        <p:strVal val="visible"/>
                                      </p:to>
                                    </p:set>
                                    <p:animEffect transition="in" filter="fade">
                                      <p:cBhvr>
                                        <p:cTn id="122" dur="500"/>
                                        <p:tgtEl>
                                          <p:spTgt spid="116"/>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nodeType="clickEffect">
                                  <p:stCondLst>
                                    <p:cond delay="0"/>
                                  </p:stCondLst>
                                  <p:childTnLst>
                                    <p:set>
                                      <p:cBhvr>
                                        <p:cTn id="126" dur="1" fill="hold">
                                          <p:stCondLst>
                                            <p:cond delay="0"/>
                                          </p:stCondLst>
                                        </p:cTn>
                                        <p:tgtEl>
                                          <p:spTgt spid="105"/>
                                        </p:tgtEl>
                                        <p:attrNameLst>
                                          <p:attrName>style.visibility</p:attrName>
                                        </p:attrNameLst>
                                      </p:cBhvr>
                                      <p:to>
                                        <p:strVal val="visible"/>
                                      </p:to>
                                    </p:set>
                                    <p:animEffect transition="in" filter="fade">
                                      <p:cBhvr>
                                        <p:cTn id="127" dur="500"/>
                                        <p:tgtEl>
                                          <p:spTgt spid="105"/>
                                        </p:tgtEl>
                                      </p:cBhvr>
                                    </p:animEffect>
                                  </p:childTnLst>
                                </p:cTn>
                              </p:par>
                            </p:childTnLst>
                          </p:cTn>
                        </p:par>
                        <p:par>
                          <p:cTn id="128" fill="hold">
                            <p:stCondLst>
                              <p:cond delay="500"/>
                            </p:stCondLst>
                            <p:childTnLst>
                              <p:par>
                                <p:cTn id="129" presetID="10" presetClass="entr" presetSubtype="0" fill="hold" grpId="0" nodeType="afterEffect">
                                  <p:stCondLst>
                                    <p:cond delay="0"/>
                                  </p:stCondLst>
                                  <p:childTnLst>
                                    <p:set>
                                      <p:cBhvr>
                                        <p:cTn id="130" dur="1" fill="hold">
                                          <p:stCondLst>
                                            <p:cond delay="0"/>
                                          </p:stCondLst>
                                        </p:cTn>
                                        <p:tgtEl>
                                          <p:spTgt spid="95"/>
                                        </p:tgtEl>
                                        <p:attrNameLst>
                                          <p:attrName>style.visibility</p:attrName>
                                        </p:attrNameLst>
                                      </p:cBhvr>
                                      <p:to>
                                        <p:strVal val="visible"/>
                                      </p:to>
                                    </p:set>
                                    <p:animEffect transition="in" filter="fade">
                                      <p:cBhvr>
                                        <p:cTn id="131" dur="500"/>
                                        <p:tgtEl>
                                          <p:spTgt spid="95"/>
                                        </p:tgtEl>
                                      </p:cBhvr>
                                    </p:animEffect>
                                  </p:childTnLst>
                                </p:cTn>
                              </p:par>
                            </p:childTnLst>
                          </p:cTn>
                        </p:par>
                      </p:childTnLst>
                    </p:cTn>
                  </p:par>
                  <p:par>
                    <p:cTn id="132" fill="hold">
                      <p:stCondLst>
                        <p:cond delay="indefinite"/>
                      </p:stCondLst>
                      <p:childTnLst>
                        <p:par>
                          <p:cTn id="133" fill="hold">
                            <p:stCondLst>
                              <p:cond delay="0"/>
                            </p:stCondLst>
                            <p:childTnLst>
                              <p:par>
                                <p:cTn id="134" presetID="10" presetClass="entr" presetSubtype="0" fill="hold" grpId="0" nodeType="clickEffect">
                                  <p:stCondLst>
                                    <p:cond delay="0"/>
                                  </p:stCondLst>
                                  <p:childTnLst>
                                    <p:set>
                                      <p:cBhvr>
                                        <p:cTn id="135" dur="1" fill="hold">
                                          <p:stCondLst>
                                            <p:cond delay="0"/>
                                          </p:stCondLst>
                                        </p:cTn>
                                        <p:tgtEl>
                                          <p:spTgt spid="134"/>
                                        </p:tgtEl>
                                        <p:attrNameLst>
                                          <p:attrName>style.visibility</p:attrName>
                                        </p:attrNameLst>
                                      </p:cBhvr>
                                      <p:to>
                                        <p:strVal val="visible"/>
                                      </p:to>
                                    </p:set>
                                    <p:animEffect transition="in" filter="fade">
                                      <p:cBhvr>
                                        <p:cTn id="136" dur="500"/>
                                        <p:tgtEl>
                                          <p:spTgt spid="134"/>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107"/>
                                        </p:tgtEl>
                                        <p:attrNameLst>
                                          <p:attrName>style.visibility</p:attrName>
                                        </p:attrNameLst>
                                      </p:cBhvr>
                                      <p:to>
                                        <p:strVal val="visible"/>
                                      </p:to>
                                    </p:set>
                                    <p:animEffect transition="in" filter="fade">
                                      <p:cBhvr>
                                        <p:cTn id="139" dur="500"/>
                                        <p:tgtEl>
                                          <p:spTgt spid="107"/>
                                        </p:tgtEl>
                                      </p:cBhvr>
                                    </p:animEffect>
                                  </p:childTnLst>
                                </p:cTn>
                              </p:par>
                              <p:par>
                                <p:cTn id="140" presetID="10" presetClass="entr" presetSubtype="0" fill="hold" nodeType="withEffect">
                                  <p:stCondLst>
                                    <p:cond delay="0"/>
                                  </p:stCondLst>
                                  <p:childTnLst>
                                    <p:set>
                                      <p:cBhvr>
                                        <p:cTn id="141" dur="1" fill="hold">
                                          <p:stCondLst>
                                            <p:cond delay="0"/>
                                          </p:stCondLst>
                                        </p:cTn>
                                        <p:tgtEl>
                                          <p:spTgt spid="106"/>
                                        </p:tgtEl>
                                        <p:attrNameLst>
                                          <p:attrName>style.visibility</p:attrName>
                                        </p:attrNameLst>
                                      </p:cBhvr>
                                      <p:to>
                                        <p:strVal val="visible"/>
                                      </p:to>
                                    </p:set>
                                    <p:animEffect transition="in" filter="fade">
                                      <p:cBhvr>
                                        <p:cTn id="142" dur="500"/>
                                        <p:tgtEl>
                                          <p:spTgt spid="106"/>
                                        </p:tgtEl>
                                      </p:cBhvr>
                                    </p:animEffec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103"/>
                                        </p:tgtEl>
                                        <p:attrNameLst>
                                          <p:attrName>style.visibility</p:attrName>
                                        </p:attrNameLst>
                                      </p:cBhvr>
                                      <p:to>
                                        <p:strVal val="visible"/>
                                      </p:to>
                                    </p:set>
                                    <p:animEffect transition="in" filter="fade">
                                      <p:cBhvr>
                                        <p:cTn id="147" dur="500"/>
                                        <p:tgtEl>
                                          <p:spTgt spid="103"/>
                                        </p:tgtEl>
                                      </p:cBhvr>
                                    </p:animEffect>
                                  </p:childTnLst>
                                </p:cTn>
                              </p:par>
                              <p:par>
                                <p:cTn id="148" presetID="10" presetClass="entr" presetSubtype="0" fill="hold" grpId="0" nodeType="withEffect">
                                  <p:stCondLst>
                                    <p:cond delay="0"/>
                                  </p:stCondLst>
                                  <p:childTnLst>
                                    <p:set>
                                      <p:cBhvr>
                                        <p:cTn id="149" dur="1" fill="hold">
                                          <p:stCondLst>
                                            <p:cond delay="0"/>
                                          </p:stCondLst>
                                        </p:cTn>
                                        <p:tgtEl>
                                          <p:spTgt spid="102"/>
                                        </p:tgtEl>
                                        <p:attrNameLst>
                                          <p:attrName>style.visibility</p:attrName>
                                        </p:attrNameLst>
                                      </p:cBhvr>
                                      <p:to>
                                        <p:strVal val="visible"/>
                                      </p:to>
                                    </p:set>
                                    <p:animEffect transition="in" filter="fade">
                                      <p:cBhvr>
                                        <p:cTn id="150" dur="500"/>
                                        <p:tgtEl>
                                          <p:spTgt spid="102"/>
                                        </p:tgtEl>
                                      </p:cBhvr>
                                    </p:animEffect>
                                  </p:childTnLst>
                                </p:cTn>
                              </p:par>
                              <p:par>
                                <p:cTn id="151" presetID="10" presetClass="entr" presetSubtype="0" fill="hold" grpId="0" nodeType="withEffect">
                                  <p:stCondLst>
                                    <p:cond delay="0"/>
                                  </p:stCondLst>
                                  <p:childTnLst>
                                    <p:set>
                                      <p:cBhvr>
                                        <p:cTn id="152" dur="1" fill="hold">
                                          <p:stCondLst>
                                            <p:cond delay="0"/>
                                          </p:stCondLst>
                                        </p:cTn>
                                        <p:tgtEl>
                                          <p:spTgt spid="101"/>
                                        </p:tgtEl>
                                        <p:attrNameLst>
                                          <p:attrName>style.visibility</p:attrName>
                                        </p:attrNameLst>
                                      </p:cBhvr>
                                      <p:to>
                                        <p:strVal val="visible"/>
                                      </p:to>
                                    </p:set>
                                    <p:animEffect transition="in" filter="fade">
                                      <p:cBhvr>
                                        <p:cTn id="153" dur="500"/>
                                        <p:tgtEl>
                                          <p:spTgt spid="101"/>
                                        </p:tgtEl>
                                      </p:cBhvr>
                                    </p:animEffect>
                                  </p:childTnLst>
                                </p:cTn>
                              </p:par>
                              <p:par>
                                <p:cTn id="154" presetID="10" presetClass="entr" presetSubtype="0" fill="hold" grpId="0" nodeType="withEffect">
                                  <p:stCondLst>
                                    <p:cond delay="0"/>
                                  </p:stCondLst>
                                  <p:childTnLst>
                                    <p:set>
                                      <p:cBhvr>
                                        <p:cTn id="155" dur="1" fill="hold">
                                          <p:stCondLst>
                                            <p:cond delay="0"/>
                                          </p:stCondLst>
                                        </p:cTn>
                                        <p:tgtEl>
                                          <p:spTgt spid="100"/>
                                        </p:tgtEl>
                                        <p:attrNameLst>
                                          <p:attrName>style.visibility</p:attrName>
                                        </p:attrNameLst>
                                      </p:cBhvr>
                                      <p:to>
                                        <p:strVal val="visible"/>
                                      </p:to>
                                    </p:set>
                                    <p:animEffect transition="in" filter="fade">
                                      <p:cBhvr>
                                        <p:cTn id="156" dur="500"/>
                                        <p:tgtEl>
                                          <p:spTgt spid="100"/>
                                        </p:tgtEl>
                                      </p:cBhvr>
                                    </p:animEffect>
                                  </p:childTnLst>
                                </p:cTn>
                              </p:par>
                              <p:par>
                                <p:cTn id="157" presetID="10" presetClass="entr" presetSubtype="0" fill="hold" grpId="0" nodeType="withEffect">
                                  <p:stCondLst>
                                    <p:cond delay="0"/>
                                  </p:stCondLst>
                                  <p:childTnLst>
                                    <p:set>
                                      <p:cBhvr>
                                        <p:cTn id="158" dur="1" fill="hold">
                                          <p:stCondLst>
                                            <p:cond delay="0"/>
                                          </p:stCondLst>
                                        </p:cTn>
                                        <p:tgtEl>
                                          <p:spTgt spid="99"/>
                                        </p:tgtEl>
                                        <p:attrNameLst>
                                          <p:attrName>style.visibility</p:attrName>
                                        </p:attrNameLst>
                                      </p:cBhvr>
                                      <p:to>
                                        <p:strVal val="visible"/>
                                      </p:to>
                                    </p:set>
                                    <p:animEffect transition="in" filter="fade">
                                      <p:cBhvr>
                                        <p:cTn id="159" dur="500"/>
                                        <p:tgtEl>
                                          <p:spTgt spid="99"/>
                                        </p:tgtEl>
                                      </p:cBhvr>
                                    </p:animEffect>
                                  </p:childTnLst>
                                </p:cTn>
                              </p:par>
                              <p:par>
                                <p:cTn id="160" presetID="10" presetClass="entr" presetSubtype="0" fill="hold" grpId="0" nodeType="withEffect">
                                  <p:stCondLst>
                                    <p:cond delay="0"/>
                                  </p:stCondLst>
                                  <p:childTnLst>
                                    <p:set>
                                      <p:cBhvr>
                                        <p:cTn id="161" dur="1" fill="hold">
                                          <p:stCondLst>
                                            <p:cond delay="0"/>
                                          </p:stCondLst>
                                        </p:cTn>
                                        <p:tgtEl>
                                          <p:spTgt spid="98"/>
                                        </p:tgtEl>
                                        <p:attrNameLst>
                                          <p:attrName>style.visibility</p:attrName>
                                        </p:attrNameLst>
                                      </p:cBhvr>
                                      <p:to>
                                        <p:strVal val="visible"/>
                                      </p:to>
                                    </p:set>
                                    <p:animEffect transition="in" filter="fade">
                                      <p:cBhvr>
                                        <p:cTn id="162" dur="500"/>
                                        <p:tgtEl>
                                          <p:spTgt spid="98"/>
                                        </p:tgtEl>
                                      </p:cBhvr>
                                    </p:animEffect>
                                  </p:childTnLst>
                                </p:cTn>
                              </p:par>
                              <p:par>
                                <p:cTn id="163" presetID="10" presetClass="entr" presetSubtype="0" fill="hold" grpId="0" nodeType="withEffect">
                                  <p:stCondLst>
                                    <p:cond delay="0"/>
                                  </p:stCondLst>
                                  <p:childTnLst>
                                    <p:set>
                                      <p:cBhvr>
                                        <p:cTn id="164" dur="1" fill="hold">
                                          <p:stCondLst>
                                            <p:cond delay="0"/>
                                          </p:stCondLst>
                                        </p:cTn>
                                        <p:tgtEl>
                                          <p:spTgt spid="97"/>
                                        </p:tgtEl>
                                        <p:attrNameLst>
                                          <p:attrName>style.visibility</p:attrName>
                                        </p:attrNameLst>
                                      </p:cBhvr>
                                      <p:to>
                                        <p:strVal val="visible"/>
                                      </p:to>
                                    </p:set>
                                    <p:animEffect transition="in" filter="fade">
                                      <p:cBhvr>
                                        <p:cTn id="165" dur="500"/>
                                        <p:tgtEl>
                                          <p:spTgt spid="97"/>
                                        </p:tgtEl>
                                      </p:cBhvr>
                                    </p:animEffect>
                                  </p:childTnLst>
                                </p:cTn>
                              </p:par>
                            </p:childTnLst>
                          </p:cTn>
                        </p:par>
                      </p:childTnLst>
                    </p:cTn>
                  </p:par>
                  <p:par>
                    <p:cTn id="166" fill="hold">
                      <p:stCondLst>
                        <p:cond delay="indefinite"/>
                      </p:stCondLst>
                      <p:childTnLst>
                        <p:par>
                          <p:cTn id="167" fill="hold">
                            <p:stCondLst>
                              <p:cond delay="0"/>
                            </p:stCondLst>
                            <p:childTnLst>
                              <p:par>
                                <p:cTn id="168" presetID="10" presetClass="entr" presetSubtype="0" fill="hold" nodeType="clickEffect">
                                  <p:stCondLst>
                                    <p:cond delay="0"/>
                                  </p:stCondLst>
                                  <p:childTnLst>
                                    <p:set>
                                      <p:cBhvr>
                                        <p:cTn id="169" dur="1" fill="hold">
                                          <p:stCondLst>
                                            <p:cond delay="0"/>
                                          </p:stCondLst>
                                        </p:cTn>
                                        <p:tgtEl>
                                          <p:spTgt spid="109"/>
                                        </p:tgtEl>
                                        <p:attrNameLst>
                                          <p:attrName>style.visibility</p:attrName>
                                        </p:attrNameLst>
                                      </p:cBhvr>
                                      <p:to>
                                        <p:strVal val="visible"/>
                                      </p:to>
                                    </p:set>
                                    <p:animEffect transition="in" filter="fade">
                                      <p:cBhvr>
                                        <p:cTn id="170" dur="500"/>
                                        <p:tgtEl>
                                          <p:spTgt spid="109"/>
                                        </p:tgtEl>
                                      </p:cBhvr>
                                    </p:animEffect>
                                  </p:childTnLst>
                                </p:cTn>
                              </p:par>
                              <p:par>
                                <p:cTn id="171" presetID="10" presetClass="entr" presetSubtype="0" fill="hold" grpId="0" nodeType="withEffect">
                                  <p:stCondLst>
                                    <p:cond delay="0"/>
                                  </p:stCondLst>
                                  <p:childTnLst>
                                    <p:set>
                                      <p:cBhvr>
                                        <p:cTn id="172" dur="1" fill="hold">
                                          <p:stCondLst>
                                            <p:cond delay="0"/>
                                          </p:stCondLst>
                                        </p:cTn>
                                        <p:tgtEl>
                                          <p:spTgt spid="110"/>
                                        </p:tgtEl>
                                        <p:attrNameLst>
                                          <p:attrName>style.visibility</p:attrName>
                                        </p:attrNameLst>
                                      </p:cBhvr>
                                      <p:to>
                                        <p:strVal val="visible"/>
                                      </p:to>
                                    </p:set>
                                    <p:animEffect transition="in" filter="fade">
                                      <p:cBhvr>
                                        <p:cTn id="173" dur="500"/>
                                        <p:tgtEl>
                                          <p:spTgt spid="110"/>
                                        </p:tgtEl>
                                      </p:cBhvr>
                                    </p:animEffect>
                                  </p:childTnLst>
                                </p:cTn>
                              </p:par>
                              <p:par>
                                <p:cTn id="174" presetID="10" presetClass="entr" presetSubtype="0" fill="hold" grpId="0" nodeType="withEffect">
                                  <p:stCondLst>
                                    <p:cond delay="0"/>
                                  </p:stCondLst>
                                  <p:childTnLst>
                                    <p:set>
                                      <p:cBhvr>
                                        <p:cTn id="175" dur="1" fill="hold">
                                          <p:stCondLst>
                                            <p:cond delay="0"/>
                                          </p:stCondLst>
                                        </p:cTn>
                                        <p:tgtEl>
                                          <p:spTgt spid="117"/>
                                        </p:tgtEl>
                                        <p:attrNameLst>
                                          <p:attrName>style.visibility</p:attrName>
                                        </p:attrNameLst>
                                      </p:cBhvr>
                                      <p:to>
                                        <p:strVal val="visible"/>
                                      </p:to>
                                    </p:set>
                                    <p:animEffect transition="in" filter="fade">
                                      <p:cBhvr>
                                        <p:cTn id="176" dur="500"/>
                                        <p:tgtEl>
                                          <p:spTgt spid="117"/>
                                        </p:tgtEl>
                                      </p:cBhvr>
                                    </p:animEffect>
                                  </p:childTnLst>
                                </p:cTn>
                              </p:par>
                            </p:childTnLst>
                          </p:cTn>
                        </p:par>
                      </p:childTnLst>
                    </p:cTn>
                  </p:par>
                  <p:par>
                    <p:cTn id="177" fill="hold">
                      <p:stCondLst>
                        <p:cond delay="indefinite"/>
                      </p:stCondLst>
                      <p:childTnLst>
                        <p:par>
                          <p:cTn id="178" fill="hold">
                            <p:stCondLst>
                              <p:cond delay="0"/>
                            </p:stCondLst>
                            <p:childTnLst>
                              <p:par>
                                <p:cTn id="179" presetID="10" presetClass="entr" presetSubtype="0" fill="hold" grpId="0" nodeType="clickEffect">
                                  <p:stCondLst>
                                    <p:cond delay="0"/>
                                  </p:stCondLst>
                                  <p:childTnLst>
                                    <p:set>
                                      <p:cBhvr>
                                        <p:cTn id="180" dur="1" fill="hold">
                                          <p:stCondLst>
                                            <p:cond delay="0"/>
                                          </p:stCondLst>
                                        </p:cTn>
                                        <p:tgtEl>
                                          <p:spTgt spid="112"/>
                                        </p:tgtEl>
                                        <p:attrNameLst>
                                          <p:attrName>style.visibility</p:attrName>
                                        </p:attrNameLst>
                                      </p:cBhvr>
                                      <p:to>
                                        <p:strVal val="visible"/>
                                      </p:to>
                                    </p:set>
                                    <p:animEffect transition="in" filter="fade">
                                      <p:cBhvr>
                                        <p:cTn id="181" dur="500"/>
                                        <p:tgtEl>
                                          <p:spTgt spid="112"/>
                                        </p:tgtEl>
                                      </p:cBhvr>
                                    </p:animEffect>
                                  </p:childTnLst>
                                </p:cTn>
                              </p:par>
                              <p:par>
                                <p:cTn id="182" presetID="10" presetClass="entr" presetSubtype="0" fill="hold" nodeType="withEffect">
                                  <p:stCondLst>
                                    <p:cond delay="0"/>
                                  </p:stCondLst>
                                  <p:childTnLst>
                                    <p:set>
                                      <p:cBhvr>
                                        <p:cTn id="183" dur="1" fill="hold">
                                          <p:stCondLst>
                                            <p:cond delay="0"/>
                                          </p:stCondLst>
                                        </p:cTn>
                                        <p:tgtEl>
                                          <p:spTgt spid="111"/>
                                        </p:tgtEl>
                                        <p:attrNameLst>
                                          <p:attrName>style.visibility</p:attrName>
                                        </p:attrNameLst>
                                      </p:cBhvr>
                                      <p:to>
                                        <p:strVal val="visible"/>
                                      </p:to>
                                    </p:set>
                                    <p:animEffect transition="in" filter="fade">
                                      <p:cBhvr>
                                        <p:cTn id="184" dur="500"/>
                                        <p:tgtEl>
                                          <p:spTgt spid="111"/>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136"/>
                                        </p:tgtEl>
                                        <p:attrNameLst>
                                          <p:attrName>style.visibility</p:attrName>
                                        </p:attrNameLst>
                                      </p:cBhvr>
                                      <p:to>
                                        <p:strVal val="visible"/>
                                      </p:to>
                                    </p:set>
                                    <p:animEffect transition="in" filter="fade">
                                      <p:cBhvr>
                                        <p:cTn id="187" dur="500"/>
                                        <p:tgtEl>
                                          <p:spTgt spid="136"/>
                                        </p:tgtEl>
                                      </p:cBhvr>
                                    </p:animEffect>
                                  </p:childTnLst>
                                </p:cTn>
                              </p:par>
                            </p:childTnLst>
                          </p:cTn>
                        </p:par>
                      </p:childTnLst>
                    </p:cTn>
                  </p:par>
                  <p:par>
                    <p:cTn id="188" fill="hold">
                      <p:stCondLst>
                        <p:cond delay="indefinite"/>
                      </p:stCondLst>
                      <p:childTnLst>
                        <p:par>
                          <p:cTn id="189" fill="hold">
                            <p:stCondLst>
                              <p:cond delay="0"/>
                            </p:stCondLst>
                            <p:childTnLst>
                              <p:par>
                                <p:cTn id="190" presetID="10" presetClass="entr" presetSubtype="0" fill="hold" nodeType="clickEffect">
                                  <p:stCondLst>
                                    <p:cond delay="0"/>
                                  </p:stCondLst>
                                  <p:childTnLst>
                                    <p:set>
                                      <p:cBhvr>
                                        <p:cTn id="191" dur="1" fill="hold">
                                          <p:stCondLst>
                                            <p:cond delay="0"/>
                                          </p:stCondLst>
                                        </p:cTn>
                                        <p:tgtEl>
                                          <p:spTgt spid="113"/>
                                        </p:tgtEl>
                                        <p:attrNameLst>
                                          <p:attrName>style.visibility</p:attrName>
                                        </p:attrNameLst>
                                      </p:cBhvr>
                                      <p:to>
                                        <p:strVal val="visible"/>
                                      </p:to>
                                    </p:set>
                                    <p:animEffect transition="in" filter="fade">
                                      <p:cBhvr>
                                        <p:cTn id="192" dur="500"/>
                                        <p:tgtEl>
                                          <p:spTgt spid="113"/>
                                        </p:tgtEl>
                                      </p:cBhvr>
                                    </p:animEffect>
                                  </p:childTnLst>
                                </p:cTn>
                              </p:par>
                              <p:par>
                                <p:cTn id="193" presetID="10" presetClass="entr" presetSubtype="0" fill="hold" grpId="0" nodeType="withEffect">
                                  <p:stCondLst>
                                    <p:cond delay="0"/>
                                  </p:stCondLst>
                                  <p:childTnLst>
                                    <p:set>
                                      <p:cBhvr>
                                        <p:cTn id="194" dur="1" fill="hold">
                                          <p:stCondLst>
                                            <p:cond delay="0"/>
                                          </p:stCondLst>
                                        </p:cTn>
                                        <p:tgtEl>
                                          <p:spTgt spid="114"/>
                                        </p:tgtEl>
                                        <p:attrNameLst>
                                          <p:attrName>style.visibility</p:attrName>
                                        </p:attrNameLst>
                                      </p:cBhvr>
                                      <p:to>
                                        <p:strVal val="visible"/>
                                      </p:to>
                                    </p:set>
                                    <p:animEffect transition="in" filter="fade">
                                      <p:cBhvr>
                                        <p:cTn id="195" dur="500"/>
                                        <p:tgtEl>
                                          <p:spTgt spid="114"/>
                                        </p:tgtEl>
                                      </p:cBhvr>
                                    </p:animEffect>
                                  </p:childTnLst>
                                </p:cTn>
                              </p:par>
                              <p:par>
                                <p:cTn id="196" presetID="10" presetClass="entr" presetSubtype="0" fill="hold" grpId="0" nodeType="withEffect">
                                  <p:stCondLst>
                                    <p:cond delay="0"/>
                                  </p:stCondLst>
                                  <p:childTnLst>
                                    <p:set>
                                      <p:cBhvr>
                                        <p:cTn id="197" dur="1" fill="hold">
                                          <p:stCondLst>
                                            <p:cond delay="0"/>
                                          </p:stCondLst>
                                        </p:cTn>
                                        <p:tgtEl>
                                          <p:spTgt spid="118"/>
                                        </p:tgtEl>
                                        <p:attrNameLst>
                                          <p:attrName>style.visibility</p:attrName>
                                        </p:attrNameLst>
                                      </p:cBhvr>
                                      <p:to>
                                        <p:strVal val="visible"/>
                                      </p:to>
                                    </p:set>
                                    <p:animEffect transition="in" filter="fade">
                                      <p:cBhvr>
                                        <p:cTn id="198" dur="500"/>
                                        <p:tgtEl>
                                          <p:spTgt spid="118"/>
                                        </p:tgtEl>
                                      </p:cBhvr>
                                    </p:animEffect>
                                  </p:childTnLst>
                                </p:cTn>
                              </p:par>
                            </p:childTnLst>
                          </p:cTn>
                        </p:par>
                      </p:childTnLst>
                    </p:cTn>
                  </p:par>
                  <p:par>
                    <p:cTn id="199" fill="hold">
                      <p:stCondLst>
                        <p:cond delay="indefinite"/>
                      </p:stCondLst>
                      <p:childTnLst>
                        <p:par>
                          <p:cTn id="200" fill="hold">
                            <p:stCondLst>
                              <p:cond delay="0"/>
                            </p:stCondLst>
                            <p:childTnLst>
                              <p:par>
                                <p:cTn id="201" presetID="10" presetClass="entr" presetSubtype="0" fill="hold" grpId="0" nodeType="clickEffect">
                                  <p:stCondLst>
                                    <p:cond delay="0"/>
                                  </p:stCondLst>
                                  <p:childTnLst>
                                    <p:set>
                                      <p:cBhvr>
                                        <p:cTn id="202" dur="1" fill="hold">
                                          <p:stCondLst>
                                            <p:cond delay="0"/>
                                          </p:stCondLst>
                                        </p:cTn>
                                        <p:tgtEl>
                                          <p:spTgt spid="119"/>
                                        </p:tgtEl>
                                        <p:attrNameLst>
                                          <p:attrName>style.visibility</p:attrName>
                                        </p:attrNameLst>
                                      </p:cBhvr>
                                      <p:to>
                                        <p:strVal val="visible"/>
                                      </p:to>
                                    </p:set>
                                    <p:animEffect transition="in" filter="fade">
                                      <p:cBhvr>
                                        <p:cTn id="203" dur="500"/>
                                        <p:tgtEl>
                                          <p:spTgt spid="119"/>
                                        </p:tgtEl>
                                      </p:cBhvr>
                                    </p:animEffect>
                                  </p:childTnLst>
                                </p:cTn>
                              </p:par>
                              <p:par>
                                <p:cTn id="204" presetID="10" presetClass="entr" presetSubtype="0" fill="hold" grpId="0" nodeType="withEffect">
                                  <p:stCondLst>
                                    <p:cond delay="0"/>
                                  </p:stCondLst>
                                  <p:childTnLst>
                                    <p:set>
                                      <p:cBhvr>
                                        <p:cTn id="205" dur="1" fill="hold">
                                          <p:stCondLst>
                                            <p:cond delay="0"/>
                                          </p:stCondLst>
                                        </p:cTn>
                                        <p:tgtEl>
                                          <p:spTgt spid="91"/>
                                        </p:tgtEl>
                                        <p:attrNameLst>
                                          <p:attrName>style.visibility</p:attrName>
                                        </p:attrNameLst>
                                      </p:cBhvr>
                                      <p:to>
                                        <p:strVal val="visible"/>
                                      </p:to>
                                    </p:set>
                                    <p:animEffect transition="in" filter="fade">
                                      <p:cBhvr>
                                        <p:cTn id="206" dur="500"/>
                                        <p:tgtEl>
                                          <p:spTgt spid="91"/>
                                        </p:tgtEl>
                                      </p:cBhvr>
                                    </p:animEffect>
                                  </p:childTnLst>
                                </p:cTn>
                              </p:par>
                              <p:par>
                                <p:cTn id="207" presetID="10" presetClass="entr" presetSubtype="0" fill="hold" nodeType="withEffect">
                                  <p:stCondLst>
                                    <p:cond delay="0"/>
                                  </p:stCondLst>
                                  <p:childTnLst>
                                    <p:set>
                                      <p:cBhvr>
                                        <p:cTn id="208" dur="1" fill="hold">
                                          <p:stCondLst>
                                            <p:cond delay="0"/>
                                          </p:stCondLst>
                                        </p:cTn>
                                        <p:tgtEl>
                                          <p:spTgt spid="130"/>
                                        </p:tgtEl>
                                        <p:attrNameLst>
                                          <p:attrName>style.visibility</p:attrName>
                                        </p:attrNameLst>
                                      </p:cBhvr>
                                      <p:to>
                                        <p:strVal val="visible"/>
                                      </p:to>
                                    </p:set>
                                    <p:animEffect transition="in" filter="fade">
                                      <p:cBhvr>
                                        <p:cTn id="209" dur="500"/>
                                        <p:tgtEl>
                                          <p:spTgt spid="130"/>
                                        </p:tgtEl>
                                      </p:cBhvr>
                                    </p:animEffect>
                                  </p:childTnLst>
                                </p:cTn>
                              </p:par>
                              <p:par>
                                <p:cTn id="210" presetID="10" presetClass="entr" presetSubtype="0" fill="hold" nodeType="withEffect">
                                  <p:stCondLst>
                                    <p:cond delay="0"/>
                                  </p:stCondLst>
                                  <p:childTnLst>
                                    <p:set>
                                      <p:cBhvr>
                                        <p:cTn id="211" dur="1" fill="hold">
                                          <p:stCondLst>
                                            <p:cond delay="0"/>
                                          </p:stCondLst>
                                        </p:cTn>
                                        <p:tgtEl>
                                          <p:spTgt spid="89"/>
                                        </p:tgtEl>
                                        <p:attrNameLst>
                                          <p:attrName>style.visibility</p:attrName>
                                        </p:attrNameLst>
                                      </p:cBhvr>
                                      <p:to>
                                        <p:strVal val="visible"/>
                                      </p:to>
                                    </p:set>
                                    <p:animEffect transition="in" filter="fade">
                                      <p:cBhvr>
                                        <p:cTn id="212" dur="500"/>
                                        <p:tgtEl>
                                          <p:spTgt spid="89"/>
                                        </p:tgtEl>
                                      </p:cBhvr>
                                    </p:animEffect>
                                  </p:childTnLst>
                                </p:cTn>
                              </p:par>
                            </p:childTnLst>
                          </p:cTn>
                        </p:par>
                      </p:childTnLst>
                    </p:cTn>
                  </p:par>
                  <p:par>
                    <p:cTn id="213" fill="hold">
                      <p:stCondLst>
                        <p:cond delay="indefinite"/>
                      </p:stCondLst>
                      <p:childTnLst>
                        <p:par>
                          <p:cTn id="214" fill="hold">
                            <p:stCondLst>
                              <p:cond delay="0"/>
                            </p:stCondLst>
                            <p:childTnLst>
                              <p:par>
                                <p:cTn id="215" presetID="10" presetClass="entr" presetSubtype="0" fill="hold" grpId="0" nodeType="clickEffect">
                                  <p:stCondLst>
                                    <p:cond delay="0"/>
                                  </p:stCondLst>
                                  <p:childTnLst>
                                    <p:set>
                                      <p:cBhvr>
                                        <p:cTn id="216" dur="1" fill="hold">
                                          <p:stCondLst>
                                            <p:cond delay="0"/>
                                          </p:stCondLst>
                                        </p:cTn>
                                        <p:tgtEl>
                                          <p:spTgt spid="131"/>
                                        </p:tgtEl>
                                        <p:attrNameLst>
                                          <p:attrName>style.visibility</p:attrName>
                                        </p:attrNameLst>
                                      </p:cBhvr>
                                      <p:to>
                                        <p:strVal val="visible"/>
                                      </p:to>
                                    </p:set>
                                    <p:animEffect transition="in" filter="fade">
                                      <p:cBhvr>
                                        <p:cTn id="217" dur="500"/>
                                        <p:tgtEl>
                                          <p:spTgt spid="131"/>
                                        </p:tgtEl>
                                      </p:cBhvr>
                                    </p:animEffect>
                                  </p:childTnLst>
                                </p:cTn>
                              </p:par>
                            </p:childTnLst>
                          </p:cTn>
                        </p:par>
                      </p:childTnLst>
                    </p:cTn>
                  </p:par>
                  <p:par>
                    <p:cTn id="218" fill="hold">
                      <p:stCondLst>
                        <p:cond delay="indefinite"/>
                      </p:stCondLst>
                      <p:childTnLst>
                        <p:par>
                          <p:cTn id="219" fill="hold">
                            <p:stCondLst>
                              <p:cond delay="0"/>
                            </p:stCondLst>
                            <p:childTnLst>
                              <p:par>
                                <p:cTn id="220" presetID="22" presetClass="entr" presetSubtype="1" fill="hold" grpId="0" nodeType="clickEffect">
                                  <p:stCondLst>
                                    <p:cond delay="0"/>
                                  </p:stCondLst>
                                  <p:childTnLst>
                                    <p:set>
                                      <p:cBhvr>
                                        <p:cTn id="221" dur="1" fill="hold">
                                          <p:stCondLst>
                                            <p:cond delay="0"/>
                                          </p:stCondLst>
                                        </p:cTn>
                                        <p:tgtEl>
                                          <p:spTgt spid="138"/>
                                        </p:tgtEl>
                                        <p:attrNameLst>
                                          <p:attrName>style.visibility</p:attrName>
                                        </p:attrNameLst>
                                      </p:cBhvr>
                                      <p:to>
                                        <p:strVal val="visible"/>
                                      </p:to>
                                    </p:set>
                                    <p:animEffect transition="in" filter="wipe(up)">
                                      <p:cBhvr>
                                        <p:cTn id="222" dur="500"/>
                                        <p:tgtEl>
                                          <p:spTgt spid="138"/>
                                        </p:tgtEl>
                                      </p:cBhvr>
                                    </p:animEffect>
                                  </p:childTnLst>
                                </p:cTn>
                              </p:par>
                            </p:childTnLst>
                          </p:cTn>
                        </p:par>
                      </p:childTnLst>
                    </p:cTn>
                  </p:par>
                  <p:par>
                    <p:cTn id="223" fill="hold">
                      <p:stCondLst>
                        <p:cond delay="indefinite"/>
                      </p:stCondLst>
                      <p:childTnLst>
                        <p:par>
                          <p:cTn id="224" fill="hold">
                            <p:stCondLst>
                              <p:cond delay="0"/>
                            </p:stCondLst>
                            <p:childTnLst>
                              <p:par>
                                <p:cTn id="225" presetID="22" presetClass="entr" presetSubtype="1" fill="hold" grpId="0" nodeType="clickEffect">
                                  <p:stCondLst>
                                    <p:cond delay="0"/>
                                  </p:stCondLst>
                                  <p:childTnLst>
                                    <p:set>
                                      <p:cBhvr>
                                        <p:cTn id="226" dur="1" fill="hold">
                                          <p:stCondLst>
                                            <p:cond delay="0"/>
                                          </p:stCondLst>
                                        </p:cTn>
                                        <p:tgtEl>
                                          <p:spTgt spid="67"/>
                                        </p:tgtEl>
                                        <p:attrNameLst>
                                          <p:attrName>style.visibility</p:attrName>
                                        </p:attrNameLst>
                                      </p:cBhvr>
                                      <p:to>
                                        <p:strVal val="visible"/>
                                      </p:to>
                                    </p:set>
                                    <p:animEffect transition="in" filter="wipe(up)">
                                      <p:cBhvr>
                                        <p:cTn id="227" dur="500"/>
                                        <p:tgtEl>
                                          <p:spTgt spid="67"/>
                                        </p:tgtEl>
                                      </p:cBhvr>
                                    </p:animEffect>
                                  </p:childTnLst>
                                </p:cTn>
                              </p:par>
                            </p:childTnLst>
                          </p:cTn>
                        </p:par>
                      </p:childTnLst>
                    </p:cTn>
                  </p:par>
                  <p:par>
                    <p:cTn id="228" fill="hold">
                      <p:stCondLst>
                        <p:cond delay="indefinite"/>
                      </p:stCondLst>
                      <p:childTnLst>
                        <p:par>
                          <p:cTn id="229" fill="hold">
                            <p:stCondLst>
                              <p:cond delay="0"/>
                            </p:stCondLst>
                            <p:childTnLst>
                              <p:par>
                                <p:cTn id="230" presetID="31" presetClass="entr" presetSubtype="0" fill="hold" grpId="0" nodeType="clickEffect">
                                  <p:stCondLst>
                                    <p:cond delay="0"/>
                                  </p:stCondLst>
                                  <p:childTnLst>
                                    <p:set>
                                      <p:cBhvr>
                                        <p:cTn id="231" dur="1" fill="hold">
                                          <p:stCondLst>
                                            <p:cond delay="0"/>
                                          </p:stCondLst>
                                        </p:cTn>
                                        <p:tgtEl>
                                          <p:spTgt spid="11"/>
                                        </p:tgtEl>
                                        <p:attrNameLst>
                                          <p:attrName>style.visibility</p:attrName>
                                        </p:attrNameLst>
                                      </p:cBhvr>
                                      <p:to>
                                        <p:strVal val="visible"/>
                                      </p:to>
                                    </p:set>
                                    <p:anim calcmode="lin" valueType="num">
                                      <p:cBhvr>
                                        <p:cTn id="232" dur="1000" fill="hold"/>
                                        <p:tgtEl>
                                          <p:spTgt spid="11"/>
                                        </p:tgtEl>
                                        <p:attrNameLst>
                                          <p:attrName>ppt_w</p:attrName>
                                        </p:attrNameLst>
                                      </p:cBhvr>
                                      <p:tavLst>
                                        <p:tav tm="0">
                                          <p:val>
                                            <p:fltVal val="0"/>
                                          </p:val>
                                        </p:tav>
                                        <p:tav tm="100000">
                                          <p:val>
                                            <p:strVal val="#ppt_w"/>
                                          </p:val>
                                        </p:tav>
                                      </p:tavLst>
                                    </p:anim>
                                    <p:anim calcmode="lin" valueType="num">
                                      <p:cBhvr>
                                        <p:cTn id="233" dur="1000" fill="hold"/>
                                        <p:tgtEl>
                                          <p:spTgt spid="11"/>
                                        </p:tgtEl>
                                        <p:attrNameLst>
                                          <p:attrName>ppt_h</p:attrName>
                                        </p:attrNameLst>
                                      </p:cBhvr>
                                      <p:tavLst>
                                        <p:tav tm="0">
                                          <p:val>
                                            <p:fltVal val="0"/>
                                          </p:val>
                                        </p:tav>
                                        <p:tav tm="100000">
                                          <p:val>
                                            <p:strVal val="#ppt_h"/>
                                          </p:val>
                                        </p:tav>
                                      </p:tavLst>
                                    </p:anim>
                                    <p:anim calcmode="lin" valueType="num">
                                      <p:cBhvr>
                                        <p:cTn id="234" dur="1000" fill="hold"/>
                                        <p:tgtEl>
                                          <p:spTgt spid="11"/>
                                        </p:tgtEl>
                                        <p:attrNameLst>
                                          <p:attrName>style.rotation</p:attrName>
                                        </p:attrNameLst>
                                      </p:cBhvr>
                                      <p:tavLst>
                                        <p:tav tm="0">
                                          <p:val>
                                            <p:fltVal val="90"/>
                                          </p:val>
                                        </p:tav>
                                        <p:tav tm="100000">
                                          <p:val>
                                            <p:fltVal val="0"/>
                                          </p:val>
                                        </p:tav>
                                      </p:tavLst>
                                    </p:anim>
                                    <p:animEffect transition="in" filter="fade">
                                      <p:cBhvr>
                                        <p:cTn id="23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p:bldP spid="85" grpId="0" animBg="1"/>
      <p:bldP spid="86" grpId="0" animBg="1"/>
      <p:bldP spid="87" grpId="0" animBg="1"/>
      <p:bldP spid="88" grpId="0" animBg="1"/>
      <p:bldP spid="90" grpId="0" animBg="1"/>
      <p:bldP spid="91" grpId="0"/>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p:bldP spid="104" grpId="0"/>
      <p:bldP spid="107" grpId="0"/>
      <p:bldP spid="108" grpId="0" animBg="1"/>
      <p:bldP spid="110" grpId="0"/>
      <p:bldP spid="112" grpId="0"/>
      <p:bldP spid="115" grpId="0"/>
      <p:bldP spid="116" grpId="0"/>
      <p:bldP spid="117" grpId="0"/>
      <p:bldP spid="118" grpId="0"/>
      <p:bldP spid="119" grpId="0"/>
      <p:bldP spid="126" grpId="0" animBg="1"/>
      <p:bldP spid="128" grpId="0"/>
      <p:bldP spid="131" grpId="0" animBg="1"/>
      <p:bldP spid="134" grpId="0" animBg="1"/>
      <p:bldP spid="135" grpId="0" animBg="1"/>
      <p:bldP spid="136" grpId="0"/>
      <p:bldP spid="138" grpId="0" animBg="1"/>
      <p:bldGraphic spid="10" grpId="0" uiExpand="1">
        <p:bldSub>
          <a:bldDgm bld="one"/>
        </p:bldSub>
      </p:bldGraphic>
      <p:bldP spid="139" grpId="0" uiExpand="1" animBg="1"/>
      <p:bldP spid="140" grpId="0" uiExpand="1" animBg="1"/>
      <p:bldP spid="141" grpId="0" animBg="1"/>
      <p:bldP spid="142" grpId="0" animBg="1"/>
      <p:bldP spid="143" grpId="0" uiExpand="1" animBg="1"/>
      <p:bldP spid="144" grpId="0" animBg="1"/>
      <p:bldP spid="11" grpId="0" animBg="1"/>
      <p:bldP spid="67" grpId="0" animBg="1"/>
    </p:bldLst>
  </p:timing>
</p:sld>
</file>

<file path=ppt/theme/theme1.xml><?xml version="1.0" encoding="utf-8"?>
<a:theme xmlns:a="http://schemas.openxmlformats.org/drawingml/2006/main" name="Content Slides">
  <a:themeElements>
    <a:clrScheme name="Custom 2">
      <a:dk1>
        <a:sysClr val="windowText" lastClr="000000"/>
      </a:dk1>
      <a:lt1>
        <a:sysClr val="window" lastClr="FFFFFF"/>
      </a:lt1>
      <a:dk2>
        <a:srgbClr val="1F497D"/>
      </a:dk2>
      <a:lt2>
        <a:srgbClr val="EEECE1"/>
      </a:lt2>
      <a:accent1>
        <a:srgbClr val="4F81BD"/>
      </a:accent1>
      <a:accent2>
        <a:srgbClr val="366092"/>
      </a:accent2>
      <a:accent3>
        <a:srgbClr val="548DD4"/>
      </a:accent3>
      <a:accent4>
        <a:srgbClr val="4BACC6"/>
      </a:accent4>
      <a:accent5>
        <a:srgbClr val="9BBB59"/>
      </a:accent5>
      <a:accent6>
        <a:srgbClr val="76923C"/>
      </a:accent6>
      <a:hlink>
        <a:srgbClr val="0000FF"/>
      </a:hlink>
      <a:folHlink>
        <a:srgbClr val="C4BD9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QC Research Title Pag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erver Landscape v8">
  <a:themeElements>
    <a:clrScheme name="Qualcomm QCT Template">
      <a:dk1>
        <a:sysClr val="windowText" lastClr="000000"/>
      </a:dk1>
      <a:lt1>
        <a:sysClr val="window" lastClr="FFFFFF"/>
      </a:lt1>
      <a:dk2>
        <a:srgbClr val="362F2A"/>
      </a:dk2>
      <a:lt2>
        <a:srgbClr val="B4A9A2"/>
      </a:lt2>
      <a:accent1>
        <a:srgbClr val="368B96"/>
      </a:accent1>
      <a:accent2>
        <a:srgbClr val="F8861E"/>
      </a:accent2>
      <a:accent3>
        <a:srgbClr val="9D0D3A"/>
      </a:accent3>
      <a:accent4>
        <a:srgbClr val="8632B4"/>
      </a:accent4>
      <a:accent5>
        <a:srgbClr val="665D58"/>
      </a:accent5>
      <a:accent6>
        <a:srgbClr val="62CBE0"/>
      </a:accent6>
      <a:hlink>
        <a:srgbClr val="899316"/>
      </a:hlink>
      <a:folHlink>
        <a:srgbClr val="44490A"/>
      </a:folHlink>
    </a:clrScheme>
    <a:fontScheme name="Qualcomm QC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68B96"/>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1"/>
          </a:solidFill>
          <a:headEnd type="none" w="lg" len="lg"/>
          <a:tailEnd type="none"/>
        </a:ln>
        <a:effectLst/>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defRPr dirty="0" err="1" smtClean="0"/>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E4D28A9A2C5A5468DA3304F397B4D18" ma:contentTypeVersion="3" ma:contentTypeDescription="Create a new document." ma:contentTypeScope="" ma:versionID="490dd0155b162e9a5b05c2343df1730f">
  <xsd:schema xmlns:xsd="http://www.w3.org/2001/XMLSchema" xmlns:xs="http://www.w3.org/2001/XMLSchema" xmlns:p="http://schemas.microsoft.com/office/2006/metadata/properties" xmlns:ns3="34fc4846-c99e-48d2-83e9-2cdf5168f2b3" targetNamespace="http://schemas.microsoft.com/office/2006/metadata/properties" ma:root="true" ma:fieldsID="a7e863e110ec670f00e080c7fb54f079" ns3:_="">
    <xsd:import namespace="34fc4846-c99e-48d2-83e9-2cdf5168f2b3"/>
    <xsd:element name="properties">
      <xsd:complexType>
        <xsd:sequence>
          <xsd:element name="documentManagement">
            <xsd:complexType>
              <xsd:all>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fc4846-c99e-48d2-83e9-2cdf5168f2b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34fc4846-c99e-48d2-83e9-2cdf5168f2b3">TRKSMD5UJFHM-2-21</_dlc_DocId>
    <_dlc_DocIdUrl xmlns="34fc4846-c99e-48d2-83e9-2cdf5168f2b3">
      <Url>https://mysite.qualcomm.com/personal/na_dhower/_layouts/15/DocIdRedir.aspx?ID=TRKSMD5UJFHM-2-21</Url>
      <Description>TRKSMD5UJFHM-2-21</Description>
    </_dlc_DocIdUrl>
  </documentManagement>
</p:properties>
</file>

<file path=customXml/itemProps1.xml><?xml version="1.0" encoding="utf-8"?>
<ds:datastoreItem xmlns:ds="http://schemas.openxmlformats.org/officeDocument/2006/customXml" ds:itemID="{E0538E84-7692-4514-923E-86337C25F8BB}">
  <ds:schemaRefs>
    <ds:schemaRef ds:uri="http://schemas.microsoft.com/sharepoint/events"/>
  </ds:schemaRefs>
</ds:datastoreItem>
</file>

<file path=customXml/itemProps2.xml><?xml version="1.0" encoding="utf-8"?>
<ds:datastoreItem xmlns:ds="http://schemas.openxmlformats.org/officeDocument/2006/customXml" ds:itemID="{8A361084-69B6-4534-AE61-2B5E1D3836B2}">
  <ds:schemaRefs>
    <ds:schemaRef ds:uri="http://schemas.microsoft.com/sharepoint/v3/contenttype/forms"/>
  </ds:schemaRefs>
</ds:datastoreItem>
</file>

<file path=customXml/itemProps3.xml><?xml version="1.0" encoding="utf-8"?>
<ds:datastoreItem xmlns:ds="http://schemas.openxmlformats.org/officeDocument/2006/customXml" ds:itemID="{78DE01DB-D064-4228-A156-5B0FAEF294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fc4846-c99e-48d2-83e9-2cdf5168f2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779CA2B1-9D2A-4FA4-B23C-240DB7E6C888}">
  <ds:schemaRefs>
    <ds:schemaRef ds:uri="http://www.w3.org/XML/1998/namespace"/>
    <ds:schemaRef ds:uri="http://purl.org/dc/elements/1.1/"/>
    <ds:schemaRef ds:uri="http://schemas.openxmlformats.org/package/2006/metadata/core-properties"/>
    <ds:schemaRef ds:uri="http://schemas.microsoft.com/office/infopath/2007/PartnerControls"/>
    <ds:schemaRef ds:uri="http://schemas.microsoft.com/office/2006/documentManagement/types"/>
    <ds:schemaRef ds:uri="http://purl.org/dc/dcmitype/"/>
    <ds:schemaRef ds:uri="http://purl.org/dc/terms/"/>
    <ds:schemaRef ds:uri="34fc4846-c99e-48d2-83e9-2cdf5168f2b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249782</TotalTime>
  <Words>1376</Words>
  <Application>Microsoft Office PowerPoint</Application>
  <PresentationFormat>Widescreen</PresentationFormat>
  <Paragraphs>321</Paragraphs>
  <Slides>23</Slides>
  <Notes>15</Notes>
  <HiddenSlides>0</HiddenSlides>
  <MMClips>0</MMClips>
  <ScaleCrop>false</ScaleCrop>
  <HeadingPairs>
    <vt:vector size="8" baseType="variant">
      <vt:variant>
        <vt:lpstr>Fonts Used</vt:lpstr>
      </vt:variant>
      <vt:variant>
        <vt:i4>5</vt:i4>
      </vt:variant>
      <vt:variant>
        <vt:lpstr>Theme</vt:lpstr>
      </vt:variant>
      <vt:variant>
        <vt:i4>3</vt:i4>
      </vt:variant>
      <vt:variant>
        <vt:lpstr>Embedded OLE Servers</vt:lpstr>
      </vt:variant>
      <vt:variant>
        <vt:i4>1</vt:i4>
      </vt:variant>
      <vt:variant>
        <vt:lpstr>Slide Titles</vt:lpstr>
      </vt:variant>
      <vt:variant>
        <vt:i4>23</vt:i4>
      </vt:variant>
    </vt:vector>
  </HeadingPairs>
  <TitlesOfParts>
    <vt:vector size="32" baseType="lpstr">
      <vt:lpstr>Arial</vt:lpstr>
      <vt:lpstr>Calibri</vt:lpstr>
      <vt:lpstr>Segoe UI</vt:lpstr>
      <vt:lpstr>Verdana</vt:lpstr>
      <vt:lpstr>Wingdings</vt:lpstr>
      <vt:lpstr>Content Slides</vt:lpstr>
      <vt:lpstr>QC Research Title Pages</vt:lpstr>
      <vt:lpstr>Server Landscape v8</vt:lpstr>
      <vt:lpstr>Document</vt:lpstr>
      <vt:lpstr>PowerPoint Presentation</vt:lpstr>
      <vt:lpstr>Executive Summary of Efficient Load Value Prediction</vt:lpstr>
      <vt:lpstr>Executive Summary of Efficient Load Value Prediction</vt:lpstr>
      <vt:lpstr>Agenda</vt:lpstr>
      <vt:lpstr>Motivation and Methodology</vt:lpstr>
      <vt:lpstr>Motivation</vt:lpstr>
      <vt:lpstr>Methodology</vt:lpstr>
      <vt:lpstr>Microarchitecture</vt:lpstr>
      <vt:lpstr>Value Prediction</vt:lpstr>
      <vt:lpstr>Evaluation Framework</vt:lpstr>
      <vt:lpstr>Evaluation Environment</vt:lpstr>
      <vt:lpstr>Results</vt:lpstr>
      <vt:lpstr>Performance: Single (Component) vs. Multi-predictor (Composite)</vt:lpstr>
      <vt:lpstr>Observation #1: Pathological Behavior</vt:lpstr>
      <vt:lpstr>Optimization #1: Accuracy Monitors (AM)</vt:lpstr>
      <vt:lpstr>Observation #2: Overlap Among Predictors</vt:lpstr>
      <vt:lpstr>Optimization #2: Smart Training (ST)</vt:lpstr>
      <vt:lpstr>Observation #3: Under-utilization</vt:lpstr>
      <vt:lpstr>Putting All Pieces Together</vt:lpstr>
      <vt:lpstr>Comparison Against EVES Predictor (CVP-1 Winner)</vt:lpstr>
      <vt:lpstr>Conclusions</vt:lpstr>
      <vt:lpstr>Thank you!  Questions?</vt:lpstr>
      <vt:lpstr>Backup</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Template</dc:title>
  <dc:creator>Rami Sheikh</dc:creator>
  <cp:lastModifiedBy>Rami Sheikh</cp:lastModifiedBy>
  <cp:revision>2041</cp:revision>
  <dcterms:created xsi:type="dcterms:W3CDTF">2012-05-29T15:24:34Z</dcterms:created>
  <dcterms:modified xsi:type="dcterms:W3CDTF">2019-02-20T06:33:29Z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y fmtid="{D5CDD505-2E9C-101B-9397-08002B2CF9AE}" pid="8" name="ContentTypeId">
    <vt:lpwstr>0x0101004E4D28A9A2C5A5468DA3304F397B4D18</vt:lpwstr>
  </property>
  <property fmtid="{D5CDD505-2E9C-101B-9397-08002B2CF9AE}" pid="9" name="_dlc_DocIdItemGuid">
    <vt:lpwstr>7844293c-4f22-4fcf-a5fb-23403d3e1ec4</vt:lpwstr>
  </property>
  <property fmtid="{D5CDD505-2E9C-101B-9397-08002B2CF9AE}" pid="10" name="IsMyDocuments">
    <vt:bool>true</vt:bool>
  </property>
</Properties>
</file>