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notesSlides/notesSlide23.xml" ContentType="application/vnd.openxmlformats-officedocument.presentationml.notesSlide+xml"/>
  <Override PartName="/ppt/charts/chart2.xml" ContentType="application/vnd.openxmlformats-officedocument.drawingml.chart+xml"/>
  <Override PartName="/ppt/notesSlides/notesSlide24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25.xml" ContentType="application/vnd.openxmlformats-officedocument.presentationml.notesSlide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3" r:id="rId1"/>
  </p:sldMasterIdLst>
  <p:notesMasterIdLst>
    <p:notesMasterId r:id="rId41"/>
  </p:notesMasterIdLst>
  <p:handoutMasterIdLst>
    <p:handoutMasterId r:id="rId42"/>
  </p:handoutMasterIdLst>
  <p:sldIdLst>
    <p:sldId id="1247" r:id="rId2"/>
    <p:sldId id="1274" r:id="rId3"/>
    <p:sldId id="1269" r:id="rId4"/>
    <p:sldId id="1277" r:id="rId5"/>
    <p:sldId id="1278" r:id="rId6"/>
    <p:sldId id="1282" r:id="rId7"/>
    <p:sldId id="1267" r:id="rId8"/>
    <p:sldId id="1272" r:id="rId9"/>
    <p:sldId id="1299" r:id="rId10"/>
    <p:sldId id="1302" r:id="rId11"/>
    <p:sldId id="1303" r:id="rId12"/>
    <p:sldId id="1258" r:id="rId13"/>
    <p:sldId id="339" r:id="rId14"/>
    <p:sldId id="1255" r:id="rId15"/>
    <p:sldId id="1297" r:id="rId16"/>
    <p:sldId id="1298" r:id="rId17"/>
    <p:sldId id="1305" r:id="rId18"/>
    <p:sldId id="1287" r:id="rId19"/>
    <p:sldId id="1288" r:id="rId20"/>
    <p:sldId id="1289" r:id="rId21"/>
    <p:sldId id="1290" r:id="rId22"/>
    <p:sldId id="1291" r:id="rId23"/>
    <p:sldId id="1293" r:id="rId24"/>
    <p:sldId id="1259" r:id="rId25"/>
    <p:sldId id="1271" r:id="rId26"/>
    <p:sldId id="1251" r:id="rId27"/>
    <p:sldId id="1252" r:id="rId28"/>
    <p:sldId id="1304" r:id="rId29"/>
    <p:sldId id="1253" r:id="rId30"/>
    <p:sldId id="1285" r:id="rId31"/>
    <p:sldId id="1286" r:id="rId32"/>
    <p:sldId id="1254" r:id="rId33"/>
    <p:sldId id="1257" r:id="rId34"/>
    <p:sldId id="1260" r:id="rId35"/>
    <p:sldId id="1263" r:id="rId36"/>
    <p:sldId id="1279" r:id="rId37"/>
    <p:sldId id="1280" r:id="rId38"/>
    <p:sldId id="1281" r:id="rId39"/>
    <p:sldId id="1306" r:id="rId4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56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CC"/>
    <a:srgbClr val="EBE600"/>
    <a:srgbClr val="A6F6A2"/>
    <a:srgbClr val="C3D5FD"/>
    <a:srgbClr val="CCFF99"/>
    <a:srgbClr val="B2C9FC"/>
    <a:srgbClr val="FF9900"/>
    <a:srgbClr val="7AA2FA"/>
    <a:srgbClr val="B6CCFC"/>
    <a:srgbClr val="8FB0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77290" autoAdjust="0"/>
  </p:normalViewPr>
  <p:slideViewPr>
    <p:cSldViewPr>
      <p:cViewPr varScale="1">
        <p:scale>
          <a:sx n="66" d="100"/>
          <a:sy n="66" d="100"/>
        </p:scale>
        <p:origin x="1954" y="58"/>
      </p:cViewPr>
      <p:guideLst>
        <p:guide orient="horz" pos="3024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2958" y="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post\Dropbox\uiuc%20Research\Conferences\HPCA2019\Presentation\presentaiton_graph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MemoryAccesses_perModule!$C$18</c:f>
              <c:strCache>
                <c:ptCount val="1"/>
                <c:pt idx="0">
                  <c:v>DRAM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multiLvlStrRef>
              <c:f>MemoryAccesses_perModule!$A$19:$B$42</c:f>
              <c:multiLvlStrCache>
                <c:ptCount val="24"/>
                <c:lvl>
                  <c:pt idx="1">
                    <c:v>PoM</c:v>
                  </c:pt>
                  <c:pt idx="2">
                    <c:v>Mempod</c:v>
                  </c:pt>
                  <c:pt idx="3">
                    <c:v>PageSeer</c:v>
                  </c:pt>
                  <c:pt idx="6">
                    <c:v>PoM</c:v>
                  </c:pt>
                  <c:pt idx="7">
                    <c:v>Mempod</c:v>
                  </c:pt>
                  <c:pt idx="8">
                    <c:v>PageSeer</c:v>
                  </c:pt>
                  <c:pt idx="11">
                    <c:v>PoM</c:v>
                  </c:pt>
                  <c:pt idx="12">
                    <c:v>Mempod</c:v>
                  </c:pt>
                  <c:pt idx="13">
                    <c:v>PageSeer</c:v>
                  </c:pt>
                  <c:pt idx="16">
                    <c:v>PoM</c:v>
                  </c:pt>
                  <c:pt idx="17">
                    <c:v>Mempod</c:v>
                  </c:pt>
                  <c:pt idx="18">
                    <c:v>PageSeer</c:v>
                  </c:pt>
                  <c:pt idx="21">
                    <c:v>PoM</c:v>
                  </c:pt>
                  <c:pt idx="22">
                    <c:v>Mempod</c:v>
                  </c:pt>
                  <c:pt idx="23">
                    <c:v>PageSeer</c:v>
                  </c:pt>
                </c:lvl>
                <c:lvl>
                  <c:pt idx="0">
                    <c:v>SPEC</c:v>
                  </c:pt>
                  <c:pt idx="5">
                    <c:v>Splash</c:v>
                  </c:pt>
                  <c:pt idx="10">
                    <c:v>CORAL</c:v>
                  </c:pt>
                  <c:pt idx="15">
                    <c:v>Mixes</c:v>
                  </c:pt>
                  <c:pt idx="20">
                    <c:v>Average</c:v>
                  </c:pt>
                </c:lvl>
              </c:multiLvlStrCache>
            </c:multiLvlStrRef>
          </c:cat>
          <c:val>
            <c:numRef>
              <c:f>MemoryAccesses_perModule!$C$19:$C$43</c:f>
              <c:numCache>
                <c:formatCode>General</c:formatCode>
                <c:ptCount val="25"/>
                <c:pt idx="1">
                  <c:v>53.134881700000001</c:v>
                </c:pt>
                <c:pt idx="2">
                  <c:v>48.824871459999997</c:v>
                </c:pt>
                <c:pt idx="3">
                  <c:v>81.420896279999994</c:v>
                </c:pt>
                <c:pt idx="6">
                  <c:v>57.382493250000003</c:v>
                </c:pt>
                <c:pt idx="7">
                  <c:v>51.93030856</c:v>
                </c:pt>
                <c:pt idx="8">
                  <c:v>89.531048350000006</c:v>
                </c:pt>
                <c:pt idx="11">
                  <c:v>55.133457640000003</c:v>
                </c:pt>
                <c:pt idx="12">
                  <c:v>45.099369840000001</c:v>
                </c:pt>
                <c:pt idx="13">
                  <c:v>90.188957220000006</c:v>
                </c:pt>
                <c:pt idx="16">
                  <c:v>55.287454769999997</c:v>
                </c:pt>
                <c:pt idx="17">
                  <c:v>46.689406740000003</c:v>
                </c:pt>
                <c:pt idx="18">
                  <c:v>93.820853740000004</c:v>
                </c:pt>
                <c:pt idx="21">
                  <c:v>55.234571840000001</c:v>
                </c:pt>
                <c:pt idx="22">
                  <c:v>48.13598915</c:v>
                </c:pt>
                <c:pt idx="23">
                  <c:v>88.740438900000001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3F-4CA5-9AA7-ED525A561A97}"/>
            </c:ext>
          </c:extLst>
        </c:ser>
        <c:ser>
          <c:idx val="1"/>
          <c:order val="1"/>
          <c:tx>
            <c:strRef>
              <c:f>MemoryAccesses_perModule!$D$18</c:f>
              <c:strCache>
                <c:ptCount val="1"/>
                <c:pt idx="0">
                  <c:v>NVM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cat>
            <c:multiLvlStrRef>
              <c:f>MemoryAccesses_perModule!$A$19:$B$42</c:f>
              <c:multiLvlStrCache>
                <c:ptCount val="24"/>
                <c:lvl>
                  <c:pt idx="1">
                    <c:v>PoM</c:v>
                  </c:pt>
                  <c:pt idx="2">
                    <c:v>Mempod</c:v>
                  </c:pt>
                  <c:pt idx="3">
                    <c:v>PageSeer</c:v>
                  </c:pt>
                  <c:pt idx="6">
                    <c:v>PoM</c:v>
                  </c:pt>
                  <c:pt idx="7">
                    <c:v>Mempod</c:v>
                  </c:pt>
                  <c:pt idx="8">
                    <c:v>PageSeer</c:v>
                  </c:pt>
                  <c:pt idx="11">
                    <c:v>PoM</c:v>
                  </c:pt>
                  <c:pt idx="12">
                    <c:v>Mempod</c:v>
                  </c:pt>
                  <c:pt idx="13">
                    <c:v>PageSeer</c:v>
                  </c:pt>
                  <c:pt idx="16">
                    <c:v>PoM</c:v>
                  </c:pt>
                  <c:pt idx="17">
                    <c:v>Mempod</c:v>
                  </c:pt>
                  <c:pt idx="18">
                    <c:v>PageSeer</c:v>
                  </c:pt>
                  <c:pt idx="21">
                    <c:v>PoM</c:v>
                  </c:pt>
                  <c:pt idx="22">
                    <c:v>Mempod</c:v>
                  </c:pt>
                  <c:pt idx="23">
                    <c:v>PageSeer</c:v>
                  </c:pt>
                </c:lvl>
                <c:lvl>
                  <c:pt idx="0">
                    <c:v>SPEC</c:v>
                  </c:pt>
                  <c:pt idx="5">
                    <c:v>Splash</c:v>
                  </c:pt>
                  <c:pt idx="10">
                    <c:v>CORAL</c:v>
                  </c:pt>
                  <c:pt idx="15">
                    <c:v>Mixes</c:v>
                  </c:pt>
                  <c:pt idx="20">
                    <c:v>Average</c:v>
                  </c:pt>
                </c:lvl>
              </c:multiLvlStrCache>
            </c:multiLvlStrRef>
          </c:cat>
          <c:val>
            <c:numRef>
              <c:f>MemoryAccesses_perModule!$D$19:$D$43</c:f>
              <c:numCache>
                <c:formatCode>General</c:formatCode>
                <c:ptCount val="25"/>
                <c:pt idx="1">
                  <c:v>46.865118299999999</c:v>
                </c:pt>
                <c:pt idx="2">
                  <c:v>51.175128540000003</c:v>
                </c:pt>
                <c:pt idx="3">
                  <c:v>16.59361899</c:v>
                </c:pt>
                <c:pt idx="6">
                  <c:v>42.617506749999997</c:v>
                </c:pt>
                <c:pt idx="7">
                  <c:v>48.06969144</c:v>
                </c:pt>
                <c:pt idx="8">
                  <c:v>9.7674719329999995</c:v>
                </c:pt>
                <c:pt idx="11">
                  <c:v>44.866542359999997</c:v>
                </c:pt>
                <c:pt idx="12">
                  <c:v>54.900630159999999</c:v>
                </c:pt>
                <c:pt idx="13">
                  <c:v>5.316534774</c:v>
                </c:pt>
                <c:pt idx="16">
                  <c:v>44.712545230000003</c:v>
                </c:pt>
                <c:pt idx="17">
                  <c:v>53.310593259999997</c:v>
                </c:pt>
                <c:pt idx="18">
                  <c:v>4.4186711040000004</c:v>
                </c:pt>
                <c:pt idx="21">
                  <c:v>44.765428159999999</c:v>
                </c:pt>
                <c:pt idx="22">
                  <c:v>51.86401085</c:v>
                </c:pt>
                <c:pt idx="23">
                  <c:v>9.0240741999999994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3F-4CA5-9AA7-ED525A561A97}"/>
            </c:ext>
          </c:extLst>
        </c:ser>
        <c:ser>
          <c:idx val="2"/>
          <c:order val="2"/>
          <c:tx>
            <c:strRef>
              <c:f>MemoryAccesses_perModule!$E$18</c:f>
              <c:strCache>
                <c:ptCount val="1"/>
                <c:pt idx="0">
                  <c:v>Swap Buffers</c:v>
                </c:pt>
              </c:strCache>
            </c:strRef>
          </c:tx>
          <c:spPr>
            <a:solidFill>
              <a:srgbClr val="00B050"/>
            </a:solidFill>
            <a:ln w="12700">
              <a:noFill/>
            </a:ln>
            <a:effectLst/>
          </c:spPr>
          <c:invertIfNegative val="0"/>
          <c:cat>
            <c:multiLvlStrRef>
              <c:f>MemoryAccesses_perModule!$A$19:$B$42</c:f>
              <c:multiLvlStrCache>
                <c:ptCount val="24"/>
                <c:lvl>
                  <c:pt idx="1">
                    <c:v>PoM</c:v>
                  </c:pt>
                  <c:pt idx="2">
                    <c:v>Mempod</c:v>
                  </c:pt>
                  <c:pt idx="3">
                    <c:v>PageSeer</c:v>
                  </c:pt>
                  <c:pt idx="6">
                    <c:v>PoM</c:v>
                  </c:pt>
                  <c:pt idx="7">
                    <c:v>Mempod</c:v>
                  </c:pt>
                  <c:pt idx="8">
                    <c:v>PageSeer</c:v>
                  </c:pt>
                  <c:pt idx="11">
                    <c:v>PoM</c:v>
                  </c:pt>
                  <c:pt idx="12">
                    <c:v>Mempod</c:v>
                  </c:pt>
                  <c:pt idx="13">
                    <c:v>PageSeer</c:v>
                  </c:pt>
                  <c:pt idx="16">
                    <c:v>PoM</c:v>
                  </c:pt>
                  <c:pt idx="17">
                    <c:v>Mempod</c:v>
                  </c:pt>
                  <c:pt idx="18">
                    <c:v>PageSeer</c:v>
                  </c:pt>
                  <c:pt idx="21">
                    <c:v>PoM</c:v>
                  </c:pt>
                  <c:pt idx="22">
                    <c:v>Mempod</c:v>
                  </c:pt>
                  <c:pt idx="23">
                    <c:v>PageSeer</c:v>
                  </c:pt>
                </c:lvl>
                <c:lvl>
                  <c:pt idx="0">
                    <c:v>SPEC</c:v>
                  </c:pt>
                  <c:pt idx="5">
                    <c:v>Splash</c:v>
                  </c:pt>
                  <c:pt idx="10">
                    <c:v>CORAL</c:v>
                  </c:pt>
                  <c:pt idx="15">
                    <c:v>Mixes</c:v>
                  </c:pt>
                  <c:pt idx="20">
                    <c:v>Average</c:v>
                  </c:pt>
                </c:lvl>
              </c:multiLvlStrCache>
            </c:multiLvlStrRef>
          </c:cat>
          <c:val>
            <c:numRef>
              <c:f>MemoryAccesses_perModule!$E$19:$E$43</c:f>
              <c:numCache>
                <c:formatCode>General</c:formatCode>
                <c:ptCount val="25"/>
                <c:pt idx="1">
                  <c:v>0</c:v>
                </c:pt>
                <c:pt idx="2">
                  <c:v>0</c:v>
                </c:pt>
                <c:pt idx="3">
                  <c:v>1.9854847309999999</c:v>
                </c:pt>
                <c:pt idx="6">
                  <c:v>0</c:v>
                </c:pt>
                <c:pt idx="7">
                  <c:v>0</c:v>
                </c:pt>
                <c:pt idx="8">
                  <c:v>0.70147971929999997</c:v>
                </c:pt>
                <c:pt idx="11">
                  <c:v>0</c:v>
                </c:pt>
                <c:pt idx="12">
                  <c:v>0</c:v>
                </c:pt>
                <c:pt idx="13">
                  <c:v>4.4945080050000001</c:v>
                </c:pt>
                <c:pt idx="16">
                  <c:v>0</c:v>
                </c:pt>
                <c:pt idx="17">
                  <c:v>0</c:v>
                </c:pt>
                <c:pt idx="18">
                  <c:v>1.760475155</c:v>
                </c:pt>
                <c:pt idx="21">
                  <c:v>0</c:v>
                </c:pt>
                <c:pt idx="22">
                  <c:v>0</c:v>
                </c:pt>
                <c:pt idx="23">
                  <c:v>2.235486903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3F-4CA5-9AA7-ED525A561A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218905520"/>
        <c:axId val="1"/>
      </c:barChart>
      <c:catAx>
        <c:axId val="218905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solidFill>
            <a:schemeClr val="bg1"/>
          </a:solidFill>
          <a:ln w="9511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t" anchorCtr="0"/>
          <a:lstStyle/>
          <a:p>
            <a:pPr>
              <a:defRPr sz="1400" b="0" i="0" u="none" strike="noStrike" kern="1200" baseline="0">
                <a:ln>
                  <a:noFill/>
                </a:ln>
                <a:solidFill>
                  <a:schemeClr val="tx1"/>
                </a:solidFill>
                <a:latin typeface="+mj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"/>
        <c:crosses val="autoZero"/>
        <c:auto val="0"/>
        <c:lblAlgn val="ctr"/>
        <c:lblOffset val="100"/>
        <c:noMultiLvlLbl val="0"/>
      </c:catAx>
      <c:valAx>
        <c:axId val="1"/>
        <c:scaling>
          <c:orientation val="minMax"/>
          <c:max val="100"/>
        </c:scaling>
        <c:delete val="0"/>
        <c:axPos val="l"/>
        <c:majorGridlines>
          <c:spPr>
            <a:ln w="9511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 b="0" dirty="0"/>
                  <a:t>Main memory</a:t>
                </a:r>
                <a:r>
                  <a:rPr lang="en-US" sz="1600" b="0" baseline="0" dirty="0"/>
                  <a:t> accesses (%)</a:t>
                </a:r>
                <a:endParaRPr lang="en-US" sz="1600" b="0" dirty="0"/>
              </a:p>
            </c:rich>
          </c:tx>
          <c:layout>
            <c:manualLayout>
              <c:xMode val="edge"/>
              <c:yMode val="edge"/>
              <c:x val="1.5693659761456372E-2"/>
              <c:y val="0.1292014497342110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8905520"/>
        <c:crosses val="autoZero"/>
        <c:crossBetween val="between"/>
      </c:valAx>
      <c:spPr>
        <a:noFill/>
        <a:ln w="25363">
          <a:noFill/>
        </a:ln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PosNeg_accesses!$C$7:$C$8</c:f>
              <c:strCache>
                <c:ptCount val="2"/>
                <c:pt idx="1">
                  <c:v>Positive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multiLvlStrRef>
              <c:f>PosNeg_accesses!$A$9:$B$32</c:f>
              <c:multiLvlStrCache>
                <c:ptCount val="24"/>
                <c:lvl>
                  <c:pt idx="1">
                    <c:v>PoM</c:v>
                  </c:pt>
                  <c:pt idx="2">
                    <c:v>Mempod</c:v>
                  </c:pt>
                  <c:pt idx="3">
                    <c:v>PageSeer</c:v>
                  </c:pt>
                  <c:pt idx="6">
                    <c:v>PoM</c:v>
                  </c:pt>
                  <c:pt idx="7">
                    <c:v>Mempod</c:v>
                  </c:pt>
                  <c:pt idx="8">
                    <c:v>PageSeer</c:v>
                  </c:pt>
                  <c:pt idx="11">
                    <c:v>PoM</c:v>
                  </c:pt>
                  <c:pt idx="12">
                    <c:v>Mempod</c:v>
                  </c:pt>
                  <c:pt idx="13">
                    <c:v>PageSeer</c:v>
                  </c:pt>
                  <c:pt idx="16">
                    <c:v>PoM</c:v>
                  </c:pt>
                  <c:pt idx="17">
                    <c:v>Mempod</c:v>
                  </c:pt>
                  <c:pt idx="18">
                    <c:v>PageSeer</c:v>
                  </c:pt>
                  <c:pt idx="21">
                    <c:v>PoM</c:v>
                  </c:pt>
                  <c:pt idx="22">
                    <c:v>Mempod</c:v>
                  </c:pt>
                  <c:pt idx="23">
                    <c:v>PageSeer</c:v>
                  </c:pt>
                </c:lvl>
                <c:lvl>
                  <c:pt idx="0">
                    <c:v>SPEC</c:v>
                  </c:pt>
                  <c:pt idx="5">
                    <c:v>Splash</c:v>
                  </c:pt>
                  <c:pt idx="10">
                    <c:v>CORAL</c:v>
                  </c:pt>
                  <c:pt idx="15">
                    <c:v>Mixes</c:v>
                  </c:pt>
                  <c:pt idx="20">
                    <c:v>Average</c:v>
                  </c:pt>
                </c:lvl>
              </c:multiLvlStrCache>
            </c:multiLvlStrRef>
          </c:cat>
          <c:val>
            <c:numRef>
              <c:f>PosNeg_accesses!$C$9:$C$33</c:f>
              <c:numCache>
                <c:formatCode>General</c:formatCode>
                <c:ptCount val="25"/>
                <c:pt idx="1">
                  <c:v>54.982438979999998</c:v>
                </c:pt>
                <c:pt idx="2">
                  <c:v>59.482819980000002</c:v>
                </c:pt>
                <c:pt idx="3">
                  <c:v>71.058780420000005</c:v>
                </c:pt>
                <c:pt idx="6">
                  <c:v>71.280041510000004</c:v>
                </c:pt>
                <c:pt idx="7">
                  <c:v>75.364965859999998</c:v>
                </c:pt>
                <c:pt idx="8">
                  <c:v>82.408197970000003</c:v>
                </c:pt>
                <c:pt idx="11">
                  <c:v>70.677992470000007</c:v>
                </c:pt>
                <c:pt idx="12">
                  <c:v>72.261565020000006</c:v>
                </c:pt>
                <c:pt idx="13">
                  <c:v>86.971530099999995</c:v>
                </c:pt>
                <c:pt idx="16">
                  <c:v>68.511462059999999</c:v>
                </c:pt>
                <c:pt idx="17">
                  <c:v>69.553401379999997</c:v>
                </c:pt>
                <c:pt idx="18">
                  <c:v>87.145486109999993</c:v>
                </c:pt>
                <c:pt idx="21">
                  <c:v>66.362983749999998</c:v>
                </c:pt>
                <c:pt idx="22">
                  <c:v>69.165688059999994</c:v>
                </c:pt>
                <c:pt idx="23">
                  <c:v>81.895998649999996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6B-4181-9DB1-05D2460CCE38}"/>
            </c:ext>
          </c:extLst>
        </c:ser>
        <c:ser>
          <c:idx val="1"/>
          <c:order val="1"/>
          <c:tx>
            <c:strRef>
              <c:f>PosNeg_accesses!$D$7:$D$8</c:f>
              <c:strCache>
                <c:ptCount val="2"/>
                <c:pt idx="1">
                  <c:v>Negative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cat>
            <c:multiLvlStrRef>
              <c:f>PosNeg_accesses!$A$9:$B$32</c:f>
              <c:multiLvlStrCache>
                <c:ptCount val="24"/>
                <c:lvl>
                  <c:pt idx="1">
                    <c:v>PoM</c:v>
                  </c:pt>
                  <c:pt idx="2">
                    <c:v>Mempod</c:v>
                  </c:pt>
                  <c:pt idx="3">
                    <c:v>PageSeer</c:v>
                  </c:pt>
                  <c:pt idx="6">
                    <c:v>PoM</c:v>
                  </c:pt>
                  <c:pt idx="7">
                    <c:v>Mempod</c:v>
                  </c:pt>
                  <c:pt idx="8">
                    <c:v>PageSeer</c:v>
                  </c:pt>
                  <c:pt idx="11">
                    <c:v>PoM</c:v>
                  </c:pt>
                  <c:pt idx="12">
                    <c:v>Mempod</c:v>
                  </c:pt>
                  <c:pt idx="13">
                    <c:v>PageSeer</c:v>
                  </c:pt>
                  <c:pt idx="16">
                    <c:v>PoM</c:v>
                  </c:pt>
                  <c:pt idx="17">
                    <c:v>Mempod</c:v>
                  </c:pt>
                  <c:pt idx="18">
                    <c:v>PageSeer</c:v>
                  </c:pt>
                  <c:pt idx="21">
                    <c:v>PoM</c:v>
                  </c:pt>
                  <c:pt idx="22">
                    <c:v>Mempod</c:v>
                  </c:pt>
                  <c:pt idx="23">
                    <c:v>PageSeer</c:v>
                  </c:pt>
                </c:lvl>
                <c:lvl>
                  <c:pt idx="0">
                    <c:v>SPEC</c:v>
                  </c:pt>
                  <c:pt idx="5">
                    <c:v>Splash</c:v>
                  </c:pt>
                  <c:pt idx="10">
                    <c:v>CORAL</c:v>
                  </c:pt>
                  <c:pt idx="15">
                    <c:v>Mixes</c:v>
                  </c:pt>
                  <c:pt idx="20">
                    <c:v>Average</c:v>
                  </c:pt>
                </c:lvl>
              </c:multiLvlStrCache>
            </c:multiLvlStrRef>
          </c:cat>
          <c:val>
            <c:numRef>
              <c:f>PosNeg_accesses!$D$9:$D$33</c:f>
              <c:numCache>
                <c:formatCode>General</c:formatCode>
                <c:ptCount val="25"/>
                <c:pt idx="1">
                  <c:v>3.494293688</c:v>
                </c:pt>
                <c:pt idx="2">
                  <c:v>8.8254622600000001</c:v>
                </c:pt>
                <c:pt idx="3">
                  <c:v>1.3602174899999999</c:v>
                </c:pt>
                <c:pt idx="6">
                  <c:v>2.6607897760000001</c:v>
                </c:pt>
                <c:pt idx="7">
                  <c:v>5.3575952090000003</c:v>
                </c:pt>
                <c:pt idx="8">
                  <c:v>0.61137658279999996</c:v>
                </c:pt>
                <c:pt idx="11">
                  <c:v>8.1827273490000003</c:v>
                </c:pt>
                <c:pt idx="12">
                  <c:v>14.93760924</c:v>
                </c:pt>
                <c:pt idx="13">
                  <c:v>1.194180797</c:v>
                </c:pt>
                <c:pt idx="16">
                  <c:v>6.681145398</c:v>
                </c:pt>
                <c:pt idx="17">
                  <c:v>12.27200161</c:v>
                </c:pt>
                <c:pt idx="18">
                  <c:v>0.87861721390000003</c:v>
                </c:pt>
                <c:pt idx="21">
                  <c:v>5.2547390529999998</c:v>
                </c:pt>
                <c:pt idx="22">
                  <c:v>10.34816708</c:v>
                </c:pt>
                <c:pt idx="23">
                  <c:v>1.011098021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6B-4181-9DB1-05D2460CCE38}"/>
            </c:ext>
          </c:extLst>
        </c:ser>
        <c:ser>
          <c:idx val="2"/>
          <c:order val="2"/>
          <c:tx>
            <c:strRef>
              <c:f>PosNeg_accesses!$E$7:$E$8</c:f>
              <c:strCache>
                <c:ptCount val="2"/>
                <c:pt idx="1">
                  <c:v>Neutral</c:v>
                </c:pt>
              </c:strCache>
            </c:strRef>
          </c:tx>
          <c:spPr>
            <a:solidFill>
              <a:schemeClr val="accent3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PosNeg_accesses!$A$9:$B$32</c:f>
              <c:multiLvlStrCache>
                <c:ptCount val="24"/>
                <c:lvl>
                  <c:pt idx="1">
                    <c:v>PoM</c:v>
                  </c:pt>
                  <c:pt idx="2">
                    <c:v>Mempod</c:v>
                  </c:pt>
                  <c:pt idx="3">
                    <c:v>PageSeer</c:v>
                  </c:pt>
                  <c:pt idx="6">
                    <c:v>PoM</c:v>
                  </c:pt>
                  <c:pt idx="7">
                    <c:v>Mempod</c:v>
                  </c:pt>
                  <c:pt idx="8">
                    <c:v>PageSeer</c:v>
                  </c:pt>
                  <c:pt idx="11">
                    <c:v>PoM</c:v>
                  </c:pt>
                  <c:pt idx="12">
                    <c:v>Mempod</c:v>
                  </c:pt>
                  <c:pt idx="13">
                    <c:v>PageSeer</c:v>
                  </c:pt>
                  <c:pt idx="16">
                    <c:v>PoM</c:v>
                  </c:pt>
                  <c:pt idx="17">
                    <c:v>Mempod</c:v>
                  </c:pt>
                  <c:pt idx="18">
                    <c:v>PageSeer</c:v>
                  </c:pt>
                  <c:pt idx="21">
                    <c:v>PoM</c:v>
                  </c:pt>
                  <c:pt idx="22">
                    <c:v>Mempod</c:v>
                  </c:pt>
                  <c:pt idx="23">
                    <c:v>PageSeer</c:v>
                  </c:pt>
                </c:lvl>
                <c:lvl>
                  <c:pt idx="0">
                    <c:v>SPEC</c:v>
                  </c:pt>
                  <c:pt idx="5">
                    <c:v>Splash</c:v>
                  </c:pt>
                  <c:pt idx="10">
                    <c:v>CORAL</c:v>
                  </c:pt>
                  <c:pt idx="15">
                    <c:v>Mixes</c:v>
                  </c:pt>
                  <c:pt idx="20">
                    <c:v>Average</c:v>
                  </c:pt>
                </c:lvl>
              </c:multiLvlStrCache>
            </c:multiLvlStrRef>
          </c:cat>
          <c:val>
            <c:numRef>
              <c:f>PosNeg_accesses!$E$9:$E$33</c:f>
              <c:numCache>
                <c:formatCode>General</c:formatCode>
                <c:ptCount val="25"/>
                <c:pt idx="1">
                  <c:v>41.523267330000003</c:v>
                </c:pt>
                <c:pt idx="2">
                  <c:v>31.691717749999999</c:v>
                </c:pt>
                <c:pt idx="3">
                  <c:v>27.581002089999998</c:v>
                </c:pt>
                <c:pt idx="6">
                  <c:v>26.059168710000002</c:v>
                </c:pt>
                <c:pt idx="7">
                  <c:v>19.277438929999999</c:v>
                </c:pt>
                <c:pt idx="8">
                  <c:v>16.980425449999998</c:v>
                </c:pt>
                <c:pt idx="11">
                  <c:v>21.13928018</c:v>
                </c:pt>
                <c:pt idx="12">
                  <c:v>12.800825740000001</c:v>
                </c:pt>
                <c:pt idx="13">
                  <c:v>11.83428911</c:v>
                </c:pt>
                <c:pt idx="16">
                  <c:v>24.807392549999999</c:v>
                </c:pt>
                <c:pt idx="17">
                  <c:v>18.174597009999999</c:v>
                </c:pt>
                <c:pt idx="18">
                  <c:v>11.97589668</c:v>
                </c:pt>
                <c:pt idx="21">
                  <c:v>28.38227719</c:v>
                </c:pt>
                <c:pt idx="22">
                  <c:v>20.48614486</c:v>
                </c:pt>
                <c:pt idx="23">
                  <c:v>17.092903329999999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6B-4181-9DB1-05D2460CCE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219386512"/>
        <c:axId val="1"/>
      </c:barChart>
      <c:catAx>
        <c:axId val="219386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04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00"/>
        </c:scaling>
        <c:delete val="0"/>
        <c:axPos val="l"/>
        <c:majorGridlines>
          <c:spPr>
            <a:ln w="9504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 b="0" dirty="0"/>
                  <a:t>Main Memory Accesses (%)</a:t>
                </a:r>
              </a:p>
            </c:rich>
          </c:tx>
          <c:layout>
            <c:manualLayout>
              <c:xMode val="edge"/>
              <c:yMode val="edge"/>
              <c:x val="1.9009822739639772E-2"/>
              <c:y val="9.4353841363049959E-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9386512"/>
        <c:crosses val="autoZero"/>
        <c:crossBetween val="between"/>
      </c:valAx>
      <c:spPr>
        <a:noFill/>
        <a:ln w="25344">
          <a:noFill/>
        </a:ln>
      </c:spPr>
    </c:plotArea>
    <c:legend>
      <c:legendPos val="t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'Swap Characterization'!$B$55</c:f>
              <c:strCache>
                <c:ptCount val="1"/>
                <c:pt idx="0">
                  <c:v>Prefetching-Triggered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'Swap Characterization'!$A$56:$A$82</c:f>
              <c:strCache>
                <c:ptCount val="27"/>
                <c:pt idx="0">
                  <c:v>bwaves</c:v>
                </c:pt>
                <c:pt idx="1">
                  <c:v>mcf</c:v>
                </c:pt>
                <c:pt idx="2">
                  <c:v>fft</c:v>
                </c:pt>
                <c:pt idx="3">
                  <c:v>luCon</c:v>
                </c:pt>
                <c:pt idx="4">
                  <c:v>luNCon</c:v>
                </c:pt>
                <c:pt idx="5">
                  <c:v>LULESH</c:v>
                </c:pt>
                <c:pt idx="6">
                  <c:v>lbm</c:v>
                </c:pt>
                <c:pt idx="7">
                  <c:v>milc</c:v>
                </c:pt>
                <c:pt idx="8">
                  <c:v>GemsFDTF</c:v>
                </c:pt>
                <c:pt idx="9">
                  <c:v>libquantum</c:v>
                </c:pt>
                <c:pt idx="10">
                  <c:v>omnetpp</c:v>
                </c:pt>
                <c:pt idx="11">
                  <c:v>leslie3d</c:v>
                </c:pt>
                <c:pt idx="12">
                  <c:v>radix</c:v>
                </c:pt>
                <c:pt idx="13">
                  <c:v>oceanCon</c:v>
                </c:pt>
                <c:pt idx="14">
                  <c:v>barnes</c:v>
                </c:pt>
                <c:pt idx="15">
                  <c:v>stream</c:v>
                </c:pt>
                <c:pt idx="16">
                  <c:v>miniFE</c:v>
                </c:pt>
                <c:pt idx="17">
                  <c:v>AMGmk</c:v>
                </c:pt>
                <c:pt idx="18">
                  <c:v>SNAP</c:v>
                </c:pt>
                <c:pt idx="19">
                  <c:v>MILCmk</c:v>
                </c:pt>
                <c:pt idx="20">
                  <c:v>mix1</c:v>
                </c:pt>
                <c:pt idx="21">
                  <c:v>mix2</c:v>
                </c:pt>
                <c:pt idx="22">
                  <c:v>mix3</c:v>
                </c:pt>
                <c:pt idx="23">
                  <c:v>mix4</c:v>
                </c:pt>
                <c:pt idx="24">
                  <c:v>mix5</c:v>
                </c:pt>
                <c:pt idx="25">
                  <c:v>mix6</c:v>
                </c:pt>
                <c:pt idx="26">
                  <c:v>Average</c:v>
                </c:pt>
              </c:strCache>
            </c:strRef>
          </c:cat>
          <c:val>
            <c:numRef>
              <c:f>'Swap Characterization'!$B$56:$B$82</c:f>
              <c:numCache>
                <c:formatCode>General</c:formatCode>
                <c:ptCount val="27"/>
                <c:pt idx="0">
                  <c:v>6.7116200069999996</c:v>
                </c:pt>
                <c:pt idx="1">
                  <c:v>11.274509800000001</c:v>
                </c:pt>
                <c:pt idx="2">
                  <c:v>0.90287098210000005</c:v>
                </c:pt>
                <c:pt idx="3">
                  <c:v>4.5727526660000004</c:v>
                </c:pt>
                <c:pt idx="4">
                  <c:v>30.232558139999998</c:v>
                </c:pt>
                <c:pt idx="5">
                  <c:v>16.198737560000001</c:v>
                </c:pt>
                <c:pt idx="6">
                  <c:v>99.755979479999993</c:v>
                </c:pt>
                <c:pt idx="7">
                  <c:v>78.911509379999998</c:v>
                </c:pt>
                <c:pt idx="8">
                  <c:v>67.39643959</c:v>
                </c:pt>
                <c:pt idx="9">
                  <c:v>99.973625720000001</c:v>
                </c:pt>
                <c:pt idx="10">
                  <c:v>53.338802880000003</c:v>
                </c:pt>
                <c:pt idx="11">
                  <c:v>87.554393779999998</c:v>
                </c:pt>
                <c:pt idx="12">
                  <c:v>75.179982260000003</c:v>
                </c:pt>
                <c:pt idx="13">
                  <c:v>65.880918940000001</c:v>
                </c:pt>
                <c:pt idx="14">
                  <c:v>57.587411330000002</c:v>
                </c:pt>
                <c:pt idx="15">
                  <c:v>99.972125840000004</c:v>
                </c:pt>
                <c:pt idx="16">
                  <c:v>99.976583550000001</c:v>
                </c:pt>
                <c:pt idx="17">
                  <c:v>98.195553369999999</c:v>
                </c:pt>
                <c:pt idx="18">
                  <c:v>70.875126320000007</c:v>
                </c:pt>
                <c:pt idx="19">
                  <c:v>99.966007469999994</c:v>
                </c:pt>
                <c:pt idx="20">
                  <c:v>63.04418742</c:v>
                </c:pt>
                <c:pt idx="21">
                  <c:v>77.50577337</c:v>
                </c:pt>
                <c:pt idx="22">
                  <c:v>76.95437158</c:v>
                </c:pt>
                <c:pt idx="23">
                  <c:v>82.686441200000004</c:v>
                </c:pt>
                <c:pt idx="24">
                  <c:v>43.686061979999998</c:v>
                </c:pt>
                <c:pt idx="25">
                  <c:v>65.428152560000001</c:v>
                </c:pt>
                <c:pt idx="26">
                  <c:v>62.837019120000001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7A-4314-973D-E503AAA52EAB}"/>
            </c:ext>
          </c:extLst>
        </c:ser>
        <c:ser>
          <c:idx val="1"/>
          <c:order val="1"/>
          <c:tx>
            <c:strRef>
              <c:f>'Swap Characterization'!$C$55</c:f>
              <c:strCache>
                <c:ptCount val="1"/>
                <c:pt idx="0">
                  <c:v>HPT-Triggered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cat>
            <c:strRef>
              <c:f>'Swap Characterization'!$A$56:$A$82</c:f>
              <c:strCache>
                <c:ptCount val="27"/>
                <c:pt idx="0">
                  <c:v>bwaves</c:v>
                </c:pt>
                <c:pt idx="1">
                  <c:v>mcf</c:v>
                </c:pt>
                <c:pt idx="2">
                  <c:v>fft</c:v>
                </c:pt>
                <c:pt idx="3">
                  <c:v>luCon</c:v>
                </c:pt>
                <c:pt idx="4">
                  <c:v>luNCon</c:v>
                </c:pt>
                <c:pt idx="5">
                  <c:v>LULESH</c:v>
                </c:pt>
                <c:pt idx="6">
                  <c:v>lbm</c:v>
                </c:pt>
                <c:pt idx="7">
                  <c:v>milc</c:v>
                </c:pt>
                <c:pt idx="8">
                  <c:v>GemsFDTF</c:v>
                </c:pt>
                <c:pt idx="9">
                  <c:v>libquantum</c:v>
                </c:pt>
                <c:pt idx="10">
                  <c:v>omnetpp</c:v>
                </c:pt>
                <c:pt idx="11">
                  <c:v>leslie3d</c:v>
                </c:pt>
                <c:pt idx="12">
                  <c:v>radix</c:v>
                </c:pt>
                <c:pt idx="13">
                  <c:v>oceanCon</c:v>
                </c:pt>
                <c:pt idx="14">
                  <c:v>barnes</c:v>
                </c:pt>
                <c:pt idx="15">
                  <c:v>stream</c:v>
                </c:pt>
                <c:pt idx="16">
                  <c:v>miniFE</c:v>
                </c:pt>
                <c:pt idx="17">
                  <c:v>AMGmk</c:v>
                </c:pt>
                <c:pt idx="18">
                  <c:v>SNAP</c:v>
                </c:pt>
                <c:pt idx="19">
                  <c:v>MILCmk</c:v>
                </c:pt>
                <c:pt idx="20">
                  <c:v>mix1</c:v>
                </c:pt>
                <c:pt idx="21">
                  <c:v>mix2</c:v>
                </c:pt>
                <c:pt idx="22">
                  <c:v>mix3</c:v>
                </c:pt>
                <c:pt idx="23">
                  <c:v>mix4</c:v>
                </c:pt>
                <c:pt idx="24">
                  <c:v>mix5</c:v>
                </c:pt>
                <c:pt idx="25">
                  <c:v>mix6</c:v>
                </c:pt>
                <c:pt idx="26">
                  <c:v>Average</c:v>
                </c:pt>
              </c:strCache>
            </c:strRef>
          </c:cat>
          <c:val>
            <c:numRef>
              <c:f>'Swap Characterization'!$C$56:$C$82</c:f>
              <c:numCache>
                <c:formatCode>General</c:formatCode>
                <c:ptCount val="27"/>
                <c:pt idx="0">
                  <c:v>93.288379989999996</c:v>
                </c:pt>
                <c:pt idx="1">
                  <c:v>88.725490199999996</c:v>
                </c:pt>
                <c:pt idx="2">
                  <c:v>99.097129019999997</c:v>
                </c:pt>
                <c:pt idx="3">
                  <c:v>95.42724733</c:v>
                </c:pt>
                <c:pt idx="4">
                  <c:v>69.767441860000005</c:v>
                </c:pt>
                <c:pt idx="5">
                  <c:v>83.801262440000002</c:v>
                </c:pt>
                <c:pt idx="6">
                  <c:v>0.24402051729999999</c:v>
                </c:pt>
                <c:pt idx="7">
                  <c:v>21.088490620000002</c:v>
                </c:pt>
                <c:pt idx="8">
                  <c:v>32.60356041</c:v>
                </c:pt>
                <c:pt idx="9">
                  <c:v>2.6374275409999998E-2</c:v>
                </c:pt>
                <c:pt idx="10">
                  <c:v>46.661197119999997</c:v>
                </c:pt>
                <c:pt idx="11">
                  <c:v>12.44560622</c:v>
                </c:pt>
                <c:pt idx="12">
                  <c:v>24.820017740000001</c:v>
                </c:pt>
                <c:pt idx="13">
                  <c:v>34.119081059999999</c:v>
                </c:pt>
                <c:pt idx="14">
                  <c:v>42.412588669999998</c:v>
                </c:pt>
                <c:pt idx="15">
                  <c:v>2.787415901E-2</c:v>
                </c:pt>
                <c:pt idx="16">
                  <c:v>2.341645421E-2</c:v>
                </c:pt>
                <c:pt idx="17">
                  <c:v>1.8044466260000001</c:v>
                </c:pt>
                <c:pt idx="18">
                  <c:v>29.12487368</c:v>
                </c:pt>
                <c:pt idx="19">
                  <c:v>3.3992532610000001E-2</c:v>
                </c:pt>
                <c:pt idx="20">
                  <c:v>36.95581258</c:v>
                </c:pt>
                <c:pt idx="21">
                  <c:v>22.49422663</c:v>
                </c:pt>
                <c:pt idx="22">
                  <c:v>23.04562842</c:v>
                </c:pt>
                <c:pt idx="23">
                  <c:v>17.313558799999999</c:v>
                </c:pt>
                <c:pt idx="24">
                  <c:v>56.313938020000002</c:v>
                </c:pt>
                <c:pt idx="25">
                  <c:v>34.571847439999999</c:v>
                </c:pt>
                <c:pt idx="26">
                  <c:v>37.162980879999999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7A-4314-973D-E503AAA52E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8"/>
        <c:overlap val="100"/>
        <c:axId val="569414208"/>
        <c:axId val="569414536"/>
      </c:barChart>
      <c:barChart>
        <c:barDir val="col"/>
        <c:grouping val="clustered"/>
        <c:varyColors val="0"/>
        <c:ser>
          <c:idx val="2"/>
          <c:order val="2"/>
          <c:tx>
            <c:strRef>
              <c:f>'Swap Characterization'!$D$55</c:f>
              <c:strCache>
                <c:ptCount val="1"/>
                <c:pt idx="0">
                  <c:v>filler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'Swap Characterization'!$A$56:$A$82</c:f>
              <c:strCache>
                <c:ptCount val="27"/>
                <c:pt idx="0">
                  <c:v>bwaves</c:v>
                </c:pt>
                <c:pt idx="1">
                  <c:v>mcf</c:v>
                </c:pt>
                <c:pt idx="2">
                  <c:v>fft</c:v>
                </c:pt>
                <c:pt idx="3">
                  <c:v>luCon</c:v>
                </c:pt>
                <c:pt idx="4">
                  <c:v>luNCon</c:v>
                </c:pt>
                <c:pt idx="5">
                  <c:v>LULESH</c:v>
                </c:pt>
                <c:pt idx="6">
                  <c:v>lbm</c:v>
                </c:pt>
                <c:pt idx="7">
                  <c:v>milc</c:v>
                </c:pt>
                <c:pt idx="8">
                  <c:v>GemsFDTF</c:v>
                </c:pt>
                <c:pt idx="9">
                  <c:v>libquantum</c:v>
                </c:pt>
                <c:pt idx="10">
                  <c:v>omnetpp</c:v>
                </c:pt>
                <c:pt idx="11">
                  <c:v>leslie3d</c:v>
                </c:pt>
                <c:pt idx="12">
                  <c:v>radix</c:v>
                </c:pt>
                <c:pt idx="13">
                  <c:v>oceanCon</c:v>
                </c:pt>
                <c:pt idx="14">
                  <c:v>barnes</c:v>
                </c:pt>
                <c:pt idx="15">
                  <c:v>stream</c:v>
                </c:pt>
                <c:pt idx="16">
                  <c:v>miniFE</c:v>
                </c:pt>
                <c:pt idx="17">
                  <c:v>AMGmk</c:v>
                </c:pt>
                <c:pt idx="18">
                  <c:v>SNAP</c:v>
                </c:pt>
                <c:pt idx="19">
                  <c:v>MILCmk</c:v>
                </c:pt>
                <c:pt idx="20">
                  <c:v>mix1</c:v>
                </c:pt>
                <c:pt idx="21">
                  <c:v>mix2</c:v>
                </c:pt>
                <c:pt idx="22">
                  <c:v>mix3</c:v>
                </c:pt>
                <c:pt idx="23">
                  <c:v>mix4</c:v>
                </c:pt>
                <c:pt idx="24">
                  <c:v>mix5</c:v>
                </c:pt>
                <c:pt idx="25">
                  <c:v>mix6</c:v>
                </c:pt>
                <c:pt idx="26">
                  <c:v>Average</c:v>
                </c:pt>
              </c:strCache>
            </c:strRef>
          </c:cat>
          <c:val>
            <c:numRef>
              <c:f>'Swap Characterization'!$D$56:$D$82</c:f>
              <c:numCache>
                <c:formatCode>General</c:formatCode>
                <c:ptCount val="27"/>
              </c:numCache>
            </c:numRef>
          </c:val>
          <c:extLst>
            <c:ext xmlns:c16="http://schemas.microsoft.com/office/drawing/2014/chart" uri="{C3380CC4-5D6E-409C-BE32-E72D297353CC}">
              <c16:uniqueId val="{00000002-5A7A-4314-973D-E503AAA52EAB}"/>
            </c:ext>
          </c:extLst>
        </c:ser>
        <c:ser>
          <c:idx val="3"/>
          <c:order val="3"/>
          <c:tx>
            <c:strRef>
              <c:f>'Swap Characterization'!$E$55</c:f>
              <c:strCache>
                <c:ptCount val="1"/>
                <c:pt idx="0">
                  <c:v>filler 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'Swap Characterization'!$A$56:$A$82</c:f>
              <c:strCache>
                <c:ptCount val="27"/>
                <c:pt idx="0">
                  <c:v>bwaves</c:v>
                </c:pt>
                <c:pt idx="1">
                  <c:v>mcf</c:v>
                </c:pt>
                <c:pt idx="2">
                  <c:v>fft</c:v>
                </c:pt>
                <c:pt idx="3">
                  <c:v>luCon</c:v>
                </c:pt>
                <c:pt idx="4">
                  <c:v>luNCon</c:v>
                </c:pt>
                <c:pt idx="5">
                  <c:v>LULESH</c:v>
                </c:pt>
                <c:pt idx="6">
                  <c:v>lbm</c:v>
                </c:pt>
                <c:pt idx="7">
                  <c:v>milc</c:v>
                </c:pt>
                <c:pt idx="8">
                  <c:v>GemsFDTF</c:v>
                </c:pt>
                <c:pt idx="9">
                  <c:v>libquantum</c:v>
                </c:pt>
                <c:pt idx="10">
                  <c:v>omnetpp</c:v>
                </c:pt>
                <c:pt idx="11">
                  <c:v>leslie3d</c:v>
                </c:pt>
                <c:pt idx="12">
                  <c:v>radix</c:v>
                </c:pt>
                <c:pt idx="13">
                  <c:v>oceanCon</c:v>
                </c:pt>
                <c:pt idx="14">
                  <c:v>barnes</c:v>
                </c:pt>
                <c:pt idx="15">
                  <c:v>stream</c:v>
                </c:pt>
                <c:pt idx="16">
                  <c:v>miniFE</c:v>
                </c:pt>
                <c:pt idx="17">
                  <c:v>AMGmk</c:v>
                </c:pt>
                <c:pt idx="18">
                  <c:v>SNAP</c:v>
                </c:pt>
                <c:pt idx="19">
                  <c:v>MILCmk</c:v>
                </c:pt>
                <c:pt idx="20">
                  <c:v>mix1</c:v>
                </c:pt>
                <c:pt idx="21">
                  <c:v>mix2</c:v>
                </c:pt>
                <c:pt idx="22">
                  <c:v>mix3</c:v>
                </c:pt>
                <c:pt idx="23">
                  <c:v>mix4</c:v>
                </c:pt>
                <c:pt idx="24">
                  <c:v>mix5</c:v>
                </c:pt>
                <c:pt idx="25">
                  <c:v>mix6</c:v>
                </c:pt>
                <c:pt idx="26">
                  <c:v>Average</c:v>
                </c:pt>
              </c:strCache>
            </c:strRef>
          </c:cat>
          <c:val>
            <c:numRef>
              <c:f>'Swap Characterization'!$E$56:$E$82</c:f>
              <c:numCache>
                <c:formatCode>General</c:formatCode>
                <c:ptCount val="27"/>
              </c:numCache>
            </c:numRef>
          </c:val>
          <c:extLst>
            <c:ext xmlns:c16="http://schemas.microsoft.com/office/drawing/2014/chart" uri="{C3380CC4-5D6E-409C-BE32-E72D297353CC}">
              <c16:uniqueId val="{00000003-5A7A-4314-973D-E503AAA52EAB}"/>
            </c:ext>
          </c:extLst>
        </c:ser>
        <c:ser>
          <c:idx val="4"/>
          <c:order val="4"/>
          <c:tx>
            <c:strRef>
              <c:f>'Swap Characterization'!$F$55</c:f>
              <c:strCache>
                <c:ptCount val="1"/>
                <c:pt idx="0">
                  <c:v>MMU-Triggered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'Swap Characterization'!$A$56:$A$82</c:f>
              <c:strCache>
                <c:ptCount val="27"/>
                <c:pt idx="0">
                  <c:v>bwaves</c:v>
                </c:pt>
                <c:pt idx="1">
                  <c:v>mcf</c:v>
                </c:pt>
                <c:pt idx="2">
                  <c:v>fft</c:v>
                </c:pt>
                <c:pt idx="3">
                  <c:v>luCon</c:v>
                </c:pt>
                <c:pt idx="4">
                  <c:v>luNCon</c:v>
                </c:pt>
                <c:pt idx="5">
                  <c:v>LULESH</c:v>
                </c:pt>
                <c:pt idx="6">
                  <c:v>lbm</c:v>
                </c:pt>
                <c:pt idx="7">
                  <c:v>milc</c:v>
                </c:pt>
                <c:pt idx="8">
                  <c:v>GemsFDTF</c:v>
                </c:pt>
                <c:pt idx="9">
                  <c:v>libquantum</c:v>
                </c:pt>
                <c:pt idx="10">
                  <c:v>omnetpp</c:v>
                </c:pt>
                <c:pt idx="11">
                  <c:v>leslie3d</c:v>
                </c:pt>
                <c:pt idx="12">
                  <c:v>radix</c:v>
                </c:pt>
                <c:pt idx="13">
                  <c:v>oceanCon</c:v>
                </c:pt>
                <c:pt idx="14">
                  <c:v>barnes</c:v>
                </c:pt>
                <c:pt idx="15">
                  <c:v>stream</c:v>
                </c:pt>
                <c:pt idx="16">
                  <c:v>miniFE</c:v>
                </c:pt>
                <c:pt idx="17">
                  <c:v>AMGmk</c:v>
                </c:pt>
                <c:pt idx="18">
                  <c:v>SNAP</c:v>
                </c:pt>
                <c:pt idx="19">
                  <c:v>MILCmk</c:v>
                </c:pt>
                <c:pt idx="20">
                  <c:v>mix1</c:v>
                </c:pt>
                <c:pt idx="21">
                  <c:v>mix2</c:v>
                </c:pt>
                <c:pt idx="22">
                  <c:v>mix3</c:v>
                </c:pt>
                <c:pt idx="23">
                  <c:v>mix4</c:v>
                </c:pt>
                <c:pt idx="24">
                  <c:v>mix5</c:v>
                </c:pt>
                <c:pt idx="25">
                  <c:v>mix6</c:v>
                </c:pt>
                <c:pt idx="26">
                  <c:v>Average</c:v>
                </c:pt>
              </c:strCache>
            </c:strRef>
          </c:cat>
          <c:val>
            <c:numRef>
              <c:f>'Swap Characterization'!$F$56:$F$82</c:f>
              <c:numCache>
                <c:formatCode>General</c:formatCode>
                <c:ptCount val="27"/>
                <c:pt idx="0">
                  <c:v>4.4075617300000003</c:v>
                </c:pt>
                <c:pt idx="1">
                  <c:v>0.40369088809999998</c:v>
                </c:pt>
                <c:pt idx="2">
                  <c:v>4.0063544260000002E-3</c:v>
                </c:pt>
                <c:pt idx="3">
                  <c:v>1.7452504680000001</c:v>
                </c:pt>
                <c:pt idx="4">
                  <c:v>27.906976740000001</c:v>
                </c:pt>
                <c:pt idx="5">
                  <c:v>11.75062526</c:v>
                </c:pt>
                <c:pt idx="6">
                  <c:v>91.353883249999996</c:v>
                </c:pt>
                <c:pt idx="7">
                  <c:v>56.498489900000003</c:v>
                </c:pt>
                <c:pt idx="8">
                  <c:v>42.79328812</c:v>
                </c:pt>
                <c:pt idx="9">
                  <c:v>51.517183629999998</c:v>
                </c:pt>
                <c:pt idx="10">
                  <c:v>44.79076216</c:v>
                </c:pt>
                <c:pt idx="11">
                  <c:v>15.58447336</c:v>
                </c:pt>
                <c:pt idx="12">
                  <c:v>69.402827099999996</c:v>
                </c:pt>
                <c:pt idx="13">
                  <c:v>51.457179240000002</c:v>
                </c:pt>
                <c:pt idx="14">
                  <c:v>42.477705700000001</c:v>
                </c:pt>
                <c:pt idx="15">
                  <c:v>78.444508290000002</c:v>
                </c:pt>
                <c:pt idx="16">
                  <c:v>75.581083870000001</c:v>
                </c:pt>
                <c:pt idx="17">
                  <c:v>83.288645669999994</c:v>
                </c:pt>
                <c:pt idx="18">
                  <c:v>58.65861804</c:v>
                </c:pt>
                <c:pt idx="19">
                  <c:v>89.67196826</c:v>
                </c:pt>
                <c:pt idx="20">
                  <c:v>58.895283689999999</c:v>
                </c:pt>
                <c:pt idx="21">
                  <c:v>69.929612520000006</c:v>
                </c:pt>
                <c:pt idx="22">
                  <c:v>67.666005350000006</c:v>
                </c:pt>
                <c:pt idx="23">
                  <c:v>69.514153199999996</c:v>
                </c:pt>
                <c:pt idx="24">
                  <c:v>40.63860571</c:v>
                </c:pt>
                <c:pt idx="25">
                  <c:v>59.275262920000003</c:v>
                </c:pt>
                <c:pt idx="26">
                  <c:v>48.602217359999997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A7A-4314-973D-E503AAA52E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14600704"/>
        <c:axId val="614603328"/>
      </c:barChart>
      <c:catAx>
        <c:axId val="569414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45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414536"/>
        <c:crosses val="autoZero"/>
        <c:auto val="1"/>
        <c:lblAlgn val="ctr"/>
        <c:lblOffset val="100"/>
        <c:noMultiLvlLbl val="0"/>
      </c:catAx>
      <c:valAx>
        <c:axId val="56941453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>
                    <a:solidFill>
                      <a:schemeClr val="tx1"/>
                    </a:solidFill>
                  </a:rPr>
                  <a:t>Number of Swaps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414208"/>
        <c:crosses val="autoZero"/>
        <c:crossBetween val="between"/>
      </c:valAx>
      <c:valAx>
        <c:axId val="614603328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614600704"/>
        <c:crosses val="max"/>
        <c:crossBetween val="between"/>
      </c:valAx>
      <c:catAx>
        <c:axId val="6146007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146033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'Swap Characterization'!$B$91</c:f>
              <c:strCache>
                <c:ptCount val="1"/>
                <c:pt idx="0">
                  <c:v>Prefetching-Triggered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'Swap Characterization'!$A$92:$A$103</c:f>
              <c:strCache>
                <c:ptCount val="12"/>
                <c:pt idx="0">
                  <c:v>mcf</c:v>
                </c:pt>
                <c:pt idx="1">
                  <c:v>fft</c:v>
                </c:pt>
                <c:pt idx="2">
                  <c:v>luCon</c:v>
                </c:pt>
                <c:pt idx="3">
                  <c:v>lbm</c:v>
                </c:pt>
                <c:pt idx="4">
                  <c:v>stream</c:v>
                </c:pt>
                <c:pt idx="5">
                  <c:v>miniFE</c:v>
                </c:pt>
                <c:pt idx="6">
                  <c:v>AMGmk</c:v>
                </c:pt>
                <c:pt idx="7">
                  <c:v>MILCmk</c:v>
                </c:pt>
                <c:pt idx="8">
                  <c:v>mix2</c:v>
                </c:pt>
                <c:pt idx="9">
                  <c:v>mix3</c:v>
                </c:pt>
                <c:pt idx="10">
                  <c:v>mix4</c:v>
                </c:pt>
                <c:pt idx="11">
                  <c:v>Average</c:v>
                </c:pt>
              </c:strCache>
            </c:strRef>
          </c:cat>
          <c:val>
            <c:numRef>
              <c:f>'Swap Characterization'!$B$92:$B$103</c:f>
              <c:numCache>
                <c:formatCode>General</c:formatCode>
                <c:ptCount val="12"/>
                <c:pt idx="0">
                  <c:v>11.274509800000001</c:v>
                </c:pt>
                <c:pt idx="1">
                  <c:v>0.90287098210000005</c:v>
                </c:pt>
                <c:pt idx="2">
                  <c:v>4.5727526660000004</c:v>
                </c:pt>
                <c:pt idx="3">
                  <c:v>99.755979479999993</c:v>
                </c:pt>
                <c:pt idx="4">
                  <c:v>99.972125840000004</c:v>
                </c:pt>
                <c:pt idx="5">
                  <c:v>99.976583550000001</c:v>
                </c:pt>
                <c:pt idx="6">
                  <c:v>98.195553369999999</c:v>
                </c:pt>
                <c:pt idx="7">
                  <c:v>99.966007469999994</c:v>
                </c:pt>
                <c:pt idx="8">
                  <c:v>77.50577337</c:v>
                </c:pt>
                <c:pt idx="9">
                  <c:v>76.95437158</c:v>
                </c:pt>
                <c:pt idx="10">
                  <c:v>82.686441200000004</c:v>
                </c:pt>
                <c:pt idx="11">
                  <c:v>62.837019120000001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FE-493C-A414-B13C4DF58699}"/>
            </c:ext>
          </c:extLst>
        </c:ser>
        <c:ser>
          <c:idx val="1"/>
          <c:order val="1"/>
          <c:tx>
            <c:strRef>
              <c:f>'Swap Characterization'!$C$91</c:f>
              <c:strCache>
                <c:ptCount val="1"/>
                <c:pt idx="0">
                  <c:v>HPT-Triggered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cat>
            <c:strRef>
              <c:f>'Swap Characterization'!$A$92:$A$103</c:f>
              <c:strCache>
                <c:ptCount val="12"/>
                <c:pt idx="0">
                  <c:v>mcf</c:v>
                </c:pt>
                <c:pt idx="1">
                  <c:v>fft</c:v>
                </c:pt>
                <c:pt idx="2">
                  <c:v>luCon</c:v>
                </c:pt>
                <c:pt idx="3">
                  <c:v>lbm</c:v>
                </c:pt>
                <c:pt idx="4">
                  <c:v>stream</c:v>
                </c:pt>
                <c:pt idx="5">
                  <c:v>miniFE</c:v>
                </c:pt>
                <c:pt idx="6">
                  <c:v>AMGmk</c:v>
                </c:pt>
                <c:pt idx="7">
                  <c:v>MILCmk</c:v>
                </c:pt>
                <c:pt idx="8">
                  <c:v>mix2</c:v>
                </c:pt>
                <c:pt idx="9">
                  <c:v>mix3</c:v>
                </c:pt>
                <c:pt idx="10">
                  <c:v>mix4</c:v>
                </c:pt>
                <c:pt idx="11">
                  <c:v>Average</c:v>
                </c:pt>
              </c:strCache>
            </c:strRef>
          </c:cat>
          <c:val>
            <c:numRef>
              <c:f>'Swap Characterization'!$C$92:$C$103</c:f>
              <c:numCache>
                <c:formatCode>General</c:formatCode>
                <c:ptCount val="12"/>
                <c:pt idx="0">
                  <c:v>88.725490199999996</c:v>
                </c:pt>
                <c:pt idx="1">
                  <c:v>99.097129019999997</c:v>
                </c:pt>
                <c:pt idx="2">
                  <c:v>95.42724733</c:v>
                </c:pt>
                <c:pt idx="3">
                  <c:v>0.24402051729999999</c:v>
                </c:pt>
                <c:pt idx="4">
                  <c:v>2.787415901E-2</c:v>
                </c:pt>
                <c:pt idx="5">
                  <c:v>2.341645421E-2</c:v>
                </c:pt>
                <c:pt idx="6">
                  <c:v>1.8044466260000001</c:v>
                </c:pt>
                <c:pt idx="7">
                  <c:v>3.3992532610000001E-2</c:v>
                </c:pt>
                <c:pt idx="8">
                  <c:v>22.49422663</c:v>
                </c:pt>
                <c:pt idx="9">
                  <c:v>23.04562842</c:v>
                </c:pt>
                <c:pt idx="10">
                  <c:v>17.313558799999999</c:v>
                </c:pt>
                <c:pt idx="11">
                  <c:v>37.162980879999999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FE-493C-A414-B13C4DF586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8"/>
        <c:overlap val="100"/>
        <c:axId val="583986640"/>
        <c:axId val="583983688"/>
      </c:barChart>
      <c:barChart>
        <c:barDir val="col"/>
        <c:grouping val="clustered"/>
        <c:varyColors val="0"/>
        <c:ser>
          <c:idx val="2"/>
          <c:order val="2"/>
          <c:tx>
            <c:strRef>
              <c:f>'Swap Characterization'!$D$91</c:f>
              <c:strCache>
                <c:ptCount val="1"/>
                <c:pt idx="0">
                  <c:v>filler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'Swap Characterization'!$A$92:$A$103</c:f>
              <c:strCache>
                <c:ptCount val="12"/>
                <c:pt idx="0">
                  <c:v>mcf</c:v>
                </c:pt>
                <c:pt idx="1">
                  <c:v>fft</c:v>
                </c:pt>
                <c:pt idx="2">
                  <c:v>luCon</c:v>
                </c:pt>
                <c:pt idx="3">
                  <c:v>lbm</c:v>
                </c:pt>
                <c:pt idx="4">
                  <c:v>stream</c:v>
                </c:pt>
                <c:pt idx="5">
                  <c:v>miniFE</c:v>
                </c:pt>
                <c:pt idx="6">
                  <c:v>AMGmk</c:v>
                </c:pt>
                <c:pt idx="7">
                  <c:v>MILCmk</c:v>
                </c:pt>
                <c:pt idx="8">
                  <c:v>mix2</c:v>
                </c:pt>
                <c:pt idx="9">
                  <c:v>mix3</c:v>
                </c:pt>
                <c:pt idx="10">
                  <c:v>mix4</c:v>
                </c:pt>
                <c:pt idx="11">
                  <c:v>Average</c:v>
                </c:pt>
              </c:strCache>
            </c:strRef>
          </c:cat>
          <c:val>
            <c:numRef>
              <c:f>'Swap Characterization'!$D$92:$D$103</c:f>
              <c:numCache>
                <c:formatCode>General</c:formatCode>
                <c:ptCount val="12"/>
              </c:numCache>
            </c:numRef>
          </c:val>
          <c:extLst>
            <c:ext xmlns:c16="http://schemas.microsoft.com/office/drawing/2014/chart" uri="{C3380CC4-5D6E-409C-BE32-E72D297353CC}">
              <c16:uniqueId val="{00000002-F5FE-493C-A414-B13C4DF58699}"/>
            </c:ext>
          </c:extLst>
        </c:ser>
        <c:ser>
          <c:idx val="3"/>
          <c:order val="3"/>
          <c:tx>
            <c:strRef>
              <c:f>'Swap Characterization'!$E$91</c:f>
              <c:strCache>
                <c:ptCount val="1"/>
                <c:pt idx="0">
                  <c:v>filler 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'Swap Characterization'!$A$92:$A$103</c:f>
              <c:strCache>
                <c:ptCount val="12"/>
                <c:pt idx="0">
                  <c:v>mcf</c:v>
                </c:pt>
                <c:pt idx="1">
                  <c:v>fft</c:v>
                </c:pt>
                <c:pt idx="2">
                  <c:v>luCon</c:v>
                </c:pt>
                <c:pt idx="3">
                  <c:v>lbm</c:v>
                </c:pt>
                <c:pt idx="4">
                  <c:v>stream</c:v>
                </c:pt>
                <c:pt idx="5">
                  <c:v>miniFE</c:v>
                </c:pt>
                <c:pt idx="6">
                  <c:v>AMGmk</c:v>
                </c:pt>
                <c:pt idx="7">
                  <c:v>MILCmk</c:v>
                </c:pt>
                <c:pt idx="8">
                  <c:v>mix2</c:v>
                </c:pt>
                <c:pt idx="9">
                  <c:v>mix3</c:v>
                </c:pt>
                <c:pt idx="10">
                  <c:v>mix4</c:v>
                </c:pt>
                <c:pt idx="11">
                  <c:v>Average</c:v>
                </c:pt>
              </c:strCache>
            </c:strRef>
          </c:cat>
          <c:val>
            <c:numRef>
              <c:f>'Swap Characterization'!$E$92:$E$103</c:f>
              <c:numCache>
                <c:formatCode>General</c:formatCode>
                <c:ptCount val="12"/>
              </c:numCache>
            </c:numRef>
          </c:val>
          <c:extLst>
            <c:ext xmlns:c16="http://schemas.microsoft.com/office/drawing/2014/chart" uri="{C3380CC4-5D6E-409C-BE32-E72D297353CC}">
              <c16:uniqueId val="{00000003-F5FE-493C-A414-B13C4DF58699}"/>
            </c:ext>
          </c:extLst>
        </c:ser>
        <c:ser>
          <c:idx val="4"/>
          <c:order val="4"/>
          <c:tx>
            <c:strRef>
              <c:f>'Swap Characterization'!$F$91</c:f>
              <c:strCache>
                <c:ptCount val="1"/>
                <c:pt idx="0">
                  <c:v>MMU-Triggered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0000"/>
              </a:solidFill>
            </a:ln>
            <a:effectLst/>
          </c:spPr>
          <c:invertIfNegative val="0"/>
          <c:cat>
            <c:strRef>
              <c:f>'Swap Characterization'!$A$92:$A$103</c:f>
              <c:strCache>
                <c:ptCount val="12"/>
                <c:pt idx="0">
                  <c:v>mcf</c:v>
                </c:pt>
                <c:pt idx="1">
                  <c:v>fft</c:v>
                </c:pt>
                <c:pt idx="2">
                  <c:v>luCon</c:v>
                </c:pt>
                <c:pt idx="3">
                  <c:v>lbm</c:v>
                </c:pt>
                <c:pt idx="4">
                  <c:v>stream</c:v>
                </c:pt>
                <c:pt idx="5">
                  <c:v>miniFE</c:v>
                </c:pt>
                <c:pt idx="6">
                  <c:v>AMGmk</c:v>
                </c:pt>
                <c:pt idx="7">
                  <c:v>MILCmk</c:v>
                </c:pt>
                <c:pt idx="8">
                  <c:v>mix2</c:v>
                </c:pt>
                <c:pt idx="9">
                  <c:v>mix3</c:v>
                </c:pt>
                <c:pt idx="10">
                  <c:v>mix4</c:v>
                </c:pt>
                <c:pt idx="11">
                  <c:v>Average</c:v>
                </c:pt>
              </c:strCache>
            </c:strRef>
          </c:cat>
          <c:val>
            <c:numRef>
              <c:f>'Swap Characterization'!$F$92:$F$103</c:f>
              <c:numCache>
                <c:formatCode>General</c:formatCode>
                <c:ptCount val="12"/>
                <c:pt idx="0">
                  <c:v>0.40369088809999998</c:v>
                </c:pt>
                <c:pt idx="1">
                  <c:v>4.0063544260000002E-3</c:v>
                </c:pt>
                <c:pt idx="2">
                  <c:v>1.7452504680000001</c:v>
                </c:pt>
                <c:pt idx="3">
                  <c:v>91.353883249999996</c:v>
                </c:pt>
                <c:pt idx="4">
                  <c:v>78.444508290000002</c:v>
                </c:pt>
                <c:pt idx="5">
                  <c:v>75.581083870000001</c:v>
                </c:pt>
                <c:pt idx="6">
                  <c:v>83.288645669999994</c:v>
                </c:pt>
                <c:pt idx="7">
                  <c:v>89.67196826</c:v>
                </c:pt>
                <c:pt idx="8">
                  <c:v>69.929612520000006</c:v>
                </c:pt>
                <c:pt idx="9">
                  <c:v>67.666005350000006</c:v>
                </c:pt>
                <c:pt idx="10">
                  <c:v>69.514153199999996</c:v>
                </c:pt>
                <c:pt idx="11">
                  <c:v>48.602217359999997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FE-493C-A414-B13C4DF586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84252208"/>
        <c:axId val="584249912"/>
      </c:barChart>
      <c:catAx>
        <c:axId val="583986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45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3983688"/>
        <c:crosses val="autoZero"/>
        <c:auto val="1"/>
        <c:lblAlgn val="ctr"/>
        <c:lblOffset val="100"/>
        <c:noMultiLvlLbl val="0"/>
      </c:catAx>
      <c:valAx>
        <c:axId val="58398368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>
                    <a:solidFill>
                      <a:schemeClr val="tx1"/>
                    </a:solidFill>
                  </a:rPr>
                  <a:t>Number of Swaps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3986640"/>
        <c:crosses val="autoZero"/>
        <c:crossBetween val="between"/>
      </c:valAx>
      <c:valAx>
        <c:axId val="584249912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584252208"/>
        <c:crosses val="max"/>
        <c:crossBetween val="between"/>
      </c:valAx>
      <c:catAx>
        <c:axId val="5842522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842499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'Swap Characterization'!$B$91</c:f>
              <c:strCache>
                <c:ptCount val="1"/>
                <c:pt idx="0">
                  <c:v>Prefetching-Triggered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'Swap Characterization'!$A$92:$A$103</c:f>
              <c:strCache>
                <c:ptCount val="12"/>
                <c:pt idx="0">
                  <c:v>mcf</c:v>
                </c:pt>
                <c:pt idx="1">
                  <c:v>fft</c:v>
                </c:pt>
                <c:pt idx="2">
                  <c:v>luCon</c:v>
                </c:pt>
                <c:pt idx="3">
                  <c:v>lbm</c:v>
                </c:pt>
                <c:pt idx="4">
                  <c:v>stream</c:v>
                </c:pt>
                <c:pt idx="5">
                  <c:v>miniFE</c:v>
                </c:pt>
                <c:pt idx="6">
                  <c:v>AMGmk</c:v>
                </c:pt>
                <c:pt idx="7">
                  <c:v>MILCmk</c:v>
                </c:pt>
                <c:pt idx="8">
                  <c:v>mix2</c:v>
                </c:pt>
                <c:pt idx="9">
                  <c:v>mix3</c:v>
                </c:pt>
                <c:pt idx="10">
                  <c:v>mix4</c:v>
                </c:pt>
                <c:pt idx="11">
                  <c:v>Average</c:v>
                </c:pt>
              </c:strCache>
            </c:strRef>
          </c:cat>
          <c:val>
            <c:numRef>
              <c:f>'Swap Characterization'!$B$92:$B$103</c:f>
              <c:numCache>
                <c:formatCode>General</c:formatCode>
                <c:ptCount val="12"/>
                <c:pt idx="0">
                  <c:v>11.274509800000001</c:v>
                </c:pt>
                <c:pt idx="1">
                  <c:v>0.90287098210000005</c:v>
                </c:pt>
                <c:pt idx="2">
                  <c:v>4.5727526660000004</c:v>
                </c:pt>
                <c:pt idx="3">
                  <c:v>99.755979479999993</c:v>
                </c:pt>
                <c:pt idx="4">
                  <c:v>99.972125840000004</c:v>
                </c:pt>
                <c:pt idx="5">
                  <c:v>99.976583550000001</c:v>
                </c:pt>
                <c:pt idx="6">
                  <c:v>98.195553369999999</c:v>
                </c:pt>
                <c:pt idx="7">
                  <c:v>99.966007469999994</c:v>
                </c:pt>
                <c:pt idx="8">
                  <c:v>77.50577337</c:v>
                </c:pt>
                <c:pt idx="9">
                  <c:v>76.95437158</c:v>
                </c:pt>
                <c:pt idx="10">
                  <c:v>82.686441200000004</c:v>
                </c:pt>
                <c:pt idx="11">
                  <c:v>62.837019120000001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FE-493C-A414-B13C4DF58699}"/>
            </c:ext>
          </c:extLst>
        </c:ser>
        <c:ser>
          <c:idx val="1"/>
          <c:order val="1"/>
          <c:tx>
            <c:strRef>
              <c:f>'Swap Characterization'!$C$91</c:f>
              <c:strCache>
                <c:ptCount val="1"/>
                <c:pt idx="0">
                  <c:v>HPT-Triggered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cat>
            <c:strRef>
              <c:f>'Swap Characterization'!$A$92:$A$103</c:f>
              <c:strCache>
                <c:ptCount val="12"/>
                <c:pt idx="0">
                  <c:v>mcf</c:v>
                </c:pt>
                <c:pt idx="1">
                  <c:v>fft</c:v>
                </c:pt>
                <c:pt idx="2">
                  <c:v>luCon</c:v>
                </c:pt>
                <c:pt idx="3">
                  <c:v>lbm</c:v>
                </c:pt>
                <c:pt idx="4">
                  <c:v>stream</c:v>
                </c:pt>
                <c:pt idx="5">
                  <c:v>miniFE</c:v>
                </c:pt>
                <c:pt idx="6">
                  <c:v>AMGmk</c:v>
                </c:pt>
                <c:pt idx="7">
                  <c:v>MILCmk</c:v>
                </c:pt>
                <c:pt idx="8">
                  <c:v>mix2</c:v>
                </c:pt>
                <c:pt idx="9">
                  <c:v>mix3</c:v>
                </c:pt>
                <c:pt idx="10">
                  <c:v>mix4</c:v>
                </c:pt>
                <c:pt idx="11">
                  <c:v>Average</c:v>
                </c:pt>
              </c:strCache>
            </c:strRef>
          </c:cat>
          <c:val>
            <c:numRef>
              <c:f>'Swap Characterization'!$C$92:$C$103</c:f>
              <c:numCache>
                <c:formatCode>General</c:formatCode>
                <c:ptCount val="12"/>
                <c:pt idx="0">
                  <c:v>88.725490199999996</c:v>
                </c:pt>
                <c:pt idx="1">
                  <c:v>99.097129019999997</c:v>
                </c:pt>
                <c:pt idx="2">
                  <c:v>95.42724733</c:v>
                </c:pt>
                <c:pt idx="3">
                  <c:v>0.24402051729999999</c:v>
                </c:pt>
                <c:pt idx="4">
                  <c:v>2.787415901E-2</c:v>
                </c:pt>
                <c:pt idx="5">
                  <c:v>2.341645421E-2</c:v>
                </c:pt>
                <c:pt idx="6">
                  <c:v>1.8044466260000001</c:v>
                </c:pt>
                <c:pt idx="7">
                  <c:v>3.3992532610000001E-2</c:v>
                </c:pt>
                <c:pt idx="8">
                  <c:v>22.49422663</c:v>
                </c:pt>
                <c:pt idx="9">
                  <c:v>23.04562842</c:v>
                </c:pt>
                <c:pt idx="10">
                  <c:v>17.313558799999999</c:v>
                </c:pt>
                <c:pt idx="11">
                  <c:v>37.162980879999999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FE-493C-A414-B13C4DF586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8"/>
        <c:overlap val="100"/>
        <c:axId val="583986640"/>
        <c:axId val="583983688"/>
      </c:barChart>
      <c:barChart>
        <c:barDir val="col"/>
        <c:grouping val="clustered"/>
        <c:varyColors val="0"/>
        <c:ser>
          <c:idx val="2"/>
          <c:order val="2"/>
          <c:tx>
            <c:strRef>
              <c:f>'Swap Characterization'!$D$91</c:f>
              <c:strCache>
                <c:ptCount val="1"/>
                <c:pt idx="0">
                  <c:v>filler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'Swap Characterization'!$A$92:$A$103</c:f>
              <c:strCache>
                <c:ptCount val="12"/>
                <c:pt idx="0">
                  <c:v>mcf</c:v>
                </c:pt>
                <c:pt idx="1">
                  <c:v>fft</c:v>
                </c:pt>
                <c:pt idx="2">
                  <c:v>luCon</c:v>
                </c:pt>
                <c:pt idx="3">
                  <c:v>lbm</c:v>
                </c:pt>
                <c:pt idx="4">
                  <c:v>stream</c:v>
                </c:pt>
                <c:pt idx="5">
                  <c:v>miniFE</c:v>
                </c:pt>
                <c:pt idx="6">
                  <c:v>AMGmk</c:v>
                </c:pt>
                <c:pt idx="7">
                  <c:v>MILCmk</c:v>
                </c:pt>
                <c:pt idx="8">
                  <c:v>mix2</c:v>
                </c:pt>
                <c:pt idx="9">
                  <c:v>mix3</c:v>
                </c:pt>
                <c:pt idx="10">
                  <c:v>mix4</c:v>
                </c:pt>
                <c:pt idx="11">
                  <c:v>Average</c:v>
                </c:pt>
              </c:strCache>
            </c:strRef>
          </c:cat>
          <c:val>
            <c:numRef>
              <c:f>'Swap Characterization'!$D$92:$D$103</c:f>
              <c:numCache>
                <c:formatCode>General</c:formatCode>
                <c:ptCount val="12"/>
              </c:numCache>
            </c:numRef>
          </c:val>
          <c:extLst>
            <c:ext xmlns:c16="http://schemas.microsoft.com/office/drawing/2014/chart" uri="{C3380CC4-5D6E-409C-BE32-E72D297353CC}">
              <c16:uniqueId val="{00000002-F5FE-493C-A414-B13C4DF58699}"/>
            </c:ext>
          </c:extLst>
        </c:ser>
        <c:ser>
          <c:idx val="3"/>
          <c:order val="3"/>
          <c:tx>
            <c:strRef>
              <c:f>'Swap Characterization'!$E$91</c:f>
              <c:strCache>
                <c:ptCount val="1"/>
                <c:pt idx="0">
                  <c:v>filler 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'Swap Characterization'!$A$92:$A$103</c:f>
              <c:strCache>
                <c:ptCount val="12"/>
                <c:pt idx="0">
                  <c:v>mcf</c:v>
                </c:pt>
                <c:pt idx="1">
                  <c:v>fft</c:v>
                </c:pt>
                <c:pt idx="2">
                  <c:v>luCon</c:v>
                </c:pt>
                <c:pt idx="3">
                  <c:v>lbm</c:v>
                </c:pt>
                <c:pt idx="4">
                  <c:v>stream</c:v>
                </c:pt>
                <c:pt idx="5">
                  <c:v>miniFE</c:v>
                </c:pt>
                <c:pt idx="6">
                  <c:v>AMGmk</c:v>
                </c:pt>
                <c:pt idx="7">
                  <c:v>MILCmk</c:v>
                </c:pt>
                <c:pt idx="8">
                  <c:v>mix2</c:v>
                </c:pt>
                <c:pt idx="9">
                  <c:v>mix3</c:v>
                </c:pt>
                <c:pt idx="10">
                  <c:v>mix4</c:v>
                </c:pt>
                <c:pt idx="11">
                  <c:v>Average</c:v>
                </c:pt>
              </c:strCache>
            </c:strRef>
          </c:cat>
          <c:val>
            <c:numRef>
              <c:f>'Swap Characterization'!$E$92:$E$103</c:f>
              <c:numCache>
                <c:formatCode>General</c:formatCode>
                <c:ptCount val="12"/>
              </c:numCache>
            </c:numRef>
          </c:val>
          <c:extLst>
            <c:ext xmlns:c16="http://schemas.microsoft.com/office/drawing/2014/chart" uri="{C3380CC4-5D6E-409C-BE32-E72D297353CC}">
              <c16:uniqueId val="{00000003-F5FE-493C-A414-B13C4DF58699}"/>
            </c:ext>
          </c:extLst>
        </c:ser>
        <c:ser>
          <c:idx val="4"/>
          <c:order val="4"/>
          <c:tx>
            <c:strRef>
              <c:f>'Swap Characterization'!$F$91</c:f>
              <c:strCache>
                <c:ptCount val="1"/>
                <c:pt idx="0">
                  <c:v>MMU-Triggered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0000"/>
              </a:solidFill>
            </a:ln>
            <a:effectLst/>
          </c:spPr>
          <c:invertIfNegative val="0"/>
          <c:cat>
            <c:strRef>
              <c:f>'Swap Characterization'!$A$92:$A$103</c:f>
              <c:strCache>
                <c:ptCount val="12"/>
                <c:pt idx="0">
                  <c:v>mcf</c:v>
                </c:pt>
                <c:pt idx="1">
                  <c:v>fft</c:v>
                </c:pt>
                <c:pt idx="2">
                  <c:v>luCon</c:v>
                </c:pt>
                <c:pt idx="3">
                  <c:v>lbm</c:v>
                </c:pt>
                <c:pt idx="4">
                  <c:v>stream</c:v>
                </c:pt>
                <c:pt idx="5">
                  <c:v>miniFE</c:v>
                </c:pt>
                <c:pt idx="6">
                  <c:v>AMGmk</c:v>
                </c:pt>
                <c:pt idx="7">
                  <c:v>MILCmk</c:v>
                </c:pt>
                <c:pt idx="8">
                  <c:v>mix2</c:v>
                </c:pt>
                <c:pt idx="9">
                  <c:v>mix3</c:v>
                </c:pt>
                <c:pt idx="10">
                  <c:v>mix4</c:v>
                </c:pt>
                <c:pt idx="11">
                  <c:v>Average</c:v>
                </c:pt>
              </c:strCache>
            </c:strRef>
          </c:cat>
          <c:val>
            <c:numRef>
              <c:f>'Swap Characterization'!$F$92:$F$103</c:f>
              <c:numCache>
                <c:formatCode>General</c:formatCode>
                <c:ptCount val="12"/>
                <c:pt idx="0">
                  <c:v>0.40369088809999998</c:v>
                </c:pt>
                <c:pt idx="1">
                  <c:v>4.0063544260000002E-3</c:v>
                </c:pt>
                <c:pt idx="2">
                  <c:v>1.7452504680000001</c:v>
                </c:pt>
                <c:pt idx="3">
                  <c:v>91.353883249999996</c:v>
                </c:pt>
                <c:pt idx="4">
                  <c:v>78.444508290000002</c:v>
                </c:pt>
                <c:pt idx="5">
                  <c:v>75.581083870000001</c:v>
                </c:pt>
                <c:pt idx="6">
                  <c:v>83.288645669999994</c:v>
                </c:pt>
                <c:pt idx="7">
                  <c:v>89.67196826</c:v>
                </c:pt>
                <c:pt idx="8">
                  <c:v>69.929612520000006</c:v>
                </c:pt>
                <c:pt idx="9">
                  <c:v>67.666005350000006</c:v>
                </c:pt>
                <c:pt idx="10">
                  <c:v>69.514153199999996</c:v>
                </c:pt>
                <c:pt idx="11">
                  <c:v>48.602217359999997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FE-493C-A414-B13C4DF586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84252208"/>
        <c:axId val="584249912"/>
      </c:barChart>
      <c:catAx>
        <c:axId val="583986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45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3983688"/>
        <c:crosses val="autoZero"/>
        <c:auto val="1"/>
        <c:lblAlgn val="ctr"/>
        <c:lblOffset val="100"/>
        <c:noMultiLvlLbl val="0"/>
      </c:catAx>
      <c:valAx>
        <c:axId val="58398368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>
                    <a:solidFill>
                      <a:schemeClr val="tx1"/>
                    </a:solidFill>
                  </a:rPr>
                  <a:t>Number of Swaps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3986640"/>
        <c:crosses val="autoZero"/>
        <c:crossBetween val="between"/>
      </c:valAx>
      <c:valAx>
        <c:axId val="584249912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584252208"/>
        <c:crosses val="max"/>
        <c:crossBetween val="between"/>
      </c:valAx>
      <c:catAx>
        <c:axId val="5842522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842499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IPC!$A$42</c:f>
              <c:strCache>
                <c:ptCount val="1"/>
                <c:pt idx="0">
                  <c:v>Mempod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IPC!$B$41:$F$41</c:f>
              <c:strCache>
                <c:ptCount val="5"/>
                <c:pt idx="0">
                  <c:v>SPEC</c:v>
                </c:pt>
                <c:pt idx="1">
                  <c:v>Splash</c:v>
                </c:pt>
                <c:pt idx="2">
                  <c:v>Coral</c:v>
                </c:pt>
                <c:pt idx="3">
                  <c:v>Mixes</c:v>
                </c:pt>
                <c:pt idx="4">
                  <c:v>Average</c:v>
                </c:pt>
              </c:strCache>
            </c:strRef>
          </c:cat>
          <c:val>
            <c:numRef>
              <c:f>IPC!$B$42:$F$42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C7-40D7-ABB8-B8C0B30C0C8A}"/>
            </c:ext>
          </c:extLst>
        </c:ser>
        <c:ser>
          <c:idx val="1"/>
          <c:order val="1"/>
          <c:tx>
            <c:strRef>
              <c:f>IPC!$A$43</c:f>
              <c:strCache>
                <c:ptCount val="1"/>
                <c:pt idx="0">
                  <c:v>PoM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cat>
            <c:strRef>
              <c:f>IPC!$B$41:$F$41</c:f>
              <c:strCache>
                <c:ptCount val="5"/>
                <c:pt idx="0">
                  <c:v>SPEC</c:v>
                </c:pt>
                <c:pt idx="1">
                  <c:v>Splash</c:v>
                </c:pt>
                <c:pt idx="2">
                  <c:v>Coral</c:v>
                </c:pt>
                <c:pt idx="3">
                  <c:v>Mixes</c:v>
                </c:pt>
                <c:pt idx="4">
                  <c:v>Average</c:v>
                </c:pt>
              </c:strCache>
            </c:strRef>
          </c:cat>
          <c:val>
            <c:numRef>
              <c:f>IPC!$B$43:$F$43</c:f>
              <c:numCache>
                <c:formatCode>General</c:formatCode>
                <c:ptCount val="5"/>
                <c:pt idx="0">
                  <c:v>1.0952688640874999</c:v>
                </c:pt>
                <c:pt idx="1">
                  <c:v>0.99080338118333333</c:v>
                </c:pt>
                <c:pt idx="2">
                  <c:v>1.1504719513833332</c:v>
                </c:pt>
                <c:pt idx="3">
                  <c:v>1.0539128796166668</c:v>
                </c:pt>
                <c:pt idx="4">
                  <c:v>1.0726142690677083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C7-40D7-ABB8-B8C0B30C0C8A}"/>
            </c:ext>
          </c:extLst>
        </c:ser>
        <c:ser>
          <c:idx val="2"/>
          <c:order val="2"/>
          <c:tx>
            <c:strRef>
              <c:f>IPC!$A$44</c:f>
              <c:strCache>
                <c:ptCount val="1"/>
                <c:pt idx="0">
                  <c:v>PageSeer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IPC!$B$41:$F$41</c:f>
              <c:strCache>
                <c:ptCount val="5"/>
                <c:pt idx="0">
                  <c:v>SPEC</c:v>
                </c:pt>
                <c:pt idx="1">
                  <c:v>Splash</c:v>
                </c:pt>
                <c:pt idx="2">
                  <c:v>Coral</c:v>
                </c:pt>
                <c:pt idx="3">
                  <c:v>Mixes</c:v>
                </c:pt>
                <c:pt idx="4">
                  <c:v>Average</c:v>
                </c:pt>
              </c:strCache>
            </c:strRef>
          </c:cat>
          <c:val>
            <c:numRef>
              <c:f>IPC!$B$44:$F$44</c:f>
              <c:numCache>
                <c:formatCode>General</c:formatCode>
                <c:ptCount val="5"/>
                <c:pt idx="0">
                  <c:v>1.272930173375</c:v>
                </c:pt>
                <c:pt idx="1">
                  <c:v>1.1402592345</c:v>
                </c:pt>
                <c:pt idx="2">
                  <c:v>1.5043118346666666</c:v>
                </c:pt>
                <c:pt idx="3">
                  <c:v>1.2225018985</c:v>
                </c:pt>
                <c:pt idx="4">
                  <c:v>1.2850007852604166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4C7-40D7-ABB8-B8C0B30C0C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9261160"/>
        <c:axId val="1"/>
      </c:barChart>
      <c:catAx>
        <c:axId val="219261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1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1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 b="0" dirty="0"/>
                  <a:t>Speedup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9261160"/>
        <c:crosses val="autoZero"/>
        <c:crossBetween val="between"/>
      </c:valAx>
      <c:spPr>
        <a:noFill/>
        <a:ln w="25373">
          <a:noFill/>
        </a:ln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FC6FBC-C1BB-4E90-B366-130AA81517E4}" type="doc">
      <dgm:prSet loTypeId="urn:microsoft.com/office/officeart/2005/8/layout/vList5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684EF3-892E-46A6-8653-43AF0A33D312}">
      <dgm:prSet phldrT="[Text]" custT="1"/>
      <dgm:spPr>
        <a:solidFill>
          <a:srgbClr val="7AA2FA"/>
        </a:solidFill>
        <a:ln w="12700">
          <a:solidFill>
            <a:schemeClr val="bg1"/>
          </a:solidFill>
        </a:ln>
      </dgm:spPr>
      <dgm:t>
        <a:bodyPr/>
        <a:lstStyle/>
        <a:p>
          <a:r>
            <a:rPr lang="en-US" sz="2600" dirty="0">
              <a:solidFill>
                <a:schemeClr val="tx1"/>
              </a:solidFill>
            </a:rPr>
            <a:t>Simulator</a:t>
          </a:r>
        </a:p>
      </dgm:t>
    </dgm:pt>
    <dgm:pt modelId="{88F73BAB-5D4D-495C-A2D2-40B4BAE341E2}" type="parTrans" cxnId="{EDA04712-CCA2-46E7-9759-6E764516C177}">
      <dgm:prSet/>
      <dgm:spPr/>
      <dgm:t>
        <a:bodyPr/>
        <a:lstStyle/>
        <a:p>
          <a:endParaRPr lang="en-US"/>
        </a:p>
      </dgm:t>
    </dgm:pt>
    <dgm:pt modelId="{951E146F-3349-4A1B-8A4B-62F75B58B1E5}" type="sibTrans" cxnId="{EDA04712-CCA2-46E7-9759-6E764516C177}">
      <dgm:prSet/>
      <dgm:spPr/>
      <dgm:t>
        <a:bodyPr/>
        <a:lstStyle/>
        <a:p>
          <a:endParaRPr lang="en-US"/>
        </a:p>
      </dgm:t>
    </dgm:pt>
    <dgm:pt modelId="{39AAEB80-C9BA-478D-AC07-F2F4EEA1548D}">
      <dgm:prSet phldrT="[Text]" custT="1"/>
      <dgm:spPr>
        <a:solidFill>
          <a:srgbClr val="C3D5FD">
            <a:alpha val="89804"/>
          </a:srgbClr>
        </a:solidFill>
      </dgm:spPr>
      <dgm:t>
        <a:bodyPr/>
        <a:lstStyle/>
        <a:p>
          <a:r>
            <a:rPr lang="en-US" sz="2500" dirty="0" err="1"/>
            <a:t>Simics</a:t>
          </a:r>
          <a:r>
            <a:rPr lang="en-US" sz="2500" dirty="0"/>
            <a:t> + SST + DRAMSim2</a:t>
          </a:r>
        </a:p>
      </dgm:t>
    </dgm:pt>
    <dgm:pt modelId="{4A92C0B9-1220-4123-B3E3-B17DAD4EA6D4}" type="parTrans" cxnId="{60DD809F-FD6A-4ADF-9068-3710240A9798}">
      <dgm:prSet/>
      <dgm:spPr/>
      <dgm:t>
        <a:bodyPr/>
        <a:lstStyle/>
        <a:p>
          <a:endParaRPr lang="en-US"/>
        </a:p>
      </dgm:t>
    </dgm:pt>
    <dgm:pt modelId="{829F937C-D479-4CE2-9367-81630A83B061}" type="sibTrans" cxnId="{60DD809F-FD6A-4ADF-9068-3710240A9798}">
      <dgm:prSet/>
      <dgm:spPr/>
      <dgm:t>
        <a:bodyPr/>
        <a:lstStyle/>
        <a:p>
          <a:endParaRPr lang="en-US"/>
        </a:p>
      </dgm:t>
    </dgm:pt>
    <dgm:pt modelId="{4FC2085C-E24E-47FC-8899-F47EBD23824C}">
      <dgm:prSet phldrT="[Text]" custT="1"/>
      <dgm:spPr>
        <a:solidFill>
          <a:srgbClr val="C3D5FD">
            <a:alpha val="89804"/>
          </a:srgbClr>
        </a:solidFill>
      </dgm:spPr>
      <dgm:t>
        <a:bodyPr/>
        <a:lstStyle/>
        <a:p>
          <a:r>
            <a:rPr lang="en-US" sz="2500" dirty="0"/>
            <a:t>Modified DRAMSim2 for NVM</a:t>
          </a:r>
        </a:p>
      </dgm:t>
    </dgm:pt>
    <dgm:pt modelId="{0518905C-CF00-4E66-8D60-93A6C6151826}" type="parTrans" cxnId="{A9CDD946-656E-4745-9C21-19A3956543B8}">
      <dgm:prSet/>
      <dgm:spPr/>
      <dgm:t>
        <a:bodyPr/>
        <a:lstStyle/>
        <a:p>
          <a:endParaRPr lang="en-US"/>
        </a:p>
      </dgm:t>
    </dgm:pt>
    <dgm:pt modelId="{81CD446A-CC4C-43DE-A1A9-7C9FE206FF0E}" type="sibTrans" cxnId="{A9CDD946-656E-4745-9C21-19A3956543B8}">
      <dgm:prSet/>
      <dgm:spPr/>
      <dgm:t>
        <a:bodyPr/>
        <a:lstStyle/>
        <a:p>
          <a:endParaRPr lang="en-US"/>
        </a:p>
      </dgm:t>
    </dgm:pt>
    <dgm:pt modelId="{5EB1F93C-DAEA-466A-9A95-99D77D336C5D}">
      <dgm:prSet phldrT="[Text]" custT="1"/>
      <dgm:spPr>
        <a:solidFill>
          <a:srgbClr val="7AA2FA"/>
        </a:solidFill>
        <a:ln w="12700">
          <a:solidFill>
            <a:schemeClr val="bg1"/>
          </a:solidFill>
        </a:ln>
      </dgm:spPr>
      <dgm:t>
        <a:bodyPr/>
        <a:lstStyle/>
        <a:p>
          <a:r>
            <a:rPr lang="en-US" sz="2600" dirty="0">
              <a:solidFill>
                <a:schemeClr val="tx1"/>
              </a:solidFill>
            </a:rPr>
            <a:t>Architectures Compared</a:t>
          </a:r>
        </a:p>
      </dgm:t>
    </dgm:pt>
    <dgm:pt modelId="{B28DE899-BBBF-4F87-A5BB-70D43BACA434}" type="parTrans" cxnId="{35FDAAE7-1422-4638-879E-8E0B6F65C042}">
      <dgm:prSet/>
      <dgm:spPr/>
      <dgm:t>
        <a:bodyPr/>
        <a:lstStyle/>
        <a:p>
          <a:endParaRPr lang="en-US"/>
        </a:p>
      </dgm:t>
    </dgm:pt>
    <dgm:pt modelId="{F0D5BD7A-06EC-4895-A2B3-F110CEBFDF5D}" type="sibTrans" cxnId="{35FDAAE7-1422-4638-879E-8E0B6F65C042}">
      <dgm:prSet/>
      <dgm:spPr/>
      <dgm:t>
        <a:bodyPr/>
        <a:lstStyle/>
        <a:p>
          <a:endParaRPr lang="en-US"/>
        </a:p>
      </dgm:t>
    </dgm:pt>
    <dgm:pt modelId="{5E18273E-0C72-4698-BF27-5E8FE1898553}">
      <dgm:prSet phldrT="[Text]" custT="1"/>
      <dgm:spPr>
        <a:solidFill>
          <a:srgbClr val="C3D5FD">
            <a:alpha val="90000"/>
          </a:srgbClr>
        </a:solidFill>
      </dgm:spPr>
      <dgm:t>
        <a:bodyPr/>
        <a:lstStyle/>
        <a:p>
          <a:r>
            <a:rPr lang="en-US" sz="2500" dirty="0" err="1"/>
            <a:t>MemPod</a:t>
          </a:r>
          <a:r>
            <a:rPr lang="en-US" sz="2500" dirty="0"/>
            <a:t> </a:t>
          </a:r>
          <a:r>
            <a:rPr lang="en-US" sz="1400" dirty="0"/>
            <a:t>[</a:t>
          </a:r>
          <a:r>
            <a:rPr lang="en-US" sz="1400" dirty="0" err="1"/>
            <a:t>Prodromou</a:t>
          </a:r>
          <a:r>
            <a:rPr lang="en-US" sz="1400" dirty="0"/>
            <a:t> ’18]</a:t>
          </a:r>
        </a:p>
      </dgm:t>
    </dgm:pt>
    <dgm:pt modelId="{7299D0CF-88A8-411F-9D2E-E95237C6CD66}" type="parTrans" cxnId="{E6EBF4AF-0146-4966-9743-C7B5A8F8BA15}">
      <dgm:prSet/>
      <dgm:spPr/>
      <dgm:t>
        <a:bodyPr/>
        <a:lstStyle/>
        <a:p>
          <a:endParaRPr lang="en-US"/>
        </a:p>
      </dgm:t>
    </dgm:pt>
    <dgm:pt modelId="{25C1AC4E-03FC-4E16-9140-46EF8E370784}" type="sibTrans" cxnId="{E6EBF4AF-0146-4966-9743-C7B5A8F8BA15}">
      <dgm:prSet/>
      <dgm:spPr/>
      <dgm:t>
        <a:bodyPr/>
        <a:lstStyle/>
        <a:p>
          <a:endParaRPr lang="en-US"/>
        </a:p>
      </dgm:t>
    </dgm:pt>
    <dgm:pt modelId="{86BCD873-8373-4AAD-9913-65A4B6858489}">
      <dgm:prSet phldrT="[Text]" custT="1"/>
      <dgm:spPr>
        <a:solidFill>
          <a:srgbClr val="7AA2FA"/>
        </a:solidFill>
        <a:ln w="12700">
          <a:solidFill>
            <a:schemeClr val="bg1"/>
          </a:solidFill>
        </a:ln>
      </dgm:spPr>
      <dgm:t>
        <a:bodyPr/>
        <a:lstStyle/>
        <a:p>
          <a:r>
            <a:rPr lang="en-US" sz="2600" dirty="0">
              <a:solidFill>
                <a:schemeClr val="tx1"/>
              </a:solidFill>
            </a:rPr>
            <a:t>Workloads</a:t>
          </a:r>
        </a:p>
      </dgm:t>
    </dgm:pt>
    <dgm:pt modelId="{FF7EB270-65C8-4825-A975-AFB3682267CF}" type="parTrans" cxnId="{891B4280-D732-4322-BFF9-B8AB7454E706}">
      <dgm:prSet/>
      <dgm:spPr/>
      <dgm:t>
        <a:bodyPr/>
        <a:lstStyle/>
        <a:p>
          <a:endParaRPr lang="en-US"/>
        </a:p>
      </dgm:t>
    </dgm:pt>
    <dgm:pt modelId="{93B58972-2EAD-4E5A-85EA-C1D3A480C6B9}" type="sibTrans" cxnId="{891B4280-D732-4322-BFF9-B8AB7454E706}">
      <dgm:prSet/>
      <dgm:spPr/>
      <dgm:t>
        <a:bodyPr/>
        <a:lstStyle/>
        <a:p>
          <a:endParaRPr lang="en-US"/>
        </a:p>
      </dgm:t>
    </dgm:pt>
    <dgm:pt modelId="{08B0569A-4EA2-4433-AA7C-E2D787E7AA2D}">
      <dgm:prSet phldrT="[Text]" custT="1"/>
      <dgm:spPr>
        <a:solidFill>
          <a:srgbClr val="C3D5FD">
            <a:alpha val="90000"/>
          </a:srgbClr>
        </a:solidFill>
      </dgm:spPr>
      <dgm:t>
        <a:bodyPr/>
        <a:lstStyle/>
        <a:p>
          <a:r>
            <a:rPr lang="en-US" sz="2500" dirty="0"/>
            <a:t>20 benchmarks (SPEC CPU2006, Splash-3 and CORAL)+ 6 mixes of the benchmarks</a:t>
          </a:r>
        </a:p>
      </dgm:t>
    </dgm:pt>
    <dgm:pt modelId="{7E4DC53A-145D-4118-90C8-AE61375CB2D2}" type="parTrans" cxnId="{FDD5BCA0-CA52-4040-ACAC-896177AB538A}">
      <dgm:prSet/>
      <dgm:spPr/>
      <dgm:t>
        <a:bodyPr/>
        <a:lstStyle/>
        <a:p>
          <a:endParaRPr lang="en-US"/>
        </a:p>
      </dgm:t>
    </dgm:pt>
    <dgm:pt modelId="{78C45019-1302-4FD7-A568-CA7E899AB624}" type="sibTrans" cxnId="{FDD5BCA0-CA52-4040-ACAC-896177AB538A}">
      <dgm:prSet/>
      <dgm:spPr/>
      <dgm:t>
        <a:bodyPr/>
        <a:lstStyle/>
        <a:p>
          <a:endParaRPr lang="en-US"/>
        </a:p>
      </dgm:t>
    </dgm:pt>
    <dgm:pt modelId="{4E3CBCC2-62A8-4909-847F-75E5866E971F}">
      <dgm:prSet phldrT="[Text]" custT="1"/>
      <dgm:spPr>
        <a:solidFill>
          <a:srgbClr val="C3D5FD">
            <a:alpha val="90000"/>
          </a:srgbClr>
        </a:solidFill>
      </dgm:spPr>
      <dgm:t>
        <a:bodyPr/>
        <a:lstStyle/>
        <a:p>
          <a:r>
            <a:rPr lang="en-US" sz="2500" dirty="0" err="1"/>
            <a:t>PoM</a:t>
          </a:r>
          <a:r>
            <a:rPr lang="en-US" sz="2500" dirty="0"/>
            <a:t> </a:t>
          </a:r>
          <a:r>
            <a:rPr lang="en-US" sz="1400" dirty="0"/>
            <a:t>[Sim ’14]</a:t>
          </a:r>
        </a:p>
      </dgm:t>
    </dgm:pt>
    <dgm:pt modelId="{62832E5E-15DA-4A26-8CEE-870B4D1B95AC}" type="parTrans" cxnId="{6DBC1C77-CC24-4E90-81F7-E55D2D52F7EC}">
      <dgm:prSet/>
      <dgm:spPr/>
      <dgm:t>
        <a:bodyPr/>
        <a:lstStyle/>
        <a:p>
          <a:endParaRPr lang="en-US"/>
        </a:p>
      </dgm:t>
    </dgm:pt>
    <dgm:pt modelId="{5A3EB251-9912-4A35-9DD3-88A3465C8299}" type="sibTrans" cxnId="{6DBC1C77-CC24-4E90-81F7-E55D2D52F7EC}">
      <dgm:prSet/>
      <dgm:spPr/>
      <dgm:t>
        <a:bodyPr/>
        <a:lstStyle/>
        <a:p>
          <a:endParaRPr lang="en-US"/>
        </a:p>
      </dgm:t>
    </dgm:pt>
    <dgm:pt modelId="{C35BBE47-DA69-4B39-87A7-9B99B5CFC657}">
      <dgm:prSet phldrT="[Text]" custT="1"/>
      <dgm:spPr>
        <a:solidFill>
          <a:srgbClr val="C3D5FD">
            <a:alpha val="90000"/>
          </a:srgbClr>
        </a:solidFill>
      </dgm:spPr>
      <dgm:t>
        <a:bodyPr/>
        <a:lstStyle/>
        <a:p>
          <a:r>
            <a:rPr lang="en-US" sz="2500" b="1" dirty="0" err="1">
              <a:solidFill>
                <a:srgbClr val="00B050"/>
              </a:solidFill>
            </a:rPr>
            <a:t>PageSeer</a:t>
          </a:r>
          <a:endParaRPr lang="en-US" sz="2500" b="1" dirty="0">
            <a:solidFill>
              <a:srgbClr val="00B050"/>
            </a:solidFill>
          </a:endParaRPr>
        </a:p>
      </dgm:t>
    </dgm:pt>
    <dgm:pt modelId="{C0B29E43-54A3-425C-B205-F3DA67CB293F}" type="parTrans" cxnId="{E3B937A7-16A0-4B21-AD5D-D06808025F8D}">
      <dgm:prSet/>
      <dgm:spPr/>
      <dgm:t>
        <a:bodyPr/>
        <a:lstStyle/>
        <a:p>
          <a:endParaRPr lang="en-US"/>
        </a:p>
      </dgm:t>
    </dgm:pt>
    <dgm:pt modelId="{FE43747C-50D4-40C5-9BC5-C5AB2964A579}" type="sibTrans" cxnId="{E3B937A7-16A0-4B21-AD5D-D06808025F8D}">
      <dgm:prSet/>
      <dgm:spPr/>
      <dgm:t>
        <a:bodyPr/>
        <a:lstStyle/>
        <a:p>
          <a:endParaRPr lang="en-US"/>
        </a:p>
      </dgm:t>
    </dgm:pt>
    <dgm:pt modelId="{02FCF1DB-3E44-48C6-9D9C-CB4B753D650E}" type="pres">
      <dgm:prSet presAssocID="{BEFC6FBC-C1BB-4E90-B366-130AA81517E4}" presName="Name0" presStyleCnt="0">
        <dgm:presLayoutVars>
          <dgm:dir/>
          <dgm:animLvl val="lvl"/>
          <dgm:resizeHandles val="exact"/>
        </dgm:presLayoutVars>
      </dgm:prSet>
      <dgm:spPr/>
    </dgm:pt>
    <dgm:pt modelId="{5FBFA277-D4B4-4303-97CC-7710EB783CE9}" type="pres">
      <dgm:prSet presAssocID="{C5684EF3-892E-46A6-8653-43AF0A33D312}" presName="linNode" presStyleCnt="0"/>
      <dgm:spPr/>
    </dgm:pt>
    <dgm:pt modelId="{A2760504-5835-4BC1-8EDF-3127C4E40624}" type="pres">
      <dgm:prSet presAssocID="{C5684EF3-892E-46A6-8653-43AF0A33D312}" presName="parentText" presStyleLbl="node1" presStyleIdx="0" presStyleCnt="3" custScaleX="79321" custScaleY="68024">
        <dgm:presLayoutVars>
          <dgm:chMax val="1"/>
          <dgm:bulletEnabled val="1"/>
        </dgm:presLayoutVars>
      </dgm:prSet>
      <dgm:spPr/>
    </dgm:pt>
    <dgm:pt modelId="{ABACB818-7ED0-4E91-84EE-5B9CF0DC0783}" type="pres">
      <dgm:prSet presAssocID="{C5684EF3-892E-46A6-8653-43AF0A33D312}" presName="descendantText" presStyleLbl="alignAccFollowNode1" presStyleIdx="0" presStyleCnt="3">
        <dgm:presLayoutVars>
          <dgm:bulletEnabled val="1"/>
        </dgm:presLayoutVars>
      </dgm:prSet>
      <dgm:spPr/>
    </dgm:pt>
    <dgm:pt modelId="{BE42A247-4E71-455D-A82A-99EA09F61020}" type="pres">
      <dgm:prSet presAssocID="{951E146F-3349-4A1B-8A4B-62F75B58B1E5}" presName="sp" presStyleCnt="0"/>
      <dgm:spPr/>
    </dgm:pt>
    <dgm:pt modelId="{5C722979-6528-4B25-8F6F-3DAB9DFACC9D}" type="pres">
      <dgm:prSet presAssocID="{5EB1F93C-DAEA-466A-9A95-99D77D336C5D}" presName="linNode" presStyleCnt="0"/>
      <dgm:spPr/>
    </dgm:pt>
    <dgm:pt modelId="{D9E14737-99C1-45A5-A35D-DD96CC7FDB71}" type="pres">
      <dgm:prSet presAssocID="{5EB1F93C-DAEA-466A-9A95-99D77D336C5D}" presName="parentText" presStyleLbl="node1" presStyleIdx="1" presStyleCnt="3" custScaleX="79424" custScaleY="67941">
        <dgm:presLayoutVars>
          <dgm:chMax val="1"/>
          <dgm:bulletEnabled val="1"/>
        </dgm:presLayoutVars>
      </dgm:prSet>
      <dgm:spPr/>
    </dgm:pt>
    <dgm:pt modelId="{73B880BE-2473-4B36-8F41-002C6F8E97C8}" type="pres">
      <dgm:prSet presAssocID="{5EB1F93C-DAEA-466A-9A95-99D77D336C5D}" presName="descendantText" presStyleLbl="alignAccFollowNode1" presStyleIdx="1" presStyleCnt="3">
        <dgm:presLayoutVars>
          <dgm:bulletEnabled val="1"/>
        </dgm:presLayoutVars>
      </dgm:prSet>
      <dgm:spPr/>
    </dgm:pt>
    <dgm:pt modelId="{083B65CC-4200-4859-9E8E-ACA2AFF6629F}" type="pres">
      <dgm:prSet presAssocID="{F0D5BD7A-06EC-4895-A2B3-F110CEBFDF5D}" presName="sp" presStyleCnt="0"/>
      <dgm:spPr/>
    </dgm:pt>
    <dgm:pt modelId="{B0B1C198-09FE-43E5-BF48-782195E9A321}" type="pres">
      <dgm:prSet presAssocID="{86BCD873-8373-4AAD-9913-65A4B6858489}" presName="linNode" presStyleCnt="0"/>
      <dgm:spPr/>
    </dgm:pt>
    <dgm:pt modelId="{5CA2915E-E418-432B-959C-24F53E87E34E}" type="pres">
      <dgm:prSet presAssocID="{86BCD873-8373-4AAD-9913-65A4B6858489}" presName="parentText" presStyleLbl="node1" presStyleIdx="2" presStyleCnt="3" custScaleX="79321" custScaleY="67941">
        <dgm:presLayoutVars>
          <dgm:chMax val="1"/>
          <dgm:bulletEnabled val="1"/>
        </dgm:presLayoutVars>
      </dgm:prSet>
      <dgm:spPr/>
    </dgm:pt>
    <dgm:pt modelId="{41271E42-2B13-4FBD-9E68-7C2AEC05D8F8}" type="pres">
      <dgm:prSet presAssocID="{86BCD873-8373-4AAD-9913-65A4B6858489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1277CE05-307A-4897-94A3-A193FD51A9BA}" type="presOf" srcId="{5EB1F93C-DAEA-466A-9A95-99D77D336C5D}" destId="{D9E14737-99C1-45A5-A35D-DD96CC7FDB71}" srcOrd="0" destOrd="0" presId="urn:microsoft.com/office/officeart/2005/8/layout/vList5"/>
    <dgm:cxn modelId="{208F140B-D5A0-4DB4-A77F-A33B7BD74FD7}" type="presOf" srcId="{4FC2085C-E24E-47FC-8899-F47EBD23824C}" destId="{ABACB818-7ED0-4E91-84EE-5B9CF0DC0783}" srcOrd="0" destOrd="1" presId="urn:microsoft.com/office/officeart/2005/8/layout/vList5"/>
    <dgm:cxn modelId="{EDA04712-CCA2-46E7-9759-6E764516C177}" srcId="{BEFC6FBC-C1BB-4E90-B366-130AA81517E4}" destId="{C5684EF3-892E-46A6-8653-43AF0A33D312}" srcOrd="0" destOrd="0" parTransId="{88F73BAB-5D4D-495C-A2D2-40B4BAE341E2}" sibTransId="{951E146F-3349-4A1B-8A4B-62F75B58B1E5}"/>
    <dgm:cxn modelId="{C4DF7C45-D88D-4CDF-8435-7743BE6F33AA}" type="presOf" srcId="{08B0569A-4EA2-4433-AA7C-E2D787E7AA2D}" destId="{41271E42-2B13-4FBD-9E68-7C2AEC05D8F8}" srcOrd="0" destOrd="0" presId="urn:microsoft.com/office/officeart/2005/8/layout/vList5"/>
    <dgm:cxn modelId="{A9CDD946-656E-4745-9C21-19A3956543B8}" srcId="{C5684EF3-892E-46A6-8653-43AF0A33D312}" destId="{4FC2085C-E24E-47FC-8899-F47EBD23824C}" srcOrd="1" destOrd="0" parTransId="{0518905C-CF00-4E66-8D60-93A6C6151826}" sibTransId="{81CD446A-CC4C-43DE-A1A9-7C9FE206FF0E}"/>
    <dgm:cxn modelId="{618A3E67-19AF-4717-B7C7-841D64745C9F}" type="presOf" srcId="{39AAEB80-C9BA-478D-AC07-F2F4EEA1548D}" destId="{ABACB818-7ED0-4E91-84EE-5B9CF0DC0783}" srcOrd="0" destOrd="0" presId="urn:microsoft.com/office/officeart/2005/8/layout/vList5"/>
    <dgm:cxn modelId="{6DBC1C77-CC24-4E90-81F7-E55D2D52F7EC}" srcId="{5EB1F93C-DAEA-466A-9A95-99D77D336C5D}" destId="{4E3CBCC2-62A8-4909-847F-75E5866E971F}" srcOrd="1" destOrd="0" parTransId="{62832E5E-15DA-4A26-8CEE-870B4D1B95AC}" sibTransId="{5A3EB251-9912-4A35-9DD3-88A3465C8299}"/>
    <dgm:cxn modelId="{6D899B79-CD5D-45E3-A3B3-C6F6CC3AD831}" type="presOf" srcId="{86BCD873-8373-4AAD-9913-65A4B6858489}" destId="{5CA2915E-E418-432B-959C-24F53E87E34E}" srcOrd="0" destOrd="0" presId="urn:microsoft.com/office/officeart/2005/8/layout/vList5"/>
    <dgm:cxn modelId="{891B4280-D732-4322-BFF9-B8AB7454E706}" srcId="{BEFC6FBC-C1BB-4E90-B366-130AA81517E4}" destId="{86BCD873-8373-4AAD-9913-65A4B6858489}" srcOrd="2" destOrd="0" parTransId="{FF7EB270-65C8-4825-A975-AFB3682267CF}" sibTransId="{93B58972-2EAD-4E5A-85EA-C1D3A480C6B9}"/>
    <dgm:cxn modelId="{60DD809F-FD6A-4ADF-9068-3710240A9798}" srcId="{C5684EF3-892E-46A6-8653-43AF0A33D312}" destId="{39AAEB80-C9BA-478D-AC07-F2F4EEA1548D}" srcOrd="0" destOrd="0" parTransId="{4A92C0B9-1220-4123-B3E3-B17DAD4EA6D4}" sibTransId="{829F937C-D479-4CE2-9367-81630A83B061}"/>
    <dgm:cxn modelId="{FDD5BCA0-CA52-4040-ACAC-896177AB538A}" srcId="{86BCD873-8373-4AAD-9913-65A4B6858489}" destId="{08B0569A-4EA2-4433-AA7C-E2D787E7AA2D}" srcOrd="0" destOrd="0" parTransId="{7E4DC53A-145D-4118-90C8-AE61375CB2D2}" sibTransId="{78C45019-1302-4FD7-A568-CA7E899AB624}"/>
    <dgm:cxn modelId="{E3B937A7-16A0-4B21-AD5D-D06808025F8D}" srcId="{5EB1F93C-DAEA-466A-9A95-99D77D336C5D}" destId="{C35BBE47-DA69-4B39-87A7-9B99B5CFC657}" srcOrd="2" destOrd="0" parTransId="{C0B29E43-54A3-425C-B205-F3DA67CB293F}" sibTransId="{FE43747C-50D4-40C5-9BC5-C5AB2964A579}"/>
    <dgm:cxn modelId="{BD5D90AB-6755-497D-8ECD-9AAE6E484FDF}" type="presOf" srcId="{4E3CBCC2-62A8-4909-847F-75E5866E971F}" destId="{73B880BE-2473-4B36-8F41-002C6F8E97C8}" srcOrd="0" destOrd="1" presId="urn:microsoft.com/office/officeart/2005/8/layout/vList5"/>
    <dgm:cxn modelId="{E6EBF4AF-0146-4966-9743-C7B5A8F8BA15}" srcId="{5EB1F93C-DAEA-466A-9A95-99D77D336C5D}" destId="{5E18273E-0C72-4698-BF27-5E8FE1898553}" srcOrd="0" destOrd="0" parTransId="{7299D0CF-88A8-411F-9D2E-E95237C6CD66}" sibTransId="{25C1AC4E-03FC-4E16-9140-46EF8E370784}"/>
    <dgm:cxn modelId="{DFFB2BE6-3ABB-4288-8A7D-24556D123FB9}" type="presOf" srcId="{C5684EF3-892E-46A6-8653-43AF0A33D312}" destId="{A2760504-5835-4BC1-8EDF-3127C4E40624}" srcOrd="0" destOrd="0" presId="urn:microsoft.com/office/officeart/2005/8/layout/vList5"/>
    <dgm:cxn modelId="{35FDAAE7-1422-4638-879E-8E0B6F65C042}" srcId="{BEFC6FBC-C1BB-4E90-B366-130AA81517E4}" destId="{5EB1F93C-DAEA-466A-9A95-99D77D336C5D}" srcOrd="1" destOrd="0" parTransId="{B28DE899-BBBF-4F87-A5BB-70D43BACA434}" sibTransId="{F0D5BD7A-06EC-4895-A2B3-F110CEBFDF5D}"/>
    <dgm:cxn modelId="{CBFDBBEE-6EF0-4621-AEB1-DFE875CD3CC5}" type="presOf" srcId="{5E18273E-0C72-4698-BF27-5E8FE1898553}" destId="{73B880BE-2473-4B36-8F41-002C6F8E97C8}" srcOrd="0" destOrd="0" presId="urn:microsoft.com/office/officeart/2005/8/layout/vList5"/>
    <dgm:cxn modelId="{CC7C1BEF-A60D-4D4A-945B-E0A586A009C7}" type="presOf" srcId="{C35BBE47-DA69-4B39-87A7-9B99B5CFC657}" destId="{73B880BE-2473-4B36-8F41-002C6F8E97C8}" srcOrd="0" destOrd="2" presId="urn:microsoft.com/office/officeart/2005/8/layout/vList5"/>
    <dgm:cxn modelId="{6173C1EF-1D2B-4015-924F-C4FA41C11C0F}" type="presOf" srcId="{BEFC6FBC-C1BB-4E90-B366-130AA81517E4}" destId="{02FCF1DB-3E44-48C6-9D9C-CB4B753D650E}" srcOrd="0" destOrd="0" presId="urn:microsoft.com/office/officeart/2005/8/layout/vList5"/>
    <dgm:cxn modelId="{9A293053-1A4D-4B40-A5B3-A1F45D4952BA}" type="presParOf" srcId="{02FCF1DB-3E44-48C6-9D9C-CB4B753D650E}" destId="{5FBFA277-D4B4-4303-97CC-7710EB783CE9}" srcOrd="0" destOrd="0" presId="urn:microsoft.com/office/officeart/2005/8/layout/vList5"/>
    <dgm:cxn modelId="{9F819B03-0C95-46D2-8D86-58227954AE70}" type="presParOf" srcId="{5FBFA277-D4B4-4303-97CC-7710EB783CE9}" destId="{A2760504-5835-4BC1-8EDF-3127C4E40624}" srcOrd="0" destOrd="0" presId="urn:microsoft.com/office/officeart/2005/8/layout/vList5"/>
    <dgm:cxn modelId="{F24E4FAF-B651-441E-9966-F87E2A234AC1}" type="presParOf" srcId="{5FBFA277-D4B4-4303-97CC-7710EB783CE9}" destId="{ABACB818-7ED0-4E91-84EE-5B9CF0DC0783}" srcOrd="1" destOrd="0" presId="urn:microsoft.com/office/officeart/2005/8/layout/vList5"/>
    <dgm:cxn modelId="{80EE7449-2D26-409C-A8C3-1E55FF54864D}" type="presParOf" srcId="{02FCF1DB-3E44-48C6-9D9C-CB4B753D650E}" destId="{BE42A247-4E71-455D-A82A-99EA09F61020}" srcOrd="1" destOrd="0" presId="urn:microsoft.com/office/officeart/2005/8/layout/vList5"/>
    <dgm:cxn modelId="{1DBA2B9D-2A43-4137-B504-7A2B051BFF79}" type="presParOf" srcId="{02FCF1DB-3E44-48C6-9D9C-CB4B753D650E}" destId="{5C722979-6528-4B25-8F6F-3DAB9DFACC9D}" srcOrd="2" destOrd="0" presId="urn:microsoft.com/office/officeart/2005/8/layout/vList5"/>
    <dgm:cxn modelId="{9D8D5CCD-0E7D-47E7-BA9B-AC6ABF8E21E7}" type="presParOf" srcId="{5C722979-6528-4B25-8F6F-3DAB9DFACC9D}" destId="{D9E14737-99C1-45A5-A35D-DD96CC7FDB71}" srcOrd="0" destOrd="0" presId="urn:microsoft.com/office/officeart/2005/8/layout/vList5"/>
    <dgm:cxn modelId="{9EEAE9B7-6FD4-4FA9-A32A-53FB650A01C9}" type="presParOf" srcId="{5C722979-6528-4B25-8F6F-3DAB9DFACC9D}" destId="{73B880BE-2473-4B36-8F41-002C6F8E97C8}" srcOrd="1" destOrd="0" presId="urn:microsoft.com/office/officeart/2005/8/layout/vList5"/>
    <dgm:cxn modelId="{56C2D746-C586-423D-B9B4-2C8B515B8BC6}" type="presParOf" srcId="{02FCF1DB-3E44-48C6-9D9C-CB4B753D650E}" destId="{083B65CC-4200-4859-9E8E-ACA2AFF6629F}" srcOrd="3" destOrd="0" presId="urn:microsoft.com/office/officeart/2005/8/layout/vList5"/>
    <dgm:cxn modelId="{107DE1A3-C86C-4E37-B936-A418456204D6}" type="presParOf" srcId="{02FCF1DB-3E44-48C6-9D9C-CB4B753D650E}" destId="{B0B1C198-09FE-43E5-BF48-782195E9A321}" srcOrd="4" destOrd="0" presId="urn:microsoft.com/office/officeart/2005/8/layout/vList5"/>
    <dgm:cxn modelId="{054E7E66-340F-489B-AA6B-1377FC94106F}" type="presParOf" srcId="{B0B1C198-09FE-43E5-BF48-782195E9A321}" destId="{5CA2915E-E418-432B-959C-24F53E87E34E}" srcOrd="0" destOrd="0" presId="urn:microsoft.com/office/officeart/2005/8/layout/vList5"/>
    <dgm:cxn modelId="{7AA1D644-F486-490F-8004-CBDCCF86FDFC}" type="presParOf" srcId="{B0B1C198-09FE-43E5-BF48-782195E9A321}" destId="{41271E42-2B13-4FBD-9E68-7C2AEC05D8F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FC6FBC-C1BB-4E90-B366-130AA81517E4}" type="doc">
      <dgm:prSet loTypeId="urn:microsoft.com/office/officeart/2005/8/layout/vList5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684EF3-892E-46A6-8653-43AF0A33D312}">
      <dgm:prSet phldrT="[Text]" custT="1"/>
      <dgm:spPr>
        <a:solidFill>
          <a:srgbClr val="7AA2FA"/>
        </a:solidFill>
        <a:ln w="12700">
          <a:solidFill>
            <a:schemeClr val="bg1"/>
          </a:solidFill>
        </a:ln>
      </dgm:spPr>
      <dgm:t>
        <a:bodyPr/>
        <a:lstStyle/>
        <a:p>
          <a:r>
            <a:rPr lang="en-US" sz="2600" dirty="0">
              <a:solidFill>
                <a:schemeClr val="tx1"/>
              </a:solidFill>
            </a:rPr>
            <a:t>Processor</a:t>
          </a:r>
        </a:p>
        <a:p>
          <a:endParaRPr lang="en-US" sz="2600" dirty="0">
            <a:solidFill>
              <a:schemeClr val="tx1"/>
            </a:solidFill>
          </a:endParaRPr>
        </a:p>
      </dgm:t>
    </dgm:pt>
    <dgm:pt modelId="{88F73BAB-5D4D-495C-A2D2-40B4BAE341E2}" type="parTrans" cxnId="{EDA04712-CCA2-46E7-9759-6E764516C177}">
      <dgm:prSet/>
      <dgm:spPr/>
      <dgm:t>
        <a:bodyPr/>
        <a:lstStyle/>
        <a:p>
          <a:endParaRPr lang="en-US"/>
        </a:p>
      </dgm:t>
    </dgm:pt>
    <dgm:pt modelId="{951E146F-3349-4A1B-8A4B-62F75B58B1E5}" type="sibTrans" cxnId="{EDA04712-CCA2-46E7-9759-6E764516C177}">
      <dgm:prSet/>
      <dgm:spPr/>
      <dgm:t>
        <a:bodyPr/>
        <a:lstStyle/>
        <a:p>
          <a:endParaRPr lang="en-US"/>
        </a:p>
      </dgm:t>
    </dgm:pt>
    <dgm:pt modelId="{39AAEB80-C9BA-478D-AC07-F2F4EEA1548D}">
      <dgm:prSet phldrT="[Text]" custT="1"/>
      <dgm:spPr>
        <a:solidFill>
          <a:srgbClr val="C3D5FD">
            <a:alpha val="89804"/>
          </a:srgbClr>
        </a:solidFill>
      </dgm:spPr>
      <dgm:t>
        <a:bodyPr/>
        <a:lstStyle/>
        <a:p>
          <a:r>
            <a:rPr lang="en-US" sz="2500" dirty="0"/>
            <a:t>4 cores @ 2GHz</a:t>
          </a:r>
        </a:p>
      </dgm:t>
    </dgm:pt>
    <dgm:pt modelId="{4A92C0B9-1220-4123-B3E3-B17DAD4EA6D4}" type="parTrans" cxnId="{60DD809F-FD6A-4ADF-9068-3710240A9798}">
      <dgm:prSet/>
      <dgm:spPr/>
      <dgm:t>
        <a:bodyPr/>
        <a:lstStyle/>
        <a:p>
          <a:endParaRPr lang="en-US"/>
        </a:p>
      </dgm:t>
    </dgm:pt>
    <dgm:pt modelId="{829F937C-D479-4CE2-9367-81630A83B061}" type="sibTrans" cxnId="{60DD809F-FD6A-4ADF-9068-3710240A9798}">
      <dgm:prSet/>
      <dgm:spPr/>
      <dgm:t>
        <a:bodyPr/>
        <a:lstStyle/>
        <a:p>
          <a:endParaRPr lang="en-US"/>
        </a:p>
      </dgm:t>
    </dgm:pt>
    <dgm:pt modelId="{5EB1F93C-DAEA-466A-9A95-99D77D336C5D}">
      <dgm:prSet phldrT="[Text]" custT="1"/>
      <dgm:spPr>
        <a:solidFill>
          <a:srgbClr val="7AA2FA"/>
        </a:solidFill>
        <a:ln w="12700">
          <a:solidFill>
            <a:schemeClr val="bg1"/>
          </a:solidFill>
        </a:ln>
      </dgm:spPr>
      <dgm:t>
        <a:bodyPr/>
        <a:lstStyle/>
        <a:p>
          <a:r>
            <a:rPr lang="en-US" sz="2600" dirty="0">
              <a:solidFill>
                <a:schemeClr val="tx1"/>
              </a:solidFill>
            </a:rPr>
            <a:t>Memory</a:t>
          </a:r>
        </a:p>
        <a:p>
          <a:endParaRPr lang="en-US" sz="2600" dirty="0">
            <a:solidFill>
              <a:schemeClr val="tx1"/>
            </a:solidFill>
          </a:endParaRPr>
        </a:p>
      </dgm:t>
    </dgm:pt>
    <dgm:pt modelId="{B28DE899-BBBF-4F87-A5BB-70D43BACA434}" type="parTrans" cxnId="{35FDAAE7-1422-4638-879E-8E0B6F65C042}">
      <dgm:prSet/>
      <dgm:spPr/>
      <dgm:t>
        <a:bodyPr/>
        <a:lstStyle/>
        <a:p>
          <a:endParaRPr lang="en-US"/>
        </a:p>
      </dgm:t>
    </dgm:pt>
    <dgm:pt modelId="{F0D5BD7A-06EC-4895-A2B3-F110CEBFDF5D}" type="sibTrans" cxnId="{35FDAAE7-1422-4638-879E-8E0B6F65C042}">
      <dgm:prSet/>
      <dgm:spPr/>
      <dgm:t>
        <a:bodyPr/>
        <a:lstStyle/>
        <a:p>
          <a:endParaRPr lang="en-US"/>
        </a:p>
      </dgm:t>
    </dgm:pt>
    <dgm:pt modelId="{5E18273E-0C72-4698-BF27-5E8FE1898553}">
      <dgm:prSet phldrT="[Text]" custT="1"/>
      <dgm:spPr>
        <a:solidFill>
          <a:srgbClr val="C3D5FD">
            <a:alpha val="90000"/>
          </a:srgbClr>
        </a:solidFill>
      </dgm:spPr>
      <dgm:t>
        <a:bodyPr/>
        <a:lstStyle/>
        <a:p>
          <a:r>
            <a:rPr lang="en-US" sz="2500" dirty="0"/>
            <a:t>1 GHz DDR</a:t>
          </a:r>
        </a:p>
      </dgm:t>
    </dgm:pt>
    <dgm:pt modelId="{7299D0CF-88A8-411F-9D2E-E95237C6CD66}" type="parTrans" cxnId="{E6EBF4AF-0146-4966-9743-C7B5A8F8BA15}">
      <dgm:prSet/>
      <dgm:spPr/>
      <dgm:t>
        <a:bodyPr/>
        <a:lstStyle/>
        <a:p>
          <a:endParaRPr lang="en-US"/>
        </a:p>
      </dgm:t>
    </dgm:pt>
    <dgm:pt modelId="{25C1AC4E-03FC-4E16-9140-46EF8E370784}" type="sibTrans" cxnId="{E6EBF4AF-0146-4966-9743-C7B5A8F8BA15}">
      <dgm:prSet/>
      <dgm:spPr/>
      <dgm:t>
        <a:bodyPr/>
        <a:lstStyle/>
        <a:p>
          <a:endParaRPr lang="en-US"/>
        </a:p>
      </dgm:t>
    </dgm:pt>
    <dgm:pt modelId="{86BCD873-8373-4AAD-9913-65A4B6858489}">
      <dgm:prSet phldrT="[Text]" custT="1"/>
      <dgm:spPr>
        <a:solidFill>
          <a:srgbClr val="7AA2FA"/>
        </a:solidFill>
        <a:ln w="12700">
          <a:solidFill>
            <a:schemeClr val="bg1"/>
          </a:solidFill>
        </a:ln>
      </dgm:spPr>
      <dgm:t>
        <a:bodyPr/>
        <a:lstStyle/>
        <a:p>
          <a:r>
            <a:rPr lang="en-US" sz="2600" dirty="0">
              <a:solidFill>
                <a:schemeClr val="tx1"/>
              </a:solidFill>
            </a:rPr>
            <a:t>HMC</a:t>
          </a:r>
        </a:p>
      </dgm:t>
    </dgm:pt>
    <dgm:pt modelId="{FF7EB270-65C8-4825-A975-AFB3682267CF}" type="parTrans" cxnId="{891B4280-D732-4322-BFF9-B8AB7454E706}">
      <dgm:prSet/>
      <dgm:spPr/>
      <dgm:t>
        <a:bodyPr/>
        <a:lstStyle/>
        <a:p>
          <a:endParaRPr lang="en-US"/>
        </a:p>
      </dgm:t>
    </dgm:pt>
    <dgm:pt modelId="{93B58972-2EAD-4E5A-85EA-C1D3A480C6B9}" type="sibTrans" cxnId="{891B4280-D732-4322-BFF9-B8AB7454E706}">
      <dgm:prSet/>
      <dgm:spPr/>
      <dgm:t>
        <a:bodyPr/>
        <a:lstStyle/>
        <a:p>
          <a:endParaRPr lang="en-US"/>
        </a:p>
      </dgm:t>
    </dgm:pt>
    <dgm:pt modelId="{08B0569A-4EA2-4433-AA7C-E2D787E7AA2D}">
      <dgm:prSet phldrT="[Text]" custT="1"/>
      <dgm:spPr>
        <a:solidFill>
          <a:srgbClr val="C3D5FD">
            <a:alpha val="90000"/>
          </a:srgbClr>
        </a:solidFill>
      </dgm:spPr>
      <dgm:t>
        <a:bodyPr/>
        <a:lstStyle/>
        <a:p>
          <a:r>
            <a:rPr lang="en-US" sz="2500" dirty="0"/>
            <a:t>Swap granularity 4KB</a:t>
          </a:r>
        </a:p>
      </dgm:t>
    </dgm:pt>
    <dgm:pt modelId="{7E4DC53A-145D-4118-90C8-AE61375CB2D2}" type="parTrans" cxnId="{FDD5BCA0-CA52-4040-ACAC-896177AB538A}">
      <dgm:prSet/>
      <dgm:spPr/>
      <dgm:t>
        <a:bodyPr/>
        <a:lstStyle/>
        <a:p>
          <a:endParaRPr lang="en-US"/>
        </a:p>
      </dgm:t>
    </dgm:pt>
    <dgm:pt modelId="{78C45019-1302-4FD7-A568-CA7E899AB624}" type="sibTrans" cxnId="{FDD5BCA0-CA52-4040-ACAC-896177AB538A}">
      <dgm:prSet/>
      <dgm:spPr/>
      <dgm:t>
        <a:bodyPr/>
        <a:lstStyle/>
        <a:p>
          <a:endParaRPr lang="en-US"/>
        </a:p>
      </dgm:t>
    </dgm:pt>
    <dgm:pt modelId="{4E3CBCC2-62A8-4909-847F-75E5866E971F}">
      <dgm:prSet phldrT="[Text]" custT="1"/>
      <dgm:spPr>
        <a:solidFill>
          <a:srgbClr val="C3D5FD">
            <a:alpha val="90000"/>
          </a:srgbClr>
        </a:solidFill>
      </dgm:spPr>
      <dgm:t>
        <a:bodyPr/>
        <a:lstStyle/>
        <a:p>
          <a:r>
            <a:rPr lang="en-US" sz="2500" b="1" dirty="0"/>
            <a:t>DRAM:</a:t>
          </a:r>
          <a:r>
            <a:rPr lang="en-US" sz="2500" dirty="0"/>
            <a:t> 512MB, 4 channels</a:t>
          </a:r>
        </a:p>
      </dgm:t>
    </dgm:pt>
    <dgm:pt modelId="{62832E5E-15DA-4A26-8CEE-870B4D1B95AC}" type="parTrans" cxnId="{6DBC1C77-CC24-4E90-81F7-E55D2D52F7EC}">
      <dgm:prSet/>
      <dgm:spPr/>
      <dgm:t>
        <a:bodyPr/>
        <a:lstStyle/>
        <a:p>
          <a:endParaRPr lang="en-US"/>
        </a:p>
      </dgm:t>
    </dgm:pt>
    <dgm:pt modelId="{5A3EB251-9912-4A35-9DD3-88A3465C8299}" type="sibTrans" cxnId="{6DBC1C77-CC24-4E90-81F7-E55D2D52F7EC}">
      <dgm:prSet/>
      <dgm:spPr/>
      <dgm:t>
        <a:bodyPr/>
        <a:lstStyle/>
        <a:p>
          <a:endParaRPr lang="en-US"/>
        </a:p>
      </dgm:t>
    </dgm:pt>
    <dgm:pt modelId="{C35BBE47-DA69-4B39-87A7-9B99B5CFC657}">
      <dgm:prSet phldrT="[Text]" custT="1"/>
      <dgm:spPr>
        <a:solidFill>
          <a:srgbClr val="C3D5FD">
            <a:alpha val="90000"/>
          </a:srgbClr>
        </a:solidFill>
      </dgm:spPr>
      <dgm:t>
        <a:bodyPr/>
        <a:lstStyle/>
        <a:p>
          <a:r>
            <a:rPr lang="en-US" sz="2500" b="1" dirty="0"/>
            <a:t>NVM: </a:t>
          </a:r>
          <a:r>
            <a:rPr lang="en-US" sz="2500" dirty="0"/>
            <a:t>4GB, 2 channels</a:t>
          </a:r>
        </a:p>
      </dgm:t>
    </dgm:pt>
    <dgm:pt modelId="{C0B29E43-54A3-425C-B205-F3DA67CB293F}" type="parTrans" cxnId="{E3B937A7-16A0-4B21-AD5D-D06808025F8D}">
      <dgm:prSet/>
      <dgm:spPr/>
      <dgm:t>
        <a:bodyPr/>
        <a:lstStyle/>
        <a:p>
          <a:endParaRPr lang="en-US"/>
        </a:p>
      </dgm:t>
    </dgm:pt>
    <dgm:pt modelId="{FE43747C-50D4-40C5-9BC5-C5AB2964A579}" type="sibTrans" cxnId="{E3B937A7-16A0-4B21-AD5D-D06808025F8D}">
      <dgm:prSet/>
      <dgm:spPr/>
      <dgm:t>
        <a:bodyPr/>
        <a:lstStyle/>
        <a:p>
          <a:endParaRPr lang="en-US"/>
        </a:p>
      </dgm:t>
    </dgm:pt>
    <dgm:pt modelId="{4970F2FC-CB2C-4329-932D-F3F35A2CF84E}">
      <dgm:prSet phldrT="[Text]" custT="1"/>
      <dgm:spPr>
        <a:solidFill>
          <a:srgbClr val="C3D5FD">
            <a:alpha val="89804"/>
          </a:srgbClr>
        </a:solidFill>
      </dgm:spPr>
      <dgm:t>
        <a:bodyPr/>
        <a:lstStyle/>
        <a:p>
          <a:r>
            <a:rPr lang="en-US" sz="2500" dirty="0"/>
            <a:t>8MB shared L3</a:t>
          </a:r>
        </a:p>
      </dgm:t>
    </dgm:pt>
    <dgm:pt modelId="{FCC55B81-4E8C-4641-A982-8833FC8285DB}" type="sibTrans" cxnId="{D8DE0CFE-AEB7-4F34-81F8-502B82AE9CF6}">
      <dgm:prSet/>
      <dgm:spPr/>
      <dgm:t>
        <a:bodyPr/>
        <a:lstStyle/>
        <a:p>
          <a:endParaRPr lang="en-US"/>
        </a:p>
      </dgm:t>
    </dgm:pt>
    <dgm:pt modelId="{2A5253A8-0B5B-4BFD-B484-9FBFD4FDBB14}" type="parTrans" cxnId="{D8DE0CFE-AEB7-4F34-81F8-502B82AE9CF6}">
      <dgm:prSet/>
      <dgm:spPr/>
      <dgm:t>
        <a:bodyPr/>
        <a:lstStyle/>
        <a:p>
          <a:endParaRPr lang="en-US"/>
        </a:p>
      </dgm:t>
    </dgm:pt>
    <dgm:pt modelId="{A922BCCD-D31D-43F4-BD8F-26C310285798}">
      <dgm:prSet phldrT="[Text]" custT="1"/>
      <dgm:spPr>
        <a:solidFill>
          <a:srgbClr val="C3D5FD">
            <a:alpha val="90000"/>
          </a:srgbClr>
        </a:solidFill>
      </dgm:spPr>
      <dgm:t>
        <a:bodyPr/>
        <a:lstStyle/>
        <a:p>
          <a:r>
            <a:rPr lang="en-US" sz="2500" dirty="0"/>
            <a:t>PRT and PCT: 32KB, 4-way set associative</a:t>
          </a:r>
        </a:p>
      </dgm:t>
    </dgm:pt>
    <dgm:pt modelId="{86E71D3B-0EA2-4D7F-9BB5-825D1527F11F}" type="parTrans" cxnId="{39F58EE8-282F-43F5-A222-08806F27A4A4}">
      <dgm:prSet/>
      <dgm:spPr/>
      <dgm:t>
        <a:bodyPr/>
        <a:lstStyle/>
        <a:p>
          <a:endParaRPr lang="en-US"/>
        </a:p>
      </dgm:t>
    </dgm:pt>
    <dgm:pt modelId="{86F03B43-0768-47D7-80C8-D2229F54B67A}" type="sibTrans" cxnId="{39F58EE8-282F-43F5-A222-08806F27A4A4}">
      <dgm:prSet/>
      <dgm:spPr/>
      <dgm:t>
        <a:bodyPr/>
        <a:lstStyle/>
        <a:p>
          <a:endParaRPr lang="en-US"/>
        </a:p>
      </dgm:t>
    </dgm:pt>
    <dgm:pt modelId="{02FCF1DB-3E44-48C6-9D9C-CB4B753D650E}" type="pres">
      <dgm:prSet presAssocID="{BEFC6FBC-C1BB-4E90-B366-130AA81517E4}" presName="Name0" presStyleCnt="0">
        <dgm:presLayoutVars>
          <dgm:dir/>
          <dgm:animLvl val="lvl"/>
          <dgm:resizeHandles val="exact"/>
        </dgm:presLayoutVars>
      </dgm:prSet>
      <dgm:spPr/>
    </dgm:pt>
    <dgm:pt modelId="{5FBFA277-D4B4-4303-97CC-7710EB783CE9}" type="pres">
      <dgm:prSet presAssocID="{C5684EF3-892E-46A6-8653-43AF0A33D312}" presName="linNode" presStyleCnt="0"/>
      <dgm:spPr/>
    </dgm:pt>
    <dgm:pt modelId="{A2760504-5835-4BC1-8EDF-3127C4E40624}" type="pres">
      <dgm:prSet presAssocID="{C5684EF3-892E-46A6-8653-43AF0A33D312}" presName="parentText" presStyleLbl="node1" presStyleIdx="0" presStyleCnt="3" custScaleX="79321" custScaleY="73312">
        <dgm:presLayoutVars>
          <dgm:chMax val="1"/>
          <dgm:bulletEnabled val="1"/>
        </dgm:presLayoutVars>
      </dgm:prSet>
      <dgm:spPr/>
    </dgm:pt>
    <dgm:pt modelId="{ABACB818-7ED0-4E91-84EE-5B9CF0DC0783}" type="pres">
      <dgm:prSet presAssocID="{C5684EF3-892E-46A6-8653-43AF0A33D312}" presName="descendantText" presStyleLbl="alignAccFollowNode1" presStyleIdx="0" presStyleCnt="3">
        <dgm:presLayoutVars>
          <dgm:bulletEnabled val="1"/>
        </dgm:presLayoutVars>
      </dgm:prSet>
      <dgm:spPr/>
    </dgm:pt>
    <dgm:pt modelId="{BE42A247-4E71-455D-A82A-99EA09F61020}" type="pres">
      <dgm:prSet presAssocID="{951E146F-3349-4A1B-8A4B-62F75B58B1E5}" presName="sp" presStyleCnt="0"/>
      <dgm:spPr/>
    </dgm:pt>
    <dgm:pt modelId="{5C722979-6528-4B25-8F6F-3DAB9DFACC9D}" type="pres">
      <dgm:prSet presAssocID="{5EB1F93C-DAEA-466A-9A95-99D77D336C5D}" presName="linNode" presStyleCnt="0"/>
      <dgm:spPr/>
    </dgm:pt>
    <dgm:pt modelId="{D9E14737-99C1-45A5-A35D-DD96CC7FDB71}" type="pres">
      <dgm:prSet presAssocID="{5EB1F93C-DAEA-466A-9A95-99D77D336C5D}" presName="parentText" presStyleLbl="node1" presStyleIdx="1" presStyleCnt="3" custScaleX="79321" custScaleY="73312">
        <dgm:presLayoutVars>
          <dgm:chMax val="1"/>
          <dgm:bulletEnabled val="1"/>
        </dgm:presLayoutVars>
      </dgm:prSet>
      <dgm:spPr/>
    </dgm:pt>
    <dgm:pt modelId="{73B880BE-2473-4B36-8F41-002C6F8E97C8}" type="pres">
      <dgm:prSet presAssocID="{5EB1F93C-DAEA-466A-9A95-99D77D336C5D}" presName="descendantText" presStyleLbl="alignAccFollowNode1" presStyleIdx="1" presStyleCnt="3" custScaleY="124414">
        <dgm:presLayoutVars>
          <dgm:bulletEnabled val="1"/>
        </dgm:presLayoutVars>
      </dgm:prSet>
      <dgm:spPr/>
    </dgm:pt>
    <dgm:pt modelId="{083B65CC-4200-4859-9E8E-ACA2AFF6629F}" type="pres">
      <dgm:prSet presAssocID="{F0D5BD7A-06EC-4895-A2B3-F110CEBFDF5D}" presName="sp" presStyleCnt="0"/>
      <dgm:spPr/>
    </dgm:pt>
    <dgm:pt modelId="{B0B1C198-09FE-43E5-BF48-782195E9A321}" type="pres">
      <dgm:prSet presAssocID="{86BCD873-8373-4AAD-9913-65A4B6858489}" presName="linNode" presStyleCnt="0"/>
      <dgm:spPr/>
    </dgm:pt>
    <dgm:pt modelId="{5CA2915E-E418-432B-959C-24F53E87E34E}" type="pres">
      <dgm:prSet presAssocID="{86BCD873-8373-4AAD-9913-65A4B6858489}" presName="parentText" presStyleLbl="node1" presStyleIdx="2" presStyleCnt="3" custScaleX="79321" custScaleY="73312">
        <dgm:presLayoutVars>
          <dgm:chMax val="1"/>
          <dgm:bulletEnabled val="1"/>
        </dgm:presLayoutVars>
      </dgm:prSet>
      <dgm:spPr/>
    </dgm:pt>
    <dgm:pt modelId="{41271E42-2B13-4FBD-9E68-7C2AEC05D8F8}" type="pres">
      <dgm:prSet presAssocID="{86BCD873-8373-4AAD-9913-65A4B6858489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1277CE05-307A-4897-94A3-A193FD51A9BA}" type="presOf" srcId="{5EB1F93C-DAEA-466A-9A95-99D77D336C5D}" destId="{D9E14737-99C1-45A5-A35D-DD96CC7FDB71}" srcOrd="0" destOrd="0" presId="urn:microsoft.com/office/officeart/2005/8/layout/vList5"/>
    <dgm:cxn modelId="{EDA04712-CCA2-46E7-9759-6E764516C177}" srcId="{BEFC6FBC-C1BB-4E90-B366-130AA81517E4}" destId="{C5684EF3-892E-46A6-8653-43AF0A33D312}" srcOrd="0" destOrd="0" parTransId="{88F73BAB-5D4D-495C-A2D2-40B4BAE341E2}" sibTransId="{951E146F-3349-4A1B-8A4B-62F75B58B1E5}"/>
    <dgm:cxn modelId="{C4DF7C45-D88D-4CDF-8435-7743BE6F33AA}" type="presOf" srcId="{08B0569A-4EA2-4433-AA7C-E2D787E7AA2D}" destId="{41271E42-2B13-4FBD-9E68-7C2AEC05D8F8}" srcOrd="0" destOrd="0" presId="urn:microsoft.com/office/officeart/2005/8/layout/vList5"/>
    <dgm:cxn modelId="{618A3E67-19AF-4717-B7C7-841D64745C9F}" type="presOf" srcId="{39AAEB80-C9BA-478D-AC07-F2F4EEA1548D}" destId="{ABACB818-7ED0-4E91-84EE-5B9CF0DC0783}" srcOrd="0" destOrd="0" presId="urn:microsoft.com/office/officeart/2005/8/layout/vList5"/>
    <dgm:cxn modelId="{6DBC1C77-CC24-4E90-81F7-E55D2D52F7EC}" srcId="{5EB1F93C-DAEA-466A-9A95-99D77D336C5D}" destId="{4E3CBCC2-62A8-4909-847F-75E5866E971F}" srcOrd="1" destOrd="0" parTransId="{62832E5E-15DA-4A26-8CEE-870B4D1B95AC}" sibTransId="{5A3EB251-9912-4A35-9DD3-88A3465C8299}"/>
    <dgm:cxn modelId="{6D899B79-CD5D-45E3-A3B3-C6F6CC3AD831}" type="presOf" srcId="{86BCD873-8373-4AAD-9913-65A4B6858489}" destId="{5CA2915E-E418-432B-959C-24F53E87E34E}" srcOrd="0" destOrd="0" presId="urn:microsoft.com/office/officeart/2005/8/layout/vList5"/>
    <dgm:cxn modelId="{891B4280-D732-4322-BFF9-B8AB7454E706}" srcId="{BEFC6FBC-C1BB-4E90-B366-130AA81517E4}" destId="{86BCD873-8373-4AAD-9913-65A4B6858489}" srcOrd="2" destOrd="0" parTransId="{FF7EB270-65C8-4825-A975-AFB3682267CF}" sibTransId="{93B58972-2EAD-4E5A-85EA-C1D3A480C6B9}"/>
    <dgm:cxn modelId="{8E314A8C-A4BE-4F68-BDF7-7538E46D8924}" type="presOf" srcId="{A922BCCD-D31D-43F4-BD8F-26C310285798}" destId="{41271E42-2B13-4FBD-9E68-7C2AEC05D8F8}" srcOrd="0" destOrd="1" presId="urn:microsoft.com/office/officeart/2005/8/layout/vList5"/>
    <dgm:cxn modelId="{60DD809F-FD6A-4ADF-9068-3710240A9798}" srcId="{C5684EF3-892E-46A6-8653-43AF0A33D312}" destId="{39AAEB80-C9BA-478D-AC07-F2F4EEA1548D}" srcOrd="0" destOrd="0" parTransId="{4A92C0B9-1220-4123-B3E3-B17DAD4EA6D4}" sibTransId="{829F937C-D479-4CE2-9367-81630A83B061}"/>
    <dgm:cxn modelId="{FDD5BCA0-CA52-4040-ACAC-896177AB538A}" srcId="{86BCD873-8373-4AAD-9913-65A4B6858489}" destId="{08B0569A-4EA2-4433-AA7C-E2D787E7AA2D}" srcOrd="0" destOrd="0" parTransId="{7E4DC53A-145D-4118-90C8-AE61375CB2D2}" sibTransId="{78C45019-1302-4FD7-A568-CA7E899AB624}"/>
    <dgm:cxn modelId="{E3B937A7-16A0-4B21-AD5D-D06808025F8D}" srcId="{5EB1F93C-DAEA-466A-9A95-99D77D336C5D}" destId="{C35BBE47-DA69-4B39-87A7-9B99B5CFC657}" srcOrd="2" destOrd="0" parTransId="{C0B29E43-54A3-425C-B205-F3DA67CB293F}" sibTransId="{FE43747C-50D4-40C5-9BC5-C5AB2964A579}"/>
    <dgm:cxn modelId="{BD5D90AB-6755-497D-8ECD-9AAE6E484FDF}" type="presOf" srcId="{4E3CBCC2-62A8-4909-847F-75E5866E971F}" destId="{73B880BE-2473-4B36-8F41-002C6F8E97C8}" srcOrd="0" destOrd="1" presId="urn:microsoft.com/office/officeart/2005/8/layout/vList5"/>
    <dgm:cxn modelId="{E6EBF4AF-0146-4966-9743-C7B5A8F8BA15}" srcId="{5EB1F93C-DAEA-466A-9A95-99D77D336C5D}" destId="{5E18273E-0C72-4698-BF27-5E8FE1898553}" srcOrd="0" destOrd="0" parTransId="{7299D0CF-88A8-411F-9D2E-E95237C6CD66}" sibTransId="{25C1AC4E-03FC-4E16-9140-46EF8E370784}"/>
    <dgm:cxn modelId="{AE7E4FCC-052B-4259-BA1D-D5D0FD86F97B}" type="presOf" srcId="{4970F2FC-CB2C-4329-932D-F3F35A2CF84E}" destId="{ABACB818-7ED0-4E91-84EE-5B9CF0DC0783}" srcOrd="0" destOrd="1" presId="urn:microsoft.com/office/officeart/2005/8/layout/vList5"/>
    <dgm:cxn modelId="{DFFB2BE6-3ABB-4288-8A7D-24556D123FB9}" type="presOf" srcId="{C5684EF3-892E-46A6-8653-43AF0A33D312}" destId="{A2760504-5835-4BC1-8EDF-3127C4E40624}" srcOrd="0" destOrd="0" presId="urn:microsoft.com/office/officeart/2005/8/layout/vList5"/>
    <dgm:cxn modelId="{35FDAAE7-1422-4638-879E-8E0B6F65C042}" srcId="{BEFC6FBC-C1BB-4E90-B366-130AA81517E4}" destId="{5EB1F93C-DAEA-466A-9A95-99D77D336C5D}" srcOrd="1" destOrd="0" parTransId="{B28DE899-BBBF-4F87-A5BB-70D43BACA434}" sibTransId="{F0D5BD7A-06EC-4895-A2B3-F110CEBFDF5D}"/>
    <dgm:cxn modelId="{39F58EE8-282F-43F5-A222-08806F27A4A4}" srcId="{86BCD873-8373-4AAD-9913-65A4B6858489}" destId="{A922BCCD-D31D-43F4-BD8F-26C310285798}" srcOrd="1" destOrd="0" parTransId="{86E71D3B-0EA2-4D7F-9BB5-825D1527F11F}" sibTransId="{86F03B43-0768-47D7-80C8-D2229F54B67A}"/>
    <dgm:cxn modelId="{CBFDBBEE-6EF0-4621-AEB1-DFE875CD3CC5}" type="presOf" srcId="{5E18273E-0C72-4698-BF27-5E8FE1898553}" destId="{73B880BE-2473-4B36-8F41-002C6F8E97C8}" srcOrd="0" destOrd="0" presId="urn:microsoft.com/office/officeart/2005/8/layout/vList5"/>
    <dgm:cxn modelId="{CC7C1BEF-A60D-4D4A-945B-E0A586A009C7}" type="presOf" srcId="{C35BBE47-DA69-4B39-87A7-9B99B5CFC657}" destId="{73B880BE-2473-4B36-8F41-002C6F8E97C8}" srcOrd="0" destOrd="2" presId="urn:microsoft.com/office/officeart/2005/8/layout/vList5"/>
    <dgm:cxn modelId="{6173C1EF-1D2B-4015-924F-C4FA41C11C0F}" type="presOf" srcId="{BEFC6FBC-C1BB-4E90-B366-130AA81517E4}" destId="{02FCF1DB-3E44-48C6-9D9C-CB4B753D650E}" srcOrd="0" destOrd="0" presId="urn:microsoft.com/office/officeart/2005/8/layout/vList5"/>
    <dgm:cxn modelId="{D8DE0CFE-AEB7-4F34-81F8-502B82AE9CF6}" srcId="{C5684EF3-892E-46A6-8653-43AF0A33D312}" destId="{4970F2FC-CB2C-4329-932D-F3F35A2CF84E}" srcOrd="1" destOrd="0" parTransId="{2A5253A8-0B5B-4BFD-B484-9FBFD4FDBB14}" sibTransId="{FCC55B81-4E8C-4641-A982-8833FC8285DB}"/>
    <dgm:cxn modelId="{9A293053-1A4D-4B40-A5B3-A1F45D4952BA}" type="presParOf" srcId="{02FCF1DB-3E44-48C6-9D9C-CB4B753D650E}" destId="{5FBFA277-D4B4-4303-97CC-7710EB783CE9}" srcOrd="0" destOrd="0" presId="urn:microsoft.com/office/officeart/2005/8/layout/vList5"/>
    <dgm:cxn modelId="{9F819B03-0C95-46D2-8D86-58227954AE70}" type="presParOf" srcId="{5FBFA277-D4B4-4303-97CC-7710EB783CE9}" destId="{A2760504-5835-4BC1-8EDF-3127C4E40624}" srcOrd="0" destOrd="0" presId="urn:microsoft.com/office/officeart/2005/8/layout/vList5"/>
    <dgm:cxn modelId="{F24E4FAF-B651-441E-9966-F87E2A234AC1}" type="presParOf" srcId="{5FBFA277-D4B4-4303-97CC-7710EB783CE9}" destId="{ABACB818-7ED0-4E91-84EE-5B9CF0DC0783}" srcOrd="1" destOrd="0" presId="urn:microsoft.com/office/officeart/2005/8/layout/vList5"/>
    <dgm:cxn modelId="{80EE7449-2D26-409C-A8C3-1E55FF54864D}" type="presParOf" srcId="{02FCF1DB-3E44-48C6-9D9C-CB4B753D650E}" destId="{BE42A247-4E71-455D-A82A-99EA09F61020}" srcOrd="1" destOrd="0" presId="urn:microsoft.com/office/officeart/2005/8/layout/vList5"/>
    <dgm:cxn modelId="{1DBA2B9D-2A43-4137-B504-7A2B051BFF79}" type="presParOf" srcId="{02FCF1DB-3E44-48C6-9D9C-CB4B753D650E}" destId="{5C722979-6528-4B25-8F6F-3DAB9DFACC9D}" srcOrd="2" destOrd="0" presId="urn:microsoft.com/office/officeart/2005/8/layout/vList5"/>
    <dgm:cxn modelId="{9D8D5CCD-0E7D-47E7-BA9B-AC6ABF8E21E7}" type="presParOf" srcId="{5C722979-6528-4B25-8F6F-3DAB9DFACC9D}" destId="{D9E14737-99C1-45A5-A35D-DD96CC7FDB71}" srcOrd="0" destOrd="0" presId="urn:microsoft.com/office/officeart/2005/8/layout/vList5"/>
    <dgm:cxn modelId="{9EEAE9B7-6FD4-4FA9-A32A-53FB650A01C9}" type="presParOf" srcId="{5C722979-6528-4B25-8F6F-3DAB9DFACC9D}" destId="{73B880BE-2473-4B36-8F41-002C6F8E97C8}" srcOrd="1" destOrd="0" presId="urn:microsoft.com/office/officeart/2005/8/layout/vList5"/>
    <dgm:cxn modelId="{56C2D746-C586-423D-B9B4-2C8B515B8BC6}" type="presParOf" srcId="{02FCF1DB-3E44-48C6-9D9C-CB4B753D650E}" destId="{083B65CC-4200-4859-9E8E-ACA2AFF6629F}" srcOrd="3" destOrd="0" presId="urn:microsoft.com/office/officeart/2005/8/layout/vList5"/>
    <dgm:cxn modelId="{107DE1A3-C86C-4E37-B936-A418456204D6}" type="presParOf" srcId="{02FCF1DB-3E44-48C6-9D9C-CB4B753D650E}" destId="{B0B1C198-09FE-43E5-BF48-782195E9A321}" srcOrd="4" destOrd="0" presId="urn:microsoft.com/office/officeart/2005/8/layout/vList5"/>
    <dgm:cxn modelId="{054E7E66-340F-489B-AA6B-1377FC94106F}" type="presParOf" srcId="{B0B1C198-09FE-43E5-BF48-782195E9A321}" destId="{5CA2915E-E418-432B-959C-24F53E87E34E}" srcOrd="0" destOrd="0" presId="urn:microsoft.com/office/officeart/2005/8/layout/vList5"/>
    <dgm:cxn modelId="{7AA1D644-F486-490F-8004-CBDCCF86FDFC}" type="presParOf" srcId="{B0B1C198-09FE-43E5-BF48-782195E9A321}" destId="{41271E42-2B13-4FBD-9E68-7C2AEC05D8F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ACB818-7ED0-4E91-84EE-5B9CF0DC0783}">
      <dsp:nvSpPr>
        <dsp:cNvPr id="0" name=""/>
        <dsp:cNvSpPr/>
      </dsp:nvSpPr>
      <dsp:spPr>
        <a:xfrm rot="5400000">
          <a:off x="4534590" y="-1879208"/>
          <a:ext cx="1507375" cy="5266944"/>
        </a:xfrm>
        <a:prstGeom prst="round2SameRect">
          <a:avLst/>
        </a:prstGeom>
        <a:solidFill>
          <a:srgbClr val="C3D5FD">
            <a:alpha val="89804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 err="1"/>
            <a:t>Simics</a:t>
          </a:r>
          <a:r>
            <a:rPr lang="en-US" sz="2500" kern="1200" dirty="0"/>
            <a:t> + SST + DRAMSim2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Modified DRAMSim2 for NVM</a:t>
          </a:r>
        </a:p>
      </dsp:txBody>
      <dsp:txXfrm rot="-5400000">
        <a:off x="2654806" y="74160"/>
        <a:ext cx="5193360" cy="1360207"/>
      </dsp:txXfrm>
    </dsp:sp>
    <dsp:sp modelId="{A2760504-5835-4BC1-8EDF-3127C4E40624}">
      <dsp:nvSpPr>
        <dsp:cNvPr id="0" name=""/>
        <dsp:cNvSpPr/>
      </dsp:nvSpPr>
      <dsp:spPr>
        <a:xfrm>
          <a:off x="304798" y="113402"/>
          <a:ext cx="2350008" cy="1281721"/>
        </a:xfrm>
        <a:prstGeom prst="roundRect">
          <a:avLst/>
        </a:prstGeom>
        <a:solidFill>
          <a:srgbClr val="7AA2FA"/>
        </a:solidFill>
        <a:ln w="12700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1"/>
              </a:solidFill>
            </a:rPr>
            <a:t>Simulator</a:t>
          </a:r>
        </a:p>
      </dsp:txBody>
      <dsp:txXfrm>
        <a:off x="367366" y="175970"/>
        <a:ext cx="2224872" cy="1156585"/>
      </dsp:txXfrm>
    </dsp:sp>
    <dsp:sp modelId="{73B880BE-2473-4B36-8F41-002C6F8E97C8}">
      <dsp:nvSpPr>
        <dsp:cNvPr id="0" name=""/>
        <dsp:cNvSpPr/>
      </dsp:nvSpPr>
      <dsp:spPr>
        <a:xfrm rot="5400000">
          <a:off x="4537642" y="-277622"/>
          <a:ext cx="1507375" cy="5266944"/>
        </a:xfrm>
        <a:prstGeom prst="round2SameRect">
          <a:avLst/>
        </a:prstGeom>
        <a:solidFill>
          <a:srgbClr val="C3D5FD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 err="1"/>
            <a:t>MemPod</a:t>
          </a:r>
          <a:r>
            <a:rPr lang="en-US" sz="2500" kern="1200" dirty="0"/>
            <a:t> </a:t>
          </a:r>
          <a:r>
            <a:rPr lang="en-US" sz="1400" kern="1200" dirty="0"/>
            <a:t>[</a:t>
          </a:r>
          <a:r>
            <a:rPr lang="en-US" sz="1400" kern="1200" dirty="0" err="1"/>
            <a:t>Prodromou</a:t>
          </a:r>
          <a:r>
            <a:rPr lang="en-US" sz="1400" kern="1200" dirty="0"/>
            <a:t> ’18]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 err="1"/>
            <a:t>PoM</a:t>
          </a:r>
          <a:r>
            <a:rPr lang="en-US" sz="2500" kern="1200" dirty="0"/>
            <a:t> </a:t>
          </a:r>
          <a:r>
            <a:rPr lang="en-US" sz="1400" kern="1200" dirty="0"/>
            <a:t>[Sim ’14]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1" kern="1200" dirty="0" err="1">
              <a:solidFill>
                <a:srgbClr val="00B050"/>
              </a:solidFill>
            </a:rPr>
            <a:t>PageSeer</a:t>
          </a:r>
          <a:endParaRPr lang="en-US" sz="2500" b="1" kern="1200" dirty="0">
            <a:solidFill>
              <a:srgbClr val="00B050"/>
            </a:solidFill>
          </a:endParaRPr>
        </a:p>
      </dsp:txBody>
      <dsp:txXfrm rot="-5400000">
        <a:off x="2657858" y="1675746"/>
        <a:ext cx="5193360" cy="1360207"/>
      </dsp:txXfrm>
    </dsp:sp>
    <dsp:sp modelId="{D9E14737-99C1-45A5-A35D-DD96CC7FDB71}">
      <dsp:nvSpPr>
        <dsp:cNvPr id="0" name=""/>
        <dsp:cNvSpPr/>
      </dsp:nvSpPr>
      <dsp:spPr>
        <a:xfrm>
          <a:off x="304798" y="1715771"/>
          <a:ext cx="2353059" cy="1280157"/>
        </a:xfrm>
        <a:prstGeom prst="roundRect">
          <a:avLst/>
        </a:prstGeom>
        <a:solidFill>
          <a:srgbClr val="7AA2FA"/>
        </a:solidFill>
        <a:ln w="12700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1"/>
              </a:solidFill>
            </a:rPr>
            <a:t>Architectures Compared</a:t>
          </a:r>
        </a:p>
      </dsp:txBody>
      <dsp:txXfrm>
        <a:off x="367290" y="1778263"/>
        <a:ext cx="2228075" cy="1155173"/>
      </dsp:txXfrm>
    </dsp:sp>
    <dsp:sp modelId="{41271E42-2B13-4FBD-9E68-7C2AEC05D8F8}">
      <dsp:nvSpPr>
        <dsp:cNvPr id="0" name=""/>
        <dsp:cNvSpPr/>
      </dsp:nvSpPr>
      <dsp:spPr>
        <a:xfrm rot="5400000">
          <a:off x="4534590" y="1323964"/>
          <a:ext cx="1507375" cy="5266944"/>
        </a:xfrm>
        <a:prstGeom prst="round2SameRect">
          <a:avLst/>
        </a:prstGeom>
        <a:solidFill>
          <a:srgbClr val="C3D5FD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20 benchmarks (SPEC CPU2006, Splash-3 and CORAL)+ 6 mixes of the benchmarks</a:t>
          </a:r>
        </a:p>
      </dsp:txBody>
      <dsp:txXfrm rot="-5400000">
        <a:off x="2654806" y="3277332"/>
        <a:ext cx="5193360" cy="1360207"/>
      </dsp:txXfrm>
    </dsp:sp>
    <dsp:sp modelId="{5CA2915E-E418-432B-959C-24F53E87E34E}">
      <dsp:nvSpPr>
        <dsp:cNvPr id="0" name=""/>
        <dsp:cNvSpPr/>
      </dsp:nvSpPr>
      <dsp:spPr>
        <a:xfrm>
          <a:off x="304798" y="3317357"/>
          <a:ext cx="2350008" cy="1280157"/>
        </a:xfrm>
        <a:prstGeom prst="roundRect">
          <a:avLst/>
        </a:prstGeom>
        <a:solidFill>
          <a:srgbClr val="7AA2FA"/>
        </a:solidFill>
        <a:ln w="12700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1"/>
              </a:solidFill>
            </a:rPr>
            <a:t>Workloads</a:t>
          </a:r>
        </a:p>
      </dsp:txBody>
      <dsp:txXfrm>
        <a:off x="367290" y="3379849"/>
        <a:ext cx="2225024" cy="11551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ACB818-7ED0-4E91-84EE-5B9CF0DC0783}">
      <dsp:nvSpPr>
        <dsp:cNvPr id="0" name=""/>
        <dsp:cNvSpPr/>
      </dsp:nvSpPr>
      <dsp:spPr>
        <a:xfrm rot="5400000">
          <a:off x="4591331" y="-1932401"/>
          <a:ext cx="1396945" cy="5266944"/>
        </a:xfrm>
        <a:prstGeom prst="round2SameRect">
          <a:avLst/>
        </a:prstGeom>
        <a:solidFill>
          <a:srgbClr val="C3D5FD">
            <a:alpha val="89804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4 cores @ 2GHz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8MB shared L3</a:t>
          </a:r>
        </a:p>
      </dsp:txBody>
      <dsp:txXfrm rot="-5400000">
        <a:off x="2656332" y="70791"/>
        <a:ext cx="5198751" cy="1260559"/>
      </dsp:txXfrm>
    </dsp:sp>
    <dsp:sp modelId="{A2760504-5835-4BC1-8EDF-3127C4E40624}">
      <dsp:nvSpPr>
        <dsp:cNvPr id="0" name=""/>
        <dsp:cNvSpPr/>
      </dsp:nvSpPr>
      <dsp:spPr>
        <a:xfrm>
          <a:off x="306323" y="60989"/>
          <a:ext cx="2350008" cy="1280160"/>
        </a:xfrm>
        <a:prstGeom prst="roundRect">
          <a:avLst/>
        </a:prstGeom>
        <a:solidFill>
          <a:srgbClr val="7AA2FA"/>
        </a:solidFill>
        <a:ln w="12700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1"/>
              </a:solidFill>
            </a:rPr>
            <a:t>Processor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 dirty="0">
            <a:solidFill>
              <a:schemeClr val="tx1"/>
            </a:solidFill>
          </a:endParaRPr>
        </a:p>
      </dsp:txBody>
      <dsp:txXfrm>
        <a:off x="368815" y="123481"/>
        <a:ext cx="2225024" cy="1155176"/>
      </dsp:txXfrm>
    </dsp:sp>
    <dsp:sp modelId="{73B880BE-2473-4B36-8F41-002C6F8E97C8}">
      <dsp:nvSpPr>
        <dsp:cNvPr id="0" name=""/>
        <dsp:cNvSpPr/>
      </dsp:nvSpPr>
      <dsp:spPr>
        <a:xfrm rot="5400000">
          <a:off x="4420806" y="-277622"/>
          <a:ext cx="1737995" cy="5266944"/>
        </a:xfrm>
        <a:prstGeom prst="round2SameRect">
          <a:avLst/>
        </a:prstGeom>
        <a:solidFill>
          <a:srgbClr val="C3D5FD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1 GHz DDR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1" kern="1200" dirty="0"/>
            <a:t>DRAM:</a:t>
          </a:r>
          <a:r>
            <a:rPr lang="en-US" sz="2500" kern="1200" dirty="0"/>
            <a:t> 512MB, 4 channels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1" kern="1200" dirty="0"/>
            <a:t>NVM: </a:t>
          </a:r>
          <a:r>
            <a:rPr lang="en-US" sz="2500" kern="1200" dirty="0"/>
            <a:t>4GB, 2 channels</a:t>
          </a:r>
        </a:p>
      </dsp:txBody>
      <dsp:txXfrm rot="-5400000">
        <a:off x="2656332" y="1571694"/>
        <a:ext cx="5182102" cy="1568311"/>
      </dsp:txXfrm>
    </dsp:sp>
    <dsp:sp modelId="{D9E14737-99C1-45A5-A35D-DD96CC7FDB71}">
      <dsp:nvSpPr>
        <dsp:cNvPr id="0" name=""/>
        <dsp:cNvSpPr/>
      </dsp:nvSpPr>
      <dsp:spPr>
        <a:xfrm>
          <a:off x="306323" y="1715769"/>
          <a:ext cx="2350008" cy="1280160"/>
        </a:xfrm>
        <a:prstGeom prst="roundRect">
          <a:avLst/>
        </a:prstGeom>
        <a:solidFill>
          <a:srgbClr val="7AA2FA"/>
        </a:solidFill>
        <a:ln w="12700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1"/>
              </a:solidFill>
            </a:rPr>
            <a:t>Memory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 dirty="0">
            <a:solidFill>
              <a:schemeClr val="tx1"/>
            </a:solidFill>
          </a:endParaRPr>
        </a:p>
      </dsp:txBody>
      <dsp:txXfrm>
        <a:off x="368815" y="1778261"/>
        <a:ext cx="2225024" cy="1155176"/>
      </dsp:txXfrm>
    </dsp:sp>
    <dsp:sp modelId="{41271E42-2B13-4FBD-9E68-7C2AEC05D8F8}">
      <dsp:nvSpPr>
        <dsp:cNvPr id="0" name=""/>
        <dsp:cNvSpPr/>
      </dsp:nvSpPr>
      <dsp:spPr>
        <a:xfrm rot="5400000">
          <a:off x="4591331" y="1377157"/>
          <a:ext cx="1396945" cy="5266944"/>
        </a:xfrm>
        <a:prstGeom prst="round2SameRect">
          <a:avLst/>
        </a:prstGeom>
        <a:solidFill>
          <a:srgbClr val="C3D5FD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Swap granularity 4KB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PRT and PCT: 32KB, 4-way set associative</a:t>
          </a:r>
        </a:p>
      </dsp:txBody>
      <dsp:txXfrm rot="-5400000">
        <a:off x="2656332" y="3380350"/>
        <a:ext cx="5198751" cy="1260559"/>
      </dsp:txXfrm>
    </dsp:sp>
    <dsp:sp modelId="{5CA2915E-E418-432B-959C-24F53E87E34E}">
      <dsp:nvSpPr>
        <dsp:cNvPr id="0" name=""/>
        <dsp:cNvSpPr/>
      </dsp:nvSpPr>
      <dsp:spPr>
        <a:xfrm>
          <a:off x="306323" y="3370549"/>
          <a:ext cx="2350008" cy="1280160"/>
        </a:xfrm>
        <a:prstGeom prst="roundRect">
          <a:avLst/>
        </a:prstGeom>
        <a:solidFill>
          <a:srgbClr val="7AA2FA"/>
        </a:solidFill>
        <a:ln w="12700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1"/>
              </a:solidFill>
            </a:rPr>
            <a:t>HMC</a:t>
          </a:r>
        </a:p>
      </dsp:txBody>
      <dsp:txXfrm>
        <a:off x="368815" y="3433041"/>
        <a:ext cx="2225024" cy="1155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>
            <a:extLst>
              <a:ext uri="{FF2B5EF4-FFF2-40B4-BE49-F238E27FC236}">
                <a16:creationId xmlns:a16="http://schemas.microsoft.com/office/drawing/2014/main" id="{D9722AA5-9929-4BFA-B136-8EE066E54EE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5128" tIns="49467" rIns="95128" bIns="49467" numCol="1" anchor="ctr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3523" name="Rectangle 3">
            <a:extLst>
              <a:ext uri="{FF2B5EF4-FFF2-40B4-BE49-F238E27FC236}">
                <a16:creationId xmlns:a16="http://schemas.microsoft.com/office/drawing/2014/main" id="{20B5BB63-E4B3-400D-9C1C-0C50EA7BB33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5128" tIns="49467" rIns="95128" bIns="49467" numCol="1" anchor="ctr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3524" name="Rectangle 4">
            <a:extLst>
              <a:ext uri="{FF2B5EF4-FFF2-40B4-BE49-F238E27FC236}">
                <a16:creationId xmlns:a16="http://schemas.microsoft.com/office/drawing/2014/main" id="{697B97B7-3631-497E-B20E-56D00AA28A9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5128" tIns="49467" rIns="95128" bIns="49467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3525" name="Rectangle 5">
            <a:extLst>
              <a:ext uri="{FF2B5EF4-FFF2-40B4-BE49-F238E27FC236}">
                <a16:creationId xmlns:a16="http://schemas.microsoft.com/office/drawing/2014/main" id="{B2E08214-3186-467D-BA1A-7E8DDED0D4E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5128" tIns="49467" rIns="95128" bIns="49467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D1DD206-DCFD-47E7-9B83-C9281DC3E1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2-15T00:54:12.942"/>
    </inkml:context>
    <inkml:brush xml:id="br0">
      <inkml:brushProperty name="width" value="0.08819" units="cm"/>
      <inkml:brushProperty name="height" value="0.08819" units="cm"/>
      <inkml:brushProperty name="color" value="#FF0000"/>
      <inkml:brushProperty name="ignorePressure" value="1"/>
    </inkml:brush>
  </inkml:definitions>
  <inkml:trace contextRef="#ctx0" brushRef="#br0">1800 1770,'-1757'-1758,"1745"1747</inkml:trace>
  <inkml:trace contextRef="#ctx0" brushRef="#br0" timeOffset="39857.032">25 5050,'5913'-3414,"-5903"3409</inkml:trace>
  <inkml:trace contextRef="#ctx0" brushRef="#br0" timeOffset="93945.989">1 5029,'0'-9,"0"-8,0-10,0-10,0-2,3 9</inkml:trace>
  <inkml:trace contextRef="#ctx0" brushRef="#br0" timeOffset="100644.501">4 3,'0'4891,"0"-4867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2-15T00:58:23.725"/>
    </inkml:context>
    <inkml:brush xml:id="br0">
      <inkml:brushProperty name="width" value="0.08819" units="cm"/>
      <inkml:brushProperty name="height" value="0.08819" units="cm"/>
      <inkml:brushProperty name="color" value="#FF0000"/>
      <inkml:brushProperty name="ignorePressure" value="1"/>
    </inkml:brush>
  </inkml:definitions>
  <inkml:trace contextRef="#ctx0" brushRef="#br0">4 1,'0'6432,"0"-6409</inkml:trace>
  <inkml:trace contextRef="#ctx0" brushRef="#br0" timeOffset="26131.832">1 6498,'4428'0,"-4410"0</inkml:trace>
  <inkml:trace contextRef="#ctx0" brushRef="#br0" timeOffset="60262.67">4437 6521,'6530'-4081,"-6518"4074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EA554616-CB51-4CF4-89FF-22F772DE66E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92075"/>
            <a:ext cx="741363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5128" tIns="49467" rIns="95128" bIns="49467" numCol="1" anchor="ctr" anchorCtr="0" compatLnSpc="1">
            <a:prstTxWarp prst="textNoShape">
              <a:avLst/>
            </a:prstTxWarp>
            <a:spAutoFit/>
          </a:bodyPr>
          <a:lstStyle>
            <a:lvl1pPr defTabSz="966788" eaLnBrk="0" hangingPunct="0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_tradnl" altLang="en-US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FA1C3DBE-863D-40AA-90B6-6E8D83C8EC1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6399213" y="92075"/>
            <a:ext cx="915987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5128" tIns="49467" rIns="95128" bIns="49467" numCol="1" anchor="ctr" anchorCtr="0" compatLnSpc="1">
            <a:prstTxWarp prst="textNoShape">
              <a:avLst/>
            </a:prstTxWarp>
            <a:spAutoFit/>
          </a:bodyPr>
          <a:lstStyle>
            <a:lvl1pPr algn="r" defTabSz="966788" eaLnBrk="0" hangingPunct="0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_tradnl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3CED7B3D-C65E-48ED-825B-90C476BD31D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D7A04330-2320-4E9D-B51F-96E63A08F2A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6103938"/>
            <a:ext cx="2652712" cy="123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5128" tIns="49467" rIns="95128" bIns="49467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26630" name="Rectangle 6">
            <a:extLst>
              <a:ext uri="{FF2B5EF4-FFF2-40B4-BE49-F238E27FC236}">
                <a16:creationId xmlns:a16="http://schemas.microsoft.com/office/drawing/2014/main" id="{A73F6135-9C31-4376-AD0A-FD1374F521E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04338"/>
            <a:ext cx="696913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5128" tIns="49467" rIns="95128" bIns="49467" numCol="1" anchor="b" anchorCtr="0" compatLnSpc="1">
            <a:prstTxWarp prst="textNoShape">
              <a:avLst/>
            </a:prstTxWarp>
            <a:spAutoFit/>
          </a:bodyPr>
          <a:lstStyle>
            <a:lvl1pPr defTabSz="966788" eaLnBrk="0" hangingPunct="0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_tradnl" altLang="en-US"/>
          </a:p>
        </p:txBody>
      </p:sp>
      <p:sp>
        <p:nvSpPr>
          <p:cNvPr id="26631" name="Rectangle 7">
            <a:extLst>
              <a:ext uri="{FF2B5EF4-FFF2-40B4-BE49-F238E27FC236}">
                <a16:creationId xmlns:a16="http://schemas.microsoft.com/office/drawing/2014/main" id="{4B6E5FEA-C64A-4F55-9D55-882A360955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931025" y="9304338"/>
            <a:ext cx="384175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5128" tIns="49467" rIns="95128" bIns="49467" numCol="1" anchor="b" anchorCtr="0" compatLnSpc="1">
            <a:prstTxWarp prst="textNoShape">
              <a:avLst/>
            </a:prstTxWarp>
            <a:spAutoFit/>
          </a:bodyPr>
          <a:lstStyle>
            <a:lvl1pPr algn="r" defTabSz="966788" eaLnBrk="0" hangingPunct="0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17B1A31-80DC-4EEA-A337-E4EBC174B698}" type="slidenum">
              <a:rPr lang="es-ES_tradnl" altLang="en-US"/>
              <a:pPr>
                <a:defRPr/>
              </a:pPr>
              <a:t>‹#›</a:t>
            </a:fld>
            <a:endParaRPr lang="es-ES_tradnl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7B1A31-80DC-4EEA-A337-E4EBC174B698}" type="slidenum">
              <a:rPr lang="es-ES_tradnl" altLang="en-US" smtClean="0"/>
              <a:pPr>
                <a:defRPr/>
              </a:pPr>
              <a:t>1</a:t>
            </a:fld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1448076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7B1A31-80DC-4EEA-A337-E4EBC174B698}" type="slidenum">
              <a:rPr lang="es-ES_tradnl" altLang="en-US" smtClean="0"/>
              <a:pPr>
                <a:defRPr/>
              </a:pPr>
              <a:t>13</a:t>
            </a:fld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2271371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3751E767-D0E5-40B6-93A9-8EE9C6141C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1341DBD4-4A37-4052-AF9A-DD0EE9E5CF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43516591-53F3-493B-B98C-294B1E4492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34981A2-E78F-4D8D-91B8-AFCD277EA349}" type="slidenum">
              <a:rPr lang="es-ES_tradnl" altLang="en-US" sz="1300" smtClean="0">
                <a:latin typeface="Times New Roman" panose="02020603050405020304" pitchFamily="18" charset="0"/>
              </a:rPr>
              <a:pPr/>
              <a:t>14</a:t>
            </a:fld>
            <a:endParaRPr lang="es-ES_tradnl" altLang="en-US" sz="13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7B1A31-80DC-4EEA-A337-E4EBC174B698}" type="slidenum">
              <a:rPr lang="es-ES_tradnl" altLang="en-US" smtClean="0"/>
              <a:pPr>
                <a:defRPr/>
              </a:pPr>
              <a:t>15</a:t>
            </a:fld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39007235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7B1A31-80DC-4EEA-A337-E4EBC174B698}" type="slidenum">
              <a:rPr lang="es-ES_tradnl" altLang="en-US" smtClean="0"/>
              <a:pPr>
                <a:defRPr/>
              </a:pPr>
              <a:t>16</a:t>
            </a:fld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41747846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7B1A31-80DC-4EEA-A337-E4EBC174B698}" type="slidenum">
              <a:rPr lang="es-ES_tradnl" altLang="en-US" smtClean="0"/>
              <a:pPr>
                <a:defRPr/>
              </a:pPr>
              <a:t>17</a:t>
            </a:fld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26557041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480EBF00-5B22-40F4-A597-E6E8F7FC89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320B796C-7A0E-4866-9A74-38CAC04F8E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5843788A-7EE0-49C4-A3FE-817850A1E1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051DD32-CDB4-4C50-A3FC-1160077542E6}" type="slidenum">
              <a:rPr lang="es-ES_tradnl" altLang="en-US" sz="1300" smtClean="0">
                <a:latin typeface="Times New Roman" panose="02020603050405020304" pitchFamily="18" charset="0"/>
              </a:rPr>
              <a:pPr/>
              <a:t>18</a:t>
            </a:fld>
            <a:endParaRPr lang="es-ES_tradnl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6755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480EBF00-5B22-40F4-A597-E6E8F7FC89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320B796C-7A0E-4866-9A74-38CAC04F8E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5843788A-7EE0-49C4-A3FE-817850A1E1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051DD32-CDB4-4C50-A3FC-1160077542E6}" type="slidenum">
              <a:rPr lang="es-ES_tradnl" altLang="en-US" sz="1300" smtClean="0">
                <a:latin typeface="Times New Roman" panose="02020603050405020304" pitchFamily="18" charset="0"/>
              </a:rPr>
              <a:pPr/>
              <a:t>19</a:t>
            </a:fld>
            <a:endParaRPr lang="es-ES_tradnl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092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480EBF00-5B22-40F4-A597-E6E8F7FC89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320B796C-7A0E-4866-9A74-38CAC04F8E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5843788A-7EE0-49C4-A3FE-817850A1E1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051DD32-CDB4-4C50-A3FC-1160077542E6}" type="slidenum">
              <a:rPr lang="es-ES_tradnl" altLang="en-US" sz="1300" smtClean="0">
                <a:latin typeface="Times New Roman" panose="02020603050405020304" pitchFamily="18" charset="0"/>
              </a:rPr>
              <a:pPr/>
              <a:t>20</a:t>
            </a:fld>
            <a:endParaRPr lang="es-ES_tradnl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7102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480EBF00-5B22-40F4-A597-E6E8F7FC89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320B796C-7A0E-4866-9A74-38CAC04F8E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5843788A-7EE0-49C4-A3FE-817850A1E1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051DD32-CDB4-4C50-A3FC-1160077542E6}" type="slidenum">
              <a:rPr lang="es-ES_tradnl" altLang="en-US" sz="1300" smtClean="0">
                <a:latin typeface="Times New Roman" panose="02020603050405020304" pitchFamily="18" charset="0"/>
              </a:rPr>
              <a:pPr/>
              <a:t>21</a:t>
            </a:fld>
            <a:endParaRPr lang="es-ES_tradnl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8393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480EBF00-5B22-40F4-A597-E6E8F7FC89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320B796C-7A0E-4866-9A74-38CAC04F8E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5843788A-7EE0-49C4-A3FE-817850A1E1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051DD32-CDB4-4C50-A3FC-1160077542E6}" type="slidenum">
              <a:rPr lang="es-ES_tradnl" altLang="en-US" sz="1300" smtClean="0">
                <a:latin typeface="Times New Roman" panose="02020603050405020304" pitchFamily="18" charset="0"/>
              </a:rPr>
              <a:pPr/>
              <a:t>22</a:t>
            </a:fld>
            <a:endParaRPr lang="es-ES_tradnl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780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7B1A31-80DC-4EEA-A337-E4EBC174B698}" type="slidenum">
              <a:rPr lang="es-ES_tradnl" altLang="en-US" smtClean="0"/>
              <a:pPr>
                <a:defRPr/>
              </a:pPr>
              <a:t>2</a:t>
            </a:fld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17420704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480EBF00-5B22-40F4-A597-E6E8F7FC89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320B796C-7A0E-4866-9A74-38CAC04F8E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5843788A-7EE0-49C4-A3FE-817850A1E1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051DD32-CDB4-4C50-A3FC-1160077542E6}" type="slidenum">
              <a:rPr lang="es-ES_tradnl" altLang="en-US" sz="1300" smtClean="0">
                <a:latin typeface="Times New Roman" panose="02020603050405020304" pitchFamily="18" charset="0"/>
              </a:rPr>
              <a:pPr/>
              <a:t>23</a:t>
            </a:fld>
            <a:endParaRPr lang="es-ES_tradnl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4437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7B1A31-80DC-4EEA-A337-E4EBC174B698}" type="slidenum">
              <a:rPr lang="es-ES_tradnl" altLang="en-US" smtClean="0"/>
              <a:pPr>
                <a:defRPr/>
              </a:pPr>
              <a:t>24</a:t>
            </a:fld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29131539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7B1A31-80DC-4EEA-A337-E4EBC174B698}" type="slidenum">
              <a:rPr lang="es-ES_tradnl" altLang="en-US" smtClean="0"/>
              <a:pPr>
                <a:defRPr/>
              </a:pPr>
              <a:t>26</a:t>
            </a:fld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28377882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7B1A31-80DC-4EEA-A337-E4EBC174B698}" type="slidenum">
              <a:rPr lang="es-ES_tradnl" altLang="en-US" smtClean="0"/>
              <a:pPr>
                <a:defRPr/>
              </a:pPr>
              <a:t>27</a:t>
            </a:fld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31916272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7B1A31-80DC-4EEA-A337-E4EBC174B698}" type="slidenum">
              <a:rPr lang="es-ES_tradnl" altLang="en-US" smtClean="0"/>
              <a:pPr>
                <a:defRPr/>
              </a:pPr>
              <a:t>29</a:t>
            </a:fld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32099448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7B1A31-80DC-4EEA-A337-E4EBC174B698}" type="slidenum">
              <a:rPr lang="es-ES_tradnl" altLang="en-US" smtClean="0"/>
              <a:pPr>
                <a:defRPr/>
              </a:pPr>
              <a:t>32</a:t>
            </a:fld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1716347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7B1A31-80DC-4EEA-A337-E4EBC174B698}" type="slidenum">
              <a:rPr lang="es-ES_tradnl" altLang="en-US" smtClean="0"/>
              <a:pPr>
                <a:defRPr/>
              </a:pPr>
              <a:t>3</a:t>
            </a:fld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4183341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7B1A31-80DC-4EEA-A337-E4EBC174B698}" type="slidenum">
              <a:rPr lang="es-ES_tradnl" altLang="en-US" smtClean="0"/>
              <a:pPr>
                <a:defRPr/>
              </a:pPr>
              <a:t>4</a:t>
            </a:fld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2988197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7B1A31-80DC-4EEA-A337-E4EBC174B698}" type="slidenum">
              <a:rPr lang="es-ES_tradnl" altLang="en-US" smtClean="0"/>
              <a:pPr>
                <a:defRPr/>
              </a:pPr>
              <a:t>5</a:t>
            </a:fld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3865694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7B1A31-80DC-4EEA-A337-E4EBC174B698}" type="slidenum">
              <a:rPr lang="es-ES_tradnl" altLang="en-US" smtClean="0"/>
              <a:pPr>
                <a:defRPr/>
              </a:pPr>
              <a:t>6</a:t>
            </a:fld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1206220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7B1A31-80DC-4EEA-A337-E4EBC174B698}" type="slidenum">
              <a:rPr lang="es-ES_tradnl" altLang="en-US" smtClean="0"/>
              <a:pPr>
                <a:defRPr/>
              </a:pPr>
              <a:t>7</a:t>
            </a:fld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92229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alt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7B1A31-80DC-4EEA-A337-E4EBC174B698}" type="slidenum">
              <a:rPr lang="es-ES_tradnl" altLang="en-US" smtClean="0"/>
              <a:pPr>
                <a:defRPr/>
              </a:pPr>
              <a:t>8</a:t>
            </a:fld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3461844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AE69617D-224F-4774-8C31-3B0BE4B843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86E27A77-8455-41BD-A02B-22BAC77127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E5D8294B-A15E-4388-83FF-3953E8B5C0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1A29233-529B-4A28-89A9-14BAA39DBA40}" type="slidenum">
              <a:rPr lang="es-ES_tradnl" altLang="en-US" sz="1300" smtClean="0">
                <a:latin typeface="Times New Roman" panose="02020603050405020304" pitchFamily="18" charset="0"/>
              </a:rPr>
              <a:pPr/>
              <a:t>12</a:t>
            </a:fld>
            <a:endParaRPr lang="es-ES_tradnl" altLang="en-US" sz="13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CFC8E44B-DE1F-4A15-B3C7-A71F350658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19800"/>
            <a:ext cx="18764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2C24A572-4BD8-443A-903C-005E29324D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238" y="6337300"/>
            <a:ext cx="17526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6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2192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446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D7524BC-EEDF-4E9B-8615-D50032FAF9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July 2004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3AC0A0-4391-4781-9344-3A74E91B3A5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3154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2D13DE-5D51-4B1B-A491-197F9410AE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July 2004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640C994-FAD7-4416-8811-4D99DBEDC9D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C0BB7-8B78-46F1-8D9C-EF6074A0F9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8818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8900"/>
            <a:ext cx="2057400" cy="6007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8900"/>
            <a:ext cx="6019800" cy="6007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AFF24A-9377-4D4E-A515-0530645D6E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July 2004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F74ACDC-03F6-4D95-8EE8-2A61C926888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84C7B-9EE1-4BBC-8B7D-7204129401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9549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3243444-5818-40E4-A731-D8DA19E5A1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July 2004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34461A4-D576-4D99-8078-B452A9CC367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1D162-42BA-4EA3-90BC-BE54AC2B0D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099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142D1A-2401-4E49-B3D1-56BE2FAE7C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July 2004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68F2683-37DE-4AD8-894B-E7E5216281E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6EC3F-C676-47FE-A48C-50DF288CD6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9587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84300"/>
            <a:ext cx="4038600" cy="4711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4300"/>
            <a:ext cx="4038600" cy="4711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4398F2-7819-4254-9161-29676756F6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July 2004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1F2E3B-ACD8-4F94-B6AA-FF1E6B54628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250C7-B3B2-47A6-8348-008BB7000D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2250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9AE24FC-F44B-4111-9884-D7EF4FBC7B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July 2004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FCF24BC-CEA9-4471-B926-547A427DC72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EBF23-E93E-4F36-94FE-34DB1F25D0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3041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C983096-126C-4BE5-BE46-204D1F2FD5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July 2004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3140E71-1559-44FE-99FC-9EE29F858FB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382F2-010D-4ABE-B3E0-79C7365F32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1917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C9F4A70-129E-4256-B6F8-CFA74255F2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July 2004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03216A65-343C-45A5-A42E-53C3251807F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5A4F9-B835-42DC-B49F-6955817A7B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4302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3BEAC7-E6BD-4A2F-8669-CF11EC90E2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July 2004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0FC37EB-A35E-446A-AB46-36A7C28ABA3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71B17-AFB8-4C5F-8E65-7107D764CE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7013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854801-631E-4A8A-9A44-8AFD05B5B9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July 2004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4470FCA-36A4-4F55-AF7E-3550333AA1F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24862-05E4-4708-A968-7A91AB021B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7504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C86D1BE-D0B1-41BB-89B5-C2328F5D07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8900"/>
            <a:ext cx="8077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0B10834-CEE3-498D-B1B9-595653B932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84300"/>
            <a:ext cx="822960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44868" name="Rectangle 4">
            <a:extLst>
              <a:ext uri="{FF2B5EF4-FFF2-40B4-BE49-F238E27FC236}">
                <a16:creationId xmlns:a16="http://schemas.microsoft.com/office/drawing/2014/main" id="{CF4BFDDB-C2C4-403F-B34D-5A1B4BFD4DB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July 2004</a:t>
            </a:r>
          </a:p>
        </p:txBody>
      </p:sp>
      <p:sp>
        <p:nvSpPr>
          <p:cNvPr id="1444870" name="Rectangle 6">
            <a:extLst>
              <a:ext uri="{FF2B5EF4-FFF2-40B4-BE49-F238E27FC236}">
                <a16:creationId xmlns:a16="http://schemas.microsoft.com/office/drawing/2014/main" id="{F1A11268-8950-4615-93FB-9774AF5270D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45300" y="6372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D141F11-4CA0-45D6-A9EF-96063A925D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Rectangle 8">
            <a:extLst>
              <a:ext uri="{FF2B5EF4-FFF2-40B4-BE49-F238E27FC236}">
                <a16:creationId xmlns:a16="http://schemas.microsoft.com/office/drawing/2014/main" id="{59248A17-676E-453A-8640-65767FB1F84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52700" y="6295838"/>
            <a:ext cx="40386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sz="1200" dirty="0" err="1"/>
              <a:t>PageSeer</a:t>
            </a:r>
            <a:r>
              <a:rPr lang="en-US" altLang="en-US" sz="1200" dirty="0"/>
              <a:t>: Using Page Walks to Trigger Page Swaps in Hybrid Memory Systems</a:t>
            </a:r>
          </a:p>
          <a:p>
            <a:pPr algn="ctr">
              <a:defRPr/>
            </a:pPr>
            <a:endParaRPr lang="en-US" altLang="en-US" sz="1400" dirty="0"/>
          </a:p>
        </p:txBody>
      </p:sp>
      <p:pic>
        <p:nvPicPr>
          <p:cNvPr id="1031" name="Picture 9">
            <a:extLst>
              <a:ext uri="{FF2B5EF4-FFF2-40B4-BE49-F238E27FC236}">
                <a16:creationId xmlns:a16="http://schemas.microsoft.com/office/drawing/2014/main" id="{FD0FCD51-94AE-4946-98E5-DDE81D2E3F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6324600"/>
            <a:ext cx="1066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0">
            <a:extLst>
              <a:ext uri="{FF2B5EF4-FFF2-40B4-BE49-F238E27FC236}">
                <a16:creationId xmlns:a16="http://schemas.microsoft.com/office/drawing/2014/main" id="{EF055D73-AC83-45F0-AE0B-BDB7296D0A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238" y="6337300"/>
            <a:ext cx="17526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Line 12">
            <a:extLst>
              <a:ext uri="{FF2B5EF4-FFF2-40B4-BE49-F238E27FC236}">
                <a16:creationId xmlns:a16="http://schemas.microsoft.com/office/drawing/2014/main" id="{21BD5386-7209-4AD1-AE44-09182DB0865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04800" y="1066800"/>
            <a:ext cx="8458200" cy="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customXml" Target="../ink/ink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8CDB869F-90C7-4784-8A88-92193F1A421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3200" b="1" dirty="0" err="1">
                <a:solidFill>
                  <a:srgbClr val="00B050"/>
                </a:solidFill>
              </a:rPr>
              <a:t>PageSeer</a:t>
            </a:r>
            <a:r>
              <a:rPr lang="en-US" altLang="en-US" sz="3200" dirty="0">
                <a:solidFill>
                  <a:srgbClr val="00B050"/>
                </a:solidFill>
              </a:rPr>
              <a:t>:</a:t>
            </a:r>
            <a:r>
              <a:rPr lang="en-US" altLang="en-US" sz="3200" dirty="0">
                <a:solidFill>
                  <a:srgbClr val="FF9900"/>
                </a:solidFill>
              </a:rPr>
              <a:t> Using Page Walks to Trigger Page Swaps in Hybrid Memory Systems</a:t>
            </a:r>
          </a:p>
        </p:txBody>
      </p:sp>
      <p:sp>
        <p:nvSpPr>
          <p:cNvPr id="5123" name="Subtitle 2">
            <a:extLst>
              <a:ext uri="{FF2B5EF4-FFF2-40B4-BE49-F238E27FC236}">
                <a16:creationId xmlns:a16="http://schemas.microsoft.com/office/drawing/2014/main" id="{F7BCB32E-5EAE-44DE-AA17-3AA5B175B73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3400" y="3352800"/>
            <a:ext cx="7848600" cy="1752600"/>
          </a:xfrm>
        </p:spPr>
        <p:txBody>
          <a:bodyPr/>
          <a:lstStyle/>
          <a:p>
            <a:r>
              <a:rPr lang="en-US" altLang="en-US" b="1"/>
              <a:t>Apostolos Kokolis</a:t>
            </a:r>
            <a:r>
              <a:rPr lang="en-US" altLang="en-US"/>
              <a:t>, Dimitrios Skarlatos and Josep Torrellas</a:t>
            </a:r>
          </a:p>
          <a:p>
            <a:r>
              <a:rPr lang="en-US" altLang="en-US"/>
              <a:t>University of Illinois at Urbana-Champaign</a:t>
            </a:r>
          </a:p>
          <a:p>
            <a:r>
              <a:rPr lang="en-US" altLang="en-US"/>
              <a:t>http://iacoma.cs.uiuc.edu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0A7B3-43FF-403B-AE8C-BB95F103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B050"/>
                </a:solidFill>
              </a:rPr>
              <a:t>PageSeer</a:t>
            </a:r>
            <a:r>
              <a:rPr lang="en-US" dirty="0"/>
              <a:t> Motivation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4C5CF3-2BAB-424C-9723-80DF888186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91D162-42BA-4EA3-90BC-BE54AC2B0D70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834B84E-1982-429F-A881-619C4FD9062F}"/>
              </a:ext>
            </a:extLst>
          </p:cNvPr>
          <p:cNvSpPr/>
          <p:nvPr/>
        </p:nvSpPr>
        <p:spPr bwMode="auto">
          <a:xfrm>
            <a:off x="1517904" y="3474771"/>
            <a:ext cx="762000" cy="381000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TLB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CEF90F6-6EF7-4F6C-914F-4F1A07FDAEE9}"/>
              </a:ext>
            </a:extLst>
          </p:cNvPr>
          <p:cNvCxnSpPr>
            <a:cxnSpLocks/>
          </p:cNvCxnSpPr>
          <p:nvPr/>
        </p:nvCxnSpPr>
        <p:spPr bwMode="auto">
          <a:xfrm>
            <a:off x="347773" y="4073347"/>
            <a:ext cx="8305800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27F41A6-6D33-40AF-A9EC-983F3CBD68DD}"/>
              </a:ext>
            </a:extLst>
          </p:cNvPr>
          <p:cNvSpPr txBox="1"/>
          <p:nvPr/>
        </p:nvSpPr>
        <p:spPr>
          <a:xfrm>
            <a:off x="6177514" y="4123472"/>
            <a:ext cx="27046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Translation Timeline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13E0C41-A6DC-4CF3-A627-5BC5E95F9DFF}"/>
              </a:ext>
            </a:extLst>
          </p:cNvPr>
          <p:cNvSpPr/>
          <p:nvPr/>
        </p:nvSpPr>
        <p:spPr bwMode="auto">
          <a:xfrm>
            <a:off x="233473" y="3333405"/>
            <a:ext cx="1116420" cy="685789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CPU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Arial" charset="0"/>
              </a:rPr>
              <a:t>Request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D74F06B-CE27-4CF7-8873-8FD6C9C90E03}"/>
              </a:ext>
            </a:extLst>
          </p:cNvPr>
          <p:cNvSpPr/>
          <p:nvPr/>
        </p:nvSpPr>
        <p:spPr bwMode="auto">
          <a:xfrm>
            <a:off x="4157992" y="3493008"/>
            <a:ext cx="762000" cy="381000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L2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47E61CA-3DB5-46E3-80B6-4B060AE9E4E2}"/>
              </a:ext>
            </a:extLst>
          </p:cNvPr>
          <p:cNvSpPr/>
          <p:nvPr/>
        </p:nvSpPr>
        <p:spPr bwMode="auto">
          <a:xfrm>
            <a:off x="5086420" y="3492675"/>
            <a:ext cx="762000" cy="381000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LLC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EC6B11E-DF4F-4AFF-9DFA-B63EAF281FB3}"/>
              </a:ext>
            </a:extLst>
          </p:cNvPr>
          <p:cNvSpPr/>
          <p:nvPr/>
        </p:nvSpPr>
        <p:spPr bwMode="auto">
          <a:xfrm>
            <a:off x="6000648" y="3493008"/>
            <a:ext cx="992373" cy="381000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Memory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1B25D0A-9748-4345-8454-EFF9B7843A84}"/>
              </a:ext>
            </a:extLst>
          </p:cNvPr>
          <p:cNvSpPr/>
          <p:nvPr/>
        </p:nvSpPr>
        <p:spPr bwMode="auto">
          <a:xfrm>
            <a:off x="2502056" y="3340280"/>
            <a:ext cx="1489508" cy="678908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Page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Walk (PW)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44279C7-C74E-4A4A-8739-694236653BFB}"/>
              </a:ext>
            </a:extLst>
          </p:cNvPr>
          <p:cNvSpPr/>
          <p:nvPr/>
        </p:nvSpPr>
        <p:spPr bwMode="auto">
          <a:xfrm>
            <a:off x="7101812" y="3333405"/>
            <a:ext cx="883239" cy="533394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Fill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Caches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1028273-6A06-4F63-8408-8ED5C62FEE3E}"/>
              </a:ext>
            </a:extLst>
          </p:cNvPr>
          <p:cNvSpPr/>
          <p:nvPr/>
        </p:nvSpPr>
        <p:spPr bwMode="auto">
          <a:xfrm>
            <a:off x="8030240" y="3333405"/>
            <a:ext cx="762000" cy="533394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Fill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TLB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C6B763B-3A4E-484A-87F5-5E6AEB04A3E6}"/>
              </a:ext>
            </a:extLst>
          </p:cNvPr>
          <p:cNvSpPr/>
          <p:nvPr/>
        </p:nvSpPr>
        <p:spPr bwMode="auto">
          <a:xfrm>
            <a:off x="2383798" y="5188517"/>
            <a:ext cx="762000" cy="381000"/>
          </a:xfrm>
          <a:prstGeom prst="roundRect">
            <a:avLst/>
          </a:prstGeom>
          <a:solidFill>
            <a:srgbClr val="CCFF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TLB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A7C34C2-D129-4A39-A8EC-135B6EB9D617}"/>
              </a:ext>
            </a:extLst>
          </p:cNvPr>
          <p:cNvCxnSpPr>
            <a:cxnSpLocks/>
          </p:cNvCxnSpPr>
          <p:nvPr/>
        </p:nvCxnSpPr>
        <p:spPr bwMode="auto">
          <a:xfrm>
            <a:off x="347773" y="5790300"/>
            <a:ext cx="8305800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C74C5CF-2BEE-413C-B569-F2CC8A4B812E}"/>
              </a:ext>
            </a:extLst>
          </p:cNvPr>
          <p:cNvSpPr txBox="1"/>
          <p:nvPr/>
        </p:nvSpPr>
        <p:spPr>
          <a:xfrm>
            <a:off x="5954672" y="5840425"/>
            <a:ext cx="2927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Data Access Timeline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84C6655-E134-429D-8D13-FC91C53E91C8}"/>
              </a:ext>
            </a:extLst>
          </p:cNvPr>
          <p:cNvSpPr/>
          <p:nvPr/>
        </p:nvSpPr>
        <p:spPr bwMode="auto">
          <a:xfrm>
            <a:off x="457200" y="4953004"/>
            <a:ext cx="1554480" cy="783142"/>
          </a:xfrm>
          <a:prstGeom prst="roundRect">
            <a:avLst/>
          </a:prstGeom>
          <a:solidFill>
            <a:srgbClr val="CCFF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Replay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Arial" charset="0"/>
              </a:rPr>
              <a:t>Request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80F00AC-7555-4D58-A0EC-22CE9A8E58A0}"/>
              </a:ext>
            </a:extLst>
          </p:cNvPr>
          <p:cNvSpPr/>
          <p:nvPr/>
        </p:nvSpPr>
        <p:spPr bwMode="auto">
          <a:xfrm>
            <a:off x="4538992" y="5184648"/>
            <a:ext cx="762000" cy="381000"/>
          </a:xfrm>
          <a:prstGeom prst="roundRect">
            <a:avLst/>
          </a:prstGeom>
          <a:solidFill>
            <a:srgbClr val="CCFF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L2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5539D0F-65BD-4E22-9A6E-B482EB9F7039}"/>
              </a:ext>
            </a:extLst>
          </p:cNvPr>
          <p:cNvSpPr/>
          <p:nvPr/>
        </p:nvSpPr>
        <p:spPr bwMode="auto">
          <a:xfrm>
            <a:off x="5671690" y="5188517"/>
            <a:ext cx="762000" cy="381000"/>
          </a:xfrm>
          <a:prstGeom prst="roundRect">
            <a:avLst/>
          </a:prstGeom>
          <a:solidFill>
            <a:srgbClr val="CCFF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LLC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1A0A754-95F4-4A18-8E3F-DBD29FAF0743}"/>
              </a:ext>
            </a:extLst>
          </p:cNvPr>
          <p:cNvSpPr/>
          <p:nvPr/>
        </p:nvSpPr>
        <p:spPr bwMode="auto">
          <a:xfrm>
            <a:off x="6804388" y="5184648"/>
            <a:ext cx="992373" cy="381000"/>
          </a:xfrm>
          <a:prstGeom prst="roundRect">
            <a:avLst/>
          </a:prstGeom>
          <a:solidFill>
            <a:srgbClr val="CCFF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Memory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3DB56CD-D6A0-46FA-9611-FA335306A73D}"/>
              </a:ext>
            </a:extLst>
          </p:cNvPr>
          <p:cNvSpPr/>
          <p:nvPr/>
        </p:nvSpPr>
        <p:spPr bwMode="auto">
          <a:xfrm>
            <a:off x="3446835" y="5184648"/>
            <a:ext cx="762000" cy="381000"/>
          </a:xfrm>
          <a:prstGeom prst="roundRect">
            <a:avLst/>
          </a:prstGeom>
          <a:solidFill>
            <a:srgbClr val="CCFF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L1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3A968E15-0C95-41A8-B576-0A1D42B85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773" y="1129600"/>
            <a:ext cx="6858000" cy="2156526"/>
          </a:xfrm>
        </p:spPr>
        <p:txBody>
          <a:bodyPr/>
          <a:lstStyle/>
          <a:p>
            <a:r>
              <a:rPr lang="en-US" dirty="0"/>
              <a:t>Memory intensive applications cause TLB misses</a:t>
            </a:r>
          </a:p>
          <a:p>
            <a:r>
              <a:rPr lang="en-US" dirty="0"/>
              <a:t>TLB miss results in a </a:t>
            </a:r>
            <a:r>
              <a:rPr lang="en-US" i="1" dirty="0"/>
              <a:t>page walk</a:t>
            </a:r>
          </a:p>
          <a:p>
            <a:r>
              <a:rPr lang="en-US" dirty="0"/>
              <a:t>If the page is cold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Page translation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Actual page data</a:t>
            </a:r>
          </a:p>
          <a:p>
            <a:pPr marL="0" indent="0" algn="r">
              <a:buNone/>
            </a:pPr>
            <a:endParaRPr lang="en-US" i="1" dirty="0">
              <a:solidFill>
                <a:srgbClr val="00B050"/>
              </a:solidFill>
            </a:endParaRPr>
          </a:p>
        </p:txBody>
      </p:sp>
      <p:sp>
        <p:nvSpPr>
          <p:cNvPr id="27" name="Right Brace 26">
            <a:extLst>
              <a:ext uri="{FF2B5EF4-FFF2-40B4-BE49-F238E27FC236}">
                <a16:creationId xmlns:a16="http://schemas.microsoft.com/office/drawing/2014/main" id="{BCDF6276-923F-41C0-86A0-629AE958CF28}"/>
              </a:ext>
            </a:extLst>
          </p:cNvPr>
          <p:cNvSpPr/>
          <p:nvPr/>
        </p:nvSpPr>
        <p:spPr bwMode="auto">
          <a:xfrm>
            <a:off x="3434544" y="2398798"/>
            <a:ext cx="152376" cy="762000"/>
          </a:xfrm>
          <a:prstGeom prst="rightBrac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DCD5C50-236B-447A-AA24-214593E63394}"/>
              </a:ext>
            </a:extLst>
          </p:cNvPr>
          <p:cNvSpPr/>
          <p:nvPr/>
        </p:nvSpPr>
        <p:spPr bwMode="auto">
          <a:xfrm>
            <a:off x="3730233" y="2474998"/>
            <a:ext cx="2057400" cy="609600"/>
          </a:xfrm>
          <a:prstGeom prst="roundRect">
            <a:avLst/>
          </a:prstGeom>
          <a:solidFill>
            <a:srgbClr val="FF0000">
              <a:alpha val="50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Miss in caches</a:t>
            </a:r>
          </a:p>
        </p:txBody>
      </p:sp>
    </p:spTree>
    <p:extLst>
      <p:ext uri="{BB962C8B-B14F-4D97-AF65-F5344CB8AC3E}">
        <p14:creationId xmlns:p14="http://schemas.microsoft.com/office/powerpoint/2010/main" val="282708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0A7B3-43FF-403B-AE8C-BB95F103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B050"/>
                </a:solidFill>
              </a:rPr>
              <a:t>PageSeer</a:t>
            </a:r>
            <a:r>
              <a:rPr lang="en-US" dirty="0"/>
              <a:t> Motivation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4C5CF3-2BAB-424C-9723-80DF888186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91D162-42BA-4EA3-90BC-BE54AC2B0D70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834B84E-1982-429F-A881-619C4FD9062F}"/>
              </a:ext>
            </a:extLst>
          </p:cNvPr>
          <p:cNvSpPr/>
          <p:nvPr/>
        </p:nvSpPr>
        <p:spPr bwMode="auto">
          <a:xfrm>
            <a:off x="1517504" y="3473090"/>
            <a:ext cx="762000" cy="381000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TLB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CEF90F6-6EF7-4F6C-914F-4F1A07FDAEE9}"/>
              </a:ext>
            </a:extLst>
          </p:cNvPr>
          <p:cNvCxnSpPr>
            <a:cxnSpLocks/>
          </p:cNvCxnSpPr>
          <p:nvPr/>
        </p:nvCxnSpPr>
        <p:spPr bwMode="auto">
          <a:xfrm>
            <a:off x="347773" y="4073347"/>
            <a:ext cx="8305800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27F41A6-6D33-40AF-A9EC-983F3CBD68DD}"/>
              </a:ext>
            </a:extLst>
          </p:cNvPr>
          <p:cNvSpPr txBox="1"/>
          <p:nvPr/>
        </p:nvSpPr>
        <p:spPr>
          <a:xfrm>
            <a:off x="6177514" y="4123472"/>
            <a:ext cx="27046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Translation Timeline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13E0C41-A6DC-4CF3-A627-5BC5E95F9DFF}"/>
              </a:ext>
            </a:extLst>
          </p:cNvPr>
          <p:cNvSpPr/>
          <p:nvPr/>
        </p:nvSpPr>
        <p:spPr bwMode="auto">
          <a:xfrm>
            <a:off x="233473" y="3333405"/>
            <a:ext cx="1116420" cy="685789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CPU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Arial" charset="0"/>
              </a:rPr>
              <a:t>Request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D74F06B-CE27-4CF7-8873-8FD6C9C90E03}"/>
              </a:ext>
            </a:extLst>
          </p:cNvPr>
          <p:cNvSpPr/>
          <p:nvPr/>
        </p:nvSpPr>
        <p:spPr bwMode="auto">
          <a:xfrm>
            <a:off x="4157992" y="3493008"/>
            <a:ext cx="762000" cy="381000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L2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47E61CA-3DB5-46E3-80B6-4B060AE9E4E2}"/>
              </a:ext>
            </a:extLst>
          </p:cNvPr>
          <p:cNvSpPr/>
          <p:nvPr/>
        </p:nvSpPr>
        <p:spPr bwMode="auto">
          <a:xfrm>
            <a:off x="5086420" y="3492675"/>
            <a:ext cx="762000" cy="381000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LLC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EC6B11E-DF4F-4AFF-9DFA-B63EAF281FB3}"/>
              </a:ext>
            </a:extLst>
          </p:cNvPr>
          <p:cNvSpPr/>
          <p:nvPr/>
        </p:nvSpPr>
        <p:spPr bwMode="auto">
          <a:xfrm>
            <a:off x="6000648" y="3493008"/>
            <a:ext cx="992373" cy="381000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Memory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1B25D0A-9748-4345-8454-EFF9B7843A84}"/>
              </a:ext>
            </a:extLst>
          </p:cNvPr>
          <p:cNvSpPr/>
          <p:nvPr/>
        </p:nvSpPr>
        <p:spPr bwMode="auto">
          <a:xfrm>
            <a:off x="2502056" y="3340280"/>
            <a:ext cx="1489508" cy="678908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Page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Walk (PW)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44279C7-C74E-4A4A-8739-694236653BFB}"/>
              </a:ext>
            </a:extLst>
          </p:cNvPr>
          <p:cNvSpPr/>
          <p:nvPr/>
        </p:nvSpPr>
        <p:spPr bwMode="auto">
          <a:xfrm>
            <a:off x="7101812" y="3333405"/>
            <a:ext cx="883239" cy="533394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Fill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Caches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1028273-6A06-4F63-8408-8ED5C62FEE3E}"/>
              </a:ext>
            </a:extLst>
          </p:cNvPr>
          <p:cNvSpPr/>
          <p:nvPr/>
        </p:nvSpPr>
        <p:spPr bwMode="auto">
          <a:xfrm>
            <a:off x="8030240" y="3333405"/>
            <a:ext cx="762000" cy="533394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Fill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TLB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C6B763B-3A4E-484A-87F5-5E6AEB04A3E6}"/>
              </a:ext>
            </a:extLst>
          </p:cNvPr>
          <p:cNvSpPr/>
          <p:nvPr/>
        </p:nvSpPr>
        <p:spPr bwMode="auto">
          <a:xfrm>
            <a:off x="2383798" y="5184648"/>
            <a:ext cx="762000" cy="381000"/>
          </a:xfrm>
          <a:prstGeom prst="roundRect">
            <a:avLst/>
          </a:prstGeom>
          <a:solidFill>
            <a:srgbClr val="CCFF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TLB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A7C34C2-D129-4A39-A8EC-135B6EB9D617}"/>
              </a:ext>
            </a:extLst>
          </p:cNvPr>
          <p:cNvCxnSpPr>
            <a:cxnSpLocks/>
          </p:cNvCxnSpPr>
          <p:nvPr/>
        </p:nvCxnSpPr>
        <p:spPr bwMode="auto">
          <a:xfrm>
            <a:off x="347773" y="5790300"/>
            <a:ext cx="8305800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C74C5CF-2BEE-413C-B569-F2CC8A4B812E}"/>
              </a:ext>
            </a:extLst>
          </p:cNvPr>
          <p:cNvSpPr txBox="1"/>
          <p:nvPr/>
        </p:nvSpPr>
        <p:spPr>
          <a:xfrm>
            <a:off x="5954672" y="5840425"/>
            <a:ext cx="2927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Data Access Timeline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84C6655-E134-429D-8D13-FC91C53E91C8}"/>
              </a:ext>
            </a:extLst>
          </p:cNvPr>
          <p:cNvSpPr/>
          <p:nvPr/>
        </p:nvSpPr>
        <p:spPr bwMode="auto">
          <a:xfrm>
            <a:off x="457200" y="4953004"/>
            <a:ext cx="1555900" cy="783142"/>
          </a:xfrm>
          <a:prstGeom prst="roundRect">
            <a:avLst/>
          </a:prstGeom>
          <a:solidFill>
            <a:srgbClr val="CCFF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Replay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Arial" charset="0"/>
              </a:rPr>
              <a:t>Request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80F00AC-7555-4D58-A0EC-22CE9A8E58A0}"/>
              </a:ext>
            </a:extLst>
          </p:cNvPr>
          <p:cNvSpPr/>
          <p:nvPr/>
        </p:nvSpPr>
        <p:spPr bwMode="auto">
          <a:xfrm>
            <a:off x="4538992" y="5184648"/>
            <a:ext cx="762000" cy="381000"/>
          </a:xfrm>
          <a:prstGeom prst="roundRect">
            <a:avLst/>
          </a:prstGeom>
          <a:solidFill>
            <a:srgbClr val="CCFF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L2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5539D0F-65BD-4E22-9A6E-B482EB9F7039}"/>
              </a:ext>
            </a:extLst>
          </p:cNvPr>
          <p:cNvSpPr/>
          <p:nvPr/>
        </p:nvSpPr>
        <p:spPr bwMode="auto">
          <a:xfrm>
            <a:off x="5671690" y="5184648"/>
            <a:ext cx="762000" cy="381000"/>
          </a:xfrm>
          <a:prstGeom prst="roundRect">
            <a:avLst/>
          </a:prstGeom>
          <a:solidFill>
            <a:srgbClr val="CCFF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LLC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1A0A754-95F4-4A18-8E3F-DBD29FAF0743}"/>
              </a:ext>
            </a:extLst>
          </p:cNvPr>
          <p:cNvSpPr/>
          <p:nvPr/>
        </p:nvSpPr>
        <p:spPr bwMode="auto">
          <a:xfrm>
            <a:off x="6804388" y="5184648"/>
            <a:ext cx="992373" cy="381000"/>
          </a:xfrm>
          <a:prstGeom prst="roundRect">
            <a:avLst/>
          </a:prstGeom>
          <a:solidFill>
            <a:srgbClr val="CCFF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Memory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3DB56CD-D6A0-46FA-9611-FA335306A73D}"/>
              </a:ext>
            </a:extLst>
          </p:cNvPr>
          <p:cNvSpPr/>
          <p:nvPr/>
        </p:nvSpPr>
        <p:spPr bwMode="auto">
          <a:xfrm>
            <a:off x="3446835" y="5184648"/>
            <a:ext cx="762000" cy="381000"/>
          </a:xfrm>
          <a:prstGeom prst="roundRect">
            <a:avLst/>
          </a:prstGeom>
          <a:solidFill>
            <a:srgbClr val="CCFF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7D019F2-4C65-436E-9F3E-9B05D4697C76}"/>
              </a:ext>
            </a:extLst>
          </p:cNvPr>
          <p:cNvCxnSpPr/>
          <p:nvPr/>
        </p:nvCxnSpPr>
        <p:spPr bwMode="auto">
          <a:xfrm>
            <a:off x="6510528" y="2895600"/>
            <a:ext cx="0" cy="59707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7395C5A-689B-494E-8529-17C083B38D99}"/>
              </a:ext>
            </a:extLst>
          </p:cNvPr>
          <p:cNvSpPr txBox="1"/>
          <p:nvPr/>
        </p:nvSpPr>
        <p:spPr>
          <a:xfrm>
            <a:off x="4800600" y="2119282"/>
            <a:ext cx="3471973" cy="76944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At this point we know the page that will be accessed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63CDFA0-251C-4E1E-A91E-075CE60EA666}"/>
              </a:ext>
            </a:extLst>
          </p:cNvPr>
          <p:cNvSpPr/>
          <p:nvPr/>
        </p:nvSpPr>
        <p:spPr bwMode="auto">
          <a:xfrm>
            <a:off x="421698" y="1226310"/>
            <a:ext cx="5651939" cy="769442"/>
          </a:xfrm>
          <a:prstGeom prst="roundRect">
            <a:avLst/>
          </a:prstGeom>
          <a:solidFill>
            <a:srgbClr val="CCFF99">
              <a:alpha val="94902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2300" b="1" i="1" dirty="0"/>
          </a:p>
          <a:p>
            <a:pPr eaLnBrk="1" hangingPunct="1"/>
            <a:r>
              <a:rPr lang="en-US" sz="2300" b="1" i="1" dirty="0"/>
              <a:t>Insight: </a:t>
            </a:r>
            <a:r>
              <a:rPr lang="en-US" sz="2300" i="1" dirty="0"/>
              <a:t>Page Walks give information</a:t>
            </a:r>
          </a:p>
          <a:p>
            <a:pPr eaLnBrk="1" hangingPunct="1"/>
            <a:r>
              <a:rPr lang="en-US" sz="2300" i="1" dirty="0"/>
              <a:t>about future accesses to a page earlier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64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1A784FF6-F508-4A42-A8C0-E9D6947EB0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Contribution: </a:t>
            </a:r>
            <a:r>
              <a:rPr lang="en-US" altLang="en-US" b="1" dirty="0" err="1">
                <a:solidFill>
                  <a:srgbClr val="00B050"/>
                </a:solidFill>
              </a:rPr>
              <a:t>PageSeer</a:t>
            </a:r>
            <a:endParaRPr lang="en-US" altLang="en-US" b="1" dirty="0">
              <a:solidFill>
                <a:srgbClr val="00B050"/>
              </a:solidFill>
            </a:endParaRP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BC723FD6-7CF9-49A9-869D-C9CC6BC9B9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Uses pages walks to trigger page swaps in HW-only hybrid memory systems</a:t>
            </a:r>
          </a:p>
          <a:p>
            <a:endParaRPr lang="en-US" altLang="en-US" dirty="0"/>
          </a:p>
          <a:p>
            <a:r>
              <a:rPr lang="en-US" altLang="en-US" dirty="0"/>
              <a:t>Uses a page-correlation mechanism to prefetch page swaps</a:t>
            </a:r>
          </a:p>
          <a:p>
            <a:endParaRPr lang="en-US" altLang="en-US" dirty="0"/>
          </a:p>
          <a:p>
            <a:r>
              <a:rPr lang="en-US" altLang="en-US" dirty="0"/>
              <a:t>Includes HW structures to recognize and move “hot” pages to DRAM</a:t>
            </a:r>
          </a:p>
          <a:p>
            <a:endParaRPr lang="en-US" altLang="en-US" dirty="0"/>
          </a:p>
          <a:p>
            <a:r>
              <a:rPr lang="en-US" altLang="en-US" dirty="0"/>
              <a:t>Improves</a:t>
            </a:r>
            <a:r>
              <a:rPr lang="en-US" altLang="en-US" b="1" dirty="0">
                <a:solidFill>
                  <a:srgbClr val="00B050"/>
                </a:solidFill>
              </a:rPr>
              <a:t> </a:t>
            </a:r>
            <a:r>
              <a:rPr lang="en-US" altLang="en-US" dirty="0"/>
              <a:t>performance by 19% and reduces Average Main Memory Access Time (AMMAT) by 29% over state-of-the-art</a:t>
            </a:r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45AF31C1-DF6C-4128-9635-43C39CC68B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406074-8EAE-48A2-90B1-FD3FBFAD4E5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A116CA4E-1E76-4B3A-8693-35CA254397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4688" y="28575"/>
            <a:ext cx="7886700" cy="1047750"/>
          </a:xfrm>
        </p:spPr>
        <p:txBody>
          <a:bodyPr/>
          <a:lstStyle/>
          <a:p>
            <a:r>
              <a:rPr lang="en-US" altLang="en-US"/>
              <a:t>Background – Page Walk</a:t>
            </a: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0B90DDD3-4B10-42B8-9658-D3148044EAD3}"/>
              </a:ext>
            </a:extLst>
          </p:cNvPr>
          <p:cNvGraphicFramePr>
            <a:graphicFrameLocks noGrp="1"/>
          </p:cNvGraphicFramePr>
          <p:nvPr/>
        </p:nvGraphicFramePr>
        <p:xfrm>
          <a:off x="785813" y="1246188"/>
          <a:ext cx="5486400" cy="282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1331801235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86380627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1064808728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4091644444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1778268194"/>
                    </a:ext>
                  </a:extLst>
                </a:gridCol>
              </a:tblGrid>
              <a:tr h="28257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47 - 39</a:t>
                      </a:r>
                    </a:p>
                  </a:txBody>
                  <a:tcPr marL="68580" marR="68580" marT="34367" marB="343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38 - 30</a:t>
                      </a:r>
                    </a:p>
                  </a:txBody>
                  <a:tcPr marL="68580" marR="68580" marT="34367" marB="343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29 - 21</a:t>
                      </a:r>
                    </a:p>
                  </a:txBody>
                  <a:tcPr marL="68580" marR="68580" marT="34367" marB="343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20 - 12</a:t>
                      </a:r>
                    </a:p>
                  </a:txBody>
                  <a:tcPr marL="68580" marR="68580" marT="34367" marB="343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11 - 0</a:t>
                      </a:r>
                    </a:p>
                  </a:txBody>
                  <a:tcPr marL="68580" marR="68580" marT="34367" marB="343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6232613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E28574EF-2A20-4779-B5CD-B047A6809301}"/>
              </a:ext>
            </a:extLst>
          </p:cNvPr>
          <p:cNvGraphicFramePr>
            <a:graphicFrameLocks noGrp="1"/>
          </p:cNvGraphicFramePr>
          <p:nvPr/>
        </p:nvGraphicFramePr>
        <p:xfrm>
          <a:off x="2020888" y="3497263"/>
          <a:ext cx="727075" cy="846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075">
                  <a:extLst>
                    <a:ext uri="{9D8B030D-6E8A-4147-A177-3AD203B41FA5}">
                      <a16:colId xmlns:a16="http://schemas.microsoft.com/office/drawing/2014/main" val="4002510798"/>
                    </a:ext>
                  </a:extLst>
                </a:gridCol>
              </a:tblGrid>
              <a:tr h="28204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 marL="68564" marR="68564" marT="34303" marB="343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7634677"/>
                  </a:ext>
                </a:extLst>
              </a:tr>
              <a:tr h="28204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PUD A</a:t>
                      </a:r>
                    </a:p>
                  </a:txBody>
                  <a:tcPr marL="68564" marR="68564" marT="34303" marB="343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101867"/>
                  </a:ext>
                </a:extLst>
              </a:tr>
              <a:tr h="282046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64" marR="68564" marT="34303" marB="343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18567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DE7F3E84-B4D4-4FCC-A70E-2A92124C5AB0}"/>
              </a:ext>
            </a:extLst>
          </p:cNvPr>
          <p:cNvGraphicFramePr>
            <a:graphicFrameLocks noGrp="1"/>
          </p:cNvGraphicFramePr>
          <p:nvPr/>
        </p:nvGraphicFramePr>
        <p:xfrm>
          <a:off x="58738" y="5643563"/>
          <a:ext cx="984250" cy="307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4250">
                  <a:extLst>
                    <a:ext uri="{9D8B030D-6E8A-4147-A177-3AD203B41FA5}">
                      <a16:colId xmlns:a16="http://schemas.microsoft.com/office/drawing/2014/main" val="2164220355"/>
                    </a:ext>
                  </a:extLst>
                </a:gridCol>
              </a:tblGrid>
              <a:tr h="30797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CR3</a:t>
                      </a:r>
                    </a:p>
                  </a:txBody>
                  <a:tcPr marL="68591" marR="68591" marT="34273" marB="342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380686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10775F03-345F-41E9-AC99-3E870D1F4BDA}"/>
              </a:ext>
            </a:extLst>
          </p:cNvPr>
          <p:cNvGraphicFramePr>
            <a:graphicFrameLocks noGrp="1"/>
          </p:cNvGraphicFramePr>
          <p:nvPr/>
        </p:nvGraphicFramePr>
        <p:xfrm>
          <a:off x="3203575" y="2651125"/>
          <a:ext cx="727075" cy="846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075">
                  <a:extLst>
                    <a:ext uri="{9D8B030D-6E8A-4147-A177-3AD203B41FA5}">
                      <a16:colId xmlns:a16="http://schemas.microsoft.com/office/drawing/2014/main" val="4002510798"/>
                    </a:ext>
                  </a:extLst>
                </a:gridCol>
              </a:tblGrid>
              <a:tr h="28204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 marL="68564" marR="68564" marT="34303" marB="343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7634677"/>
                  </a:ext>
                </a:extLst>
              </a:tr>
              <a:tr h="28204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PMD A </a:t>
                      </a:r>
                    </a:p>
                  </a:txBody>
                  <a:tcPr marL="68564" marR="68564" marT="34303" marB="343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101867"/>
                  </a:ext>
                </a:extLst>
              </a:tr>
              <a:tr h="282046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64" marR="68564" marT="34303" marB="343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18567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CA4FD6EB-EFB4-4A41-BBCB-C02B5AC19769}"/>
              </a:ext>
            </a:extLst>
          </p:cNvPr>
          <p:cNvGraphicFramePr>
            <a:graphicFrameLocks noGrp="1"/>
          </p:cNvGraphicFramePr>
          <p:nvPr/>
        </p:nvGraphicFramePr>
        <p:xfrm>
          <a:off x="6056313" y="2232025"/>
          <a:ext cx="1296987" cy="1557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987">
                  <a:extLst>
                    <a:ext uri="{9D8B030D-6E8A-4147-A177-3AD203B41FA5}">
                      <a16:colId xmlns:a16="http://schemas.microsoft.com/office/drawing/2014/main" val="4002510798"/>
                    </a:ext>
                  </a:extLst>
                </a:gridCol>
              </a:tblGrid>
              <a:tr h="69344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 marL="68576" marR="68576" marT="34284" marB="342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7634677"/>
                  </a:ext>
                </a:extLst>
              </a:tr>
              <a:tr h="53330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Physical Address</a:t>
                      </a:r>
                    </a:p>
                  </a:txBody>
                  <a:tcPr marL="68576" marR="68576" marT="34284" marB="342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8101867"/>
                  </a:ext>
                </a:extLst>
              </a:tr>
              <a:tr h="330591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6" marR="68576" marT="34284" marB="342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18567"/>
                  </a:ext>
                </a:extLst>
              </a:tr>
            </a:tbl>
          </a:graphicData>
        </a:graphic>
      </p:graphicFrame>
      <p:sp>
        <p:nvSpPr>
          <p:cNvPr id="14389" name="TextBox 36">
            <a:extLst>
              <a:ext uri="{FF2B5EF4-FFF2-40B4-BE49-F238E27FC236}">
                <a16:creationId xmlns:a16="http://schemas.microsoft.com/office/drawing/2014/main" id="{4BEA13DE-9955-4D73-8068-D11363BA8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6475" y="2216150"/>
            <a:ext cx="12969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/>
              <a:t>4-KB Page A</a:t>
            </a:r>
          </a:p>
        </p:txBody>
      </p:sp>
      <p:cxnSp>
        <p:nvCxnSpPr>
          <p:cNvPr id="38" name="Elbow Connector 35">
            <a:extLst>
              <a:ext uri="{FF2B5EF4-FFF2-40B4-BE49-F238E27FC236}">
                <a16:creationId xmlns:a16="http://schemas.microsoft.com/office/drawing/2014/main" id="{FE6098D3-2C65-467C-9CE2-CFDE207CC91E}"/>
              </a:ext>
            </a:extLst>
          </p:cNvPr>
          <p:cNvCxnSpPr>
            <a:cxnSpLocks/>
            <a:endCxn id="14393" idx="2"/>
          </p:cNvCxnSpPr>
          <p:nvPr/>
        </p:nvCxnSpPr>
        <p:spPr>
          <a:xfrm rot="5400000">
            <a:off x="-710406" y="2720182"/>
            <a:ext cx="3230562" cy="860424"/>
          </a:xfrm>
          <a:prstGeom prst="bentConnector4">
            <a:avLst>
              <a:gd name="adj1" fmla="val 48821"/>
              <a:gd name="adj2" fmla="val 126568"/>
            </a:avLst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4" name="Elbow Connector 69">
            <a:extLst>
              <a:ext uri="{FF2B5EF4-FFF2-40B4-BE49-F238E27FC236}">
                <a16:creationId xmlns:a16="http://schemas.microsoft.com/office/drawing/2014/main" id="{6706579E-ACAC-47D8-AE0A-B1123B7EBC53}"/>
              </a:ext>
            </a:extLst>
          </p:cNvPr>
          <p:cNvCxnSpPr>
            <a:cxnSpLocks/>
            <a:stCxn id="29" idx="0"/>
            <a:endCxn id="85" idx="2"/>
          </p:cNvCxnSpPr>
          <p:nvPr/>
        </p:nvCxnSpPr>
        <p:spPr>
          <a:xfrm rot="5400000" flipH="1" flipV="1">
            <a:off x="649288" y="5091113"/>
            <a:ext cx="454025" cy="650875"/>
          </a:xfrm>
          <a:prstGeom prst="bentConnector3">
            <a:avLst>
              <a:gd name="adj1" fmla="val 50000"/>
            </a:avLst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392" name="TextBox 45">
            <a:extLst>
              <a:ext uri="{FF2B5EF4-FFF2-40B4-BE49-F238E27FC236}">
                <a16:creationId xmlns:a16="http://schemas.microsoft.com/office/drawing/2014/main" id="{58C9C722-7FD0-4969-86C8-0DC5DB173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8350" y="1227138"/>
            <a:ext cx="2382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/>
              <a:t>Virtual Address</a:t>
            </a:r>
          </a:p>
        </p:txBody>
      </p:sp>
      <p:sp>
        <p:nvSpPr>
          <p:cNvPr id="14393" name="Oval 49">
            <a:extLst>
              <a:ext uri="{FF2B5EF4-FFF2-40B4-BE49-F238E27FC236}">
                <a16:creationId xmlns:a16="http://schemas.microsoft.com/office/drawing/2014/main" id="{3E4E8423-7682-4FC3-A2FB-53F59AB17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63" y="4689475"/>
            <a:ext cx="153987" cy="152400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+</a:t>
            </a:r>
          </a:p>
        </p:txBody>
      </p:sp>
      <p:graphicFrame>
        <p:nvGraphicFramePr>
          <p:cNvPr id="84" name="Table 83">
            <a:extLst>
              <a:ext uri="{FF2B5EF4-FFF2-40B4-BE49-F238E27FC236}">
                <a16:creationId xmlns:a16="http://schemas.microsoft.com/office/drawing/2014/main" id="{A81D98D1-02A4-43E9-A72C-FDB17D12D0DB}"/>
              </a:ext>
            </a:extLst>
          </p:cNvPr>
          <p:cNvGraphicFramePr>
            <a:graphicFrameLocks noGrp="1"/>
          </p:cNvGraphicFramePr>
          <p:nvPr/>
        </p:nvGraphicFramePr>
        <p:xfrm>
          <a:off x="4357688" y="1808163"/>
          <a:ext cx="728662" cy="846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8662">
                  <a:extLst>
                    <a:ext uri="{9D8B030D-6E8A-4147-A177-3AD203B41FA5}">
                      <a16:colId xmlns:a16="http://schemas.microsoft.com/office/drawing/2014/main" val="4002510798"/>
                    </a:ext>
                  </a:extLst>
                </a:gridCol>
              </a:tblGrid>
              <a:tr h="28204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 marL="68714" marR="68714" marT="34303" marB="343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7634677"/>
                  </a:ext>
                </a:extLst>
              </a:tr>
              <a:tr h="28204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PTE A </a:t>
                      </a:r>
                    </a:p>
                  </a:txBody>
                  <a:tcPr marL="68714" marR="68714" marT="34303" marB="343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101867"/>
                  </a:ext>
                </a:extLst>
              </a:tr>
              <a:tr h="282046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714" marR="68714" marT="34303" marB="343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18567"/>
                  </a:ext>
                </a:extLst>
              </a:tr>
            </a:tbl>
          </a:graphicData>
        </a:graphic>
      </p:graphicFrame>
      <p:graphicFrame>
        <p:nvGraphicFramePr>
          <p:cNvPr id="85" name="Table 84">
            <a:extLst>
              <a:ext uri="{FF2B5EF4-FFF2-40B4-BE49-F238E27FC236}">
                <a16:creationId xmlns:a16="http://schemas.microsoft.com/office/drawing/2014/main" id="{689B45DB-B692-4A51-B00C-76443E1BEFB0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4343400"/>
          <a:ext cx="727075" cy="846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075">
                  <a:extLst>
                    <a:ext uri="{9D8B030D-6E8A-4147-A177-3AD203B41FA5}">
                      <a16:colId xmlns:a16="http://schemas.microsoft.com/office/drawing/2014/main" val="4002510798"/>
                    </a:ext>
                  </a:extLst>
                </a:gridCol>
              </a:tblGrid>
              <a:tr h="28204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 marL="68564" marR="68564" marT="34303" marB="343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7634677"/>
                  </a:ext>
                </a:extLst>
              </a:tr>
              <a:tr h="28204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PGD A </a:t>
                      </a:r>
                    </a:p>
                  </a:txBody>
                  <a:tcPr marL="68564" marR="68564" marT="34303" marB="343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101867"/>
                  </a:ext>
                </a:extLst>
              </a:tr>
              <a:tr h="282046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64" marR="68564" marT="34303" marB="343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18567"/>
                  </a:ext>
                </a:extLst>
              </a:tr>
            </a:tbl>
          </a:graphicData>
        </a:graphic>
      </p:graphicFrame>
      <p:cxnSp>
        <p:nvCxnSpPr>
          <p:cNvPr id="14414" name="Straight Arrow Connector 106">
            <a:extLst>
              <a:ext uri="{FF2B5EF4-FFF2-40B4-BE49-F238E27FC236}">
                <a16:creationId xmlns:a16="http://schemas.microsoft.com/office/drawing/2014/main" id="{1467813D-E3CA-4754-A276-8E3828AB332C}"/>
              </a:ext>
            </a:extLst>
          </p:cNvPr>
          <p:cNvCxnSpPr>
            <a:cxnSpLocks noChangeShapeType="1"/>
            <a:endCxn id="14393" idx="4"/>
          </p:cNvCxnSpPr>
          <p:nvPr/>
        </p:nvCxnSpPr>
        <p:spPr bwMode="auto">
          <a:xfrm flipV="1">
            <a:off x="544513" y="4841875"/>
            <a:ext cx="6350" cy="8016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415" name="Straight Arrow Connector 111">
            <a:extLst>
              <a:ext uri="{FF2B5EF4-FFF2-40B4-BE49-F238E27FC236}">
                <a16:creationId xmlns:a16="http://schemas.microsoft.com/office/drawing/2014/main" id="{1C484E43-FD0C-4D1C-9382-47C7982261A0}"/>
              </a:ext>
            </a:extLst>
          </p:cNvPr>
          <p:cNvCxnSpPr>
            <a:cxnSpLocks noChangeShapeType="1"/>
            <a:stCxn id="14393" idx="6"/>
          </p:cNvCxnSpPr>
          <p:nvPr/>
        </p:nvCxnSpPr>
        <p:spPr bwMode="auto">
          <a:xfrm>
            <a:off x="628650" y="4765675"/>
            <a:ext cx="209550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6" name="Elbow Connector 69">
            <a:extLst>
              <a:ext uri="{FF2B5EF4-FFF2-40B4-BE49-F238E27FC236}">
                <a16:creationId xmlns:a16="http://schemas.microsoft.com/office/drawing/2014/main" id="{775F0D39-C9D7-4766-8750-6C49F0C8E171}"/>
              </a:ext>
            </a:extLst>
          </p:cNvPr>
          <p:cNvCxnSpPr>
            <a:cxnSpLocks/>
            <a:stCxn id="85" idx="3"/>
            <a:endCxn id="27" idx="2"/>
          </p:cNvCxnSpPr>
          <p:nvPr/>
        </p:nvCxnSpPr>
        <p:spPr>
          <a:xfrm flipV="1">
            <a:off x="1565275" y="4343401"/>
            <a:ext cx="819150" cy="423068"/>
          </a:xfrm>
          <a:prstGeom prst="bentConnector2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9" name="Elbow Connector 69">
            <a:extLst>
              <a:ext uri="{FF2B5EF4-FFF2-40B4-BE49-F238E27FC236}">
                <a16:creationId xmlns:a16="http://schemas.microsoft.com/office/drawing/2014/main" id="{AFB977AD-AFEC-4BA3-96D9-FF74E9E15412}"/>
              </a:ext>
            </a:extLst>
          </p:cNvPr>
          <p:cNvCxnSpPr>
            <a:cxnSpLocks/>
            <a:stCxn id="27" idx="3"/>
            <a:endCxn id="30" idx="2"/>
          </p:cNvCxnSpPr>
          <p:nvPr/>
        </p:nvCxnSpPr>
        <p:spPr>
          <a:xfrm flipV="1">
            <a:off x="2747963" y="3497263"/>
            <a:ext cx="819149" cy="423069"/>
          </a:xfrm>
          <a:prstGeom prst="bentConnector2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2" name="Elbow Connector 69">
            <a:extLst>
              <a:ext uri="{FF2B5EF4-FFF2-40B4-BE49-F238E27FC236}">
                <a16:creationId xmlns:a16="http://schemas.microsoft.com/office/drawing/2014/main" id="{90BA2310-D564-4466-A2A6-42F5FAB92C10}"/>
              </a:ext>
            </a:extLst>
          </p:cNvPr>
          <p:cNvCxnSpPr>
            <a:cxnSpLocks/>
            <a:stCxn id="30" idx="3"/>
            <a:endCxn id="84" idx="2"/>
          </p:cNvCxnSpPr>
          <p:nvPr/>
        </p:nvCxnSpPr>
        <p:spPr>
          <a:xfrm flipV="1">
            <a:off x="3930650" y="2654301"/>
            <a:ext cx="791369" cy="419893"/>
          </a:xfrm>
          <a:prstGeom prst="bentConnector2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5" name="Elbow Connector 69">
            <a:extLst>
              <a:ext uri="{FF2B5EF4-FFF2-40B4-BE49-F238E27FC236}">
                <a16:creationId xmlns:a16="http://schemas.microsoft.com/office/drawing/2014/main" id="{2EE7FA17-FA62-4665-86CE-FD48ECAF93D3}"/>
              </a:ext>
            </a:extLst>
          </p:cNvPr>
          <p:cNvCxnSpPr>
            <a:cxnSpLocks/>
            <a:stCxn id="84" idx="3"/>
            <a:endCxn id="32" idx="2"/>
          </p:cNvCxnSpPr>
          <p:nvPr/>
        </p:nvCxnSpPr>
        <p:spPr>
          <a:xfrm>
            <a:off x="5086350" y="2231232"/>
            <a:ext cx="1618456" cy="1558132"/>
          </a:xfrm>
          <a:prstGeom prst="bentConnector4">
            <a:avLst>
              <a:gd name="adj1" fmla="val 20550"/>
              <a:gd name="adj2" fmla="val 114671"/>
            </a:avLst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420" name="Oval 128">
            <a:extLst>
              <a:ext uri="{FF2B5EF4-FFF2-40B4-BE49-F238E27FC236}">
                <a16:creationId xmlns:a16="http://schemas.microsoft.com/office/drawing/2014/main" id="{3A5C741F-85AD-45C3-856F-6DA2768CB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6088" y="3844925"/>
            <a:ext cx="153987" cy="152400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+</a:t>
            </a:r>
          </a:p>
        </p:txBody>
      </p:sp>
      <p:sp>
        <p:nvSpPr>
          <p:cNvPr id="14421" name="Oval 129">
            <a:extLst>
              <a:ext uri="{FF2B5EF4-FFF2-40B4-BE49-F238E27FC236}">
                <a16:creationId xmlns:a16="http://schemas.microsoft.com/office/drawing/2014/main" id="{55830901-859A-4051-B91E-0E8D66DA0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3000375"/>
            <a:ext cx="153987" cy="152400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+</a:t>
            </a:r>
          </a:p>
        </p:txBody>
      </p:sp>
      <p:sp>
        <p:nvSpPr>
          <p:cNvPr id="14422" name="Oval 130">
            <a:extLst>
              <a:ext uri="{FF2B5EF4-FFF2-40B4-BE49-F238E27FC236}">
                <a16:creationId xmlns:a16="http://schemas.microsoft.com/office/drawing/2014/main" id="{F985C5CB-9864-482D-8CFD-9C8A4C1E4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6225" y="2155825"/>
            <a:ext cx="153988" cy="152400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+</a:t>
            </a:r>
          </a:p>
        </p:txBody>
      </p:sp>
      <p:cxnSp>
        <p:nvCxnSpPr>
          <p:cNvPr id="14423" name="Straight Arrow Connector 131">
            <a:extLst>
              <a:ext uri="{FF2B5EF4-FFF2-40B4-BE49-F238E27FC236}">
                <a16:creationId xmlns:a16="http://schemas.microsoft.com/office/drawing/2014/main" id="{4D5B10BD-9331-44CD-993C-730813E81E15}"/>
              </a:ext>
            </a:extLst>
          </p:cNvPr>
          <p:cNvCxnSpPr>
            <a:cxnSpLocks/>
            <a:stCxn id="14420" idx="6"/>
          </p:cNvCxnSpPr>
          <p:nvPr/>
        </p:nvCxnSpPr>
        <p:spPr bwMode="auto">
          <a:xfrm>
            <a:off x="1870075" y="3921125"/>
            <a:ext cx="150813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424" name="Straight Arrow Connector 134">
            <a:extLst>
              <a:ext uri="{FF2B5EF4-FFF2-40B4-BE49-F238E27FC236}">
                <a16:creationId xmlns:a16="http://schemas.microsoft.com/office/drawing/2014/main" id="{40EC1F86-F0D4-4EBA-A50B-CDDBC6692B68}"/>
              </a:ext>
            </a:extLst>
          </p:cNvPr>
          <p:cNvCxnSpPr>
            <a:cxnSpLocks/>
            <a:stCxn id="14421" idx="6"/>
          </p:cNvCxnSpPr>
          <p:nvPr/>
        </p:nvCxnSpPr>
        <p:spPr bwMode="auto">
          <a:xfrm flipV="1">
            <a:off x="3070225" y="3074988"/>
            <a:ext cx="133350" cy="15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425" name="Straight Arrow Connector 137">
            <a:extLst>
              <a:ext uri="{FF2B5EF4-FFF2-40B4-BE49-F238E27FC236}">
                <a16:creationId xmlns:a16="http://schemas.microsoft.com/office/drawing/2014/main" id="{9FE9ED97-4DD6-4772-B3B6-28B8D6AACCDB}"/>
              </a:ext>
            </a:extLst>
          </p:cNvPr>
          <p:cNvCxnSpPr>
            <a:cxnSpLocks/>
            <a:stCxn id="14422" idx="6"/>
          </p:cNvCxnSpPr>
          <p:nvPr/>
        </p:nvCxnSpPr>
        <p:spPr bwMode="auto">
          <a:xfrm>
            <a:off x="4240213" y="2232025"/>
            <a:ext cx="117475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1" name="Elbow Connector 69">
            <a:extLst>
              <a:ext uri="{FF2B5EF4-FFF2-40B4-BE49-F238E27FC236}">
                <a16:creationId xmlns:a16="http://schemas.microsoft.com/office/drawing/2014/main" id="{942BC932-EE1A-4DC6-A89E-E06CA020B070}"/>
              </a:ext>
            </a:extLst>
          </p:cNvPr>
          <p:cNvCxnSpPr>
            <a:cxnSpLocks/>
            <a:stCxn id="85" idx="3"/>
            <a:endCxn id="14420" idx="4"/>
          </p:cNvCxnSpPr>
          <p:nvPr/>
        </p:nvCxnSpPr>
        <p:spPr>
          <a:xfrm flipV="1">
            <a:off x="1565275" y="3997325"/>
            <a:ext cx="227013" cy="768350"/>
          </a:xfrm>
          <a:prstGeom prst="bentConnector2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4" name="Elbow Connector 69">
            <a:extLst>
              <a:ext uri="{FF2B5EF4-FFF2-40B4-BE49-F238E27FC236}">
                <a16:creationId xmlns:a16="http://schemas.microsoft.com/office/drawing/2014/main" id="{6ACE17F4-766E-4939-8E54-CF79DF55717E}"/>
              </a:ext>
            </a:extLst>
          </p:cNvPr>
          <p:cNvCxnSpPr>
            <a:cxnSpLocks/>
            <a:stCxn id="27" idx="3"/>
            <a:endCxn id="14421" idx="4"/>
          </p:cNvCxnSpPr>
          <p:nvPr/>
        </p:nvCxnSpPr>
        <p:spPr>
          <a:xfrm flipV="1">
            <a:off x="2747963" y="3152775"/>
            <a:ext cx="245269" cy="767557"/>
          </a:xfrm>
          <a:prstGeom prst="bentConnector2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7" name="Elbow Connector 69">
            <a:extLst>
              <a:ext uri="{FF2B5EF4-FFF2-40B4-BE49-F238E27FC236}">
                <a16:creationId xmlns:a16="http://schemas.microsoft.com/office/drawing/2014/main" id="{1D8034BE-E859-4FD0-9FBB-27B4E98BEF06}"/>
              </a:ext>
            </a:extLst>
          </p:cNvPr>
          <p:cNvCxnSpPr>
            <a:cxnSpLocks/>
            <a:stCxn id="30" idx="3"/>
            <a:endCxn id="14422" idx="4"/>
          </p:cNvCxnSpPr>
          <p:nvPr/>
        </p:nvCxnSpPr>
        <p:spPr>
          <a:xfrm flipV="1">
            <a:off x="3930650" y="2308225"/>
            <a:ext cx="233363" cy="766763"/>
          </a:xfrm>
          <a:prstGeom prst="bentConnector2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0" name="Elbow Connector 35">
            <a:extLst>
              <a:ext uri="{FF2B5EF4-FFF2-40B4-BE49-F238E27FC236}">
                <a16:creationId xmlns:a16="http://schemas.microsoft.com/office/drawing/2014/main" id="{7283F8E2-8EA9-4C98-B0F5-A088E8BC26A9}"/>
              </a:ext>
            </a:extLst>
          </p:cNvPr>
          <p:cNvCxnSpPr>
            <a:cxnSpLocks/>
            <a:endCxn id="14420" idx="0"/>
          </p:cNvCxnSpPr>
          <p:nvPr/>
        </p:nvCxnSpPr>
        <p:spPr>
          <a:xfrm rot="5400000">
            <a:off x="925513" y="2395538"/>
            <a:ext cx="2316162" cy="582612"/>
          </a:xfrm>
          <a:prstGeom prst="bentConnector3">
            <a:avLst>
              <a:gd name="adj1" fmla="val 50000"/>
            </a:avLst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3" name="Elbow Connector 35">
            <a:extLst>
              <a:ext uri="{FF2B5EF4-FFF2-40B4-BE49-F238E27FC236}">
                <a16:creationId xmlns:a16="http://schemas.microsoft.com/office/drawing/2014/main" id="{DBBADDC8-1FA1-4B77-B8C7-5A65DD71CDFF}"/>
              </a:ext>
            </a:extLst>
          </p:cNvPr>
          <p:cNvCxnSpPr>
            <a:cxnSpLocks/>
            <a:stCxn id="26" idx="2"/>
            <a:endCxn id="14421" idx="0"/>
          </p:cNvCxnSpPr>
          <p:nvPr/>
        </p:nvCxnSpPr>
        <p:spPr>
          <a:xfrm rot="5400000">
            <a:off x="2525713" y="1997075"/>
            <a:ext cx="1471612" cy="534988"/>
          </a:xfrm>
          <a:prstGeom prst="bentConnector3">
            <a:avLst>
              <a:gd name="adj1" fmla="val 33708"/>
            </a:avLst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7" name="Elbow Connector 35">
            <a:extLst>
              <a:ext uri="{FF2B5EF4-FFF2-40B4-BE49-F238E27FC236}">
                <a16:creationId xmlns:a16="http://schemas.microsoft.com/office/drawing/2014/main" id="{767E443A-5829-41F8-A6F6-D0DF14843A3A}"/>
              </a:ext>
            </a:extLst>
          </p:cNvPr>
          <p:cNvCxnSpPr>
            <a:cxnSpLocks/>
            <a:endCxn id="14422" idx="0"/>
          </p:cNvCxnSpPr>
          <p:nvPr/>
        </p:nvCxnSpPr>
        <p:spPr>
          <a:xfrm rot="5400000">
            <a:off x="4084638" y="1608138"/>
            <a:ext cx="627062" cy="468312"/>
          </a:xfrm>
          <a:prstGeom prst="bentConnector3">
            <a:avLst>
              <a:gd name="adj1" fmla="val 24507"/>
            </a:avLst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432" name="Oval 160">
            <a:extLst>
              <a:ext uri="{FF2B5EF4-FFF2-40B4-BE49-F238E27FC236}">
                <a16:creationId xmlns:a16="http://schemas.microsoft.com/office/drawing/2014/main" id="{D2E79EFE-8CDF-44D0-9669-D715A6284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9925" y="3095625"/>
            <a:ext cx="153988" cy="152400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+</a:t>
            </a:r>
          </a:p>
        </p:txBody>
      </p:sp>
      <p:cxnSp>
        <p:nvCxnSpPr>
          <p:cNvPr id="14433" name="Straight Arrow Connector 161">
            <a:extLst>
              <a:ext uri="{FF2B5EF4-FFF2-40B4-BE49-F238E27FC236}">
                <a16:creationId xmlns:a16="http://schemas.microsoft.com/office/drawing/2014/main" id="{AF75B059-08CF-49F9-AE3F-3B7633082A52}"/>
              </a:ext>
            </a:extLst>
          </p:cNvPr>
          <p:cNvCxnSpPr>
            <a:cxnSpLocks/>
            <a:stCxn id="14432" idx="6"/>
          </p:cNvCxnSpPr>
          <p:nvPr/>
        </p:nvCxnSpPr>
        <p:spPr bwMode="auto">
          <a:xfrm>
            <a:off x="5903913" y="3171825"/>
            <a:ext cx="152400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434" name="Straight Arrow Connector 167">
            <a:extLst>
              <a:ext uri="{FF2B5EF4-FFF2-40B4-BE49-F238E27FC236}">
                <a16:creationId xmlns:a16="http://schemas.microsoft.com/office/drawing/2014/main" id="{55BC2959-85AA-40CF-9725-30AA0B044470}"/>
              </a:ext>
            </a:extLst>
          </p:cNvPr>
          <p:cNvCxnSpPr>
            <a:cxnSpLocks/>
            <a:endCxn id="14432" idx="0"/>
          </p:cNvCxnSpPr>
          <p:nvPr/>
        </p:nvCxnSpPr>
        <p:spPr bwMode="auto">
          <a:xfrm>
            <a:off x="5827713" y="1528763"/>
            <a:ext cx="0" cy="156686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6" name="Elbow Connector 69">
            <a:extLst>
              <a:ext uri="{FF2B5EF4-FFF2-40B4-BE49-F238E27FC236}">
                <a16:creationId xmlns:a16="http://schemas.microsoft.com/office/drawing/2014/main" id="{4FDED7E9-67F8-4C8E-8691-37174B2A3BF4}"/>
              </a:ext>
            </a:extLst>
          </p:cNvPr>
          <p:cNvCxnSpPr>
            <a:cxnSpLocks/>
            <a:stCxn id="84" idx="3"/>
            <a:endCxn id="14432" idx="2"/>
          </p:cNvCxnSpPr>
          <p:nvPr/>
        </p:nvCxnSpPr>
        <p:spPr>
          <a:xfrm>
            <a:off x="5086350" y="2231232"/>
            <a:ext cx="663575" cy="940593"/>
          </a:xfrm>
          <a:prstGeom prst="bentConnector3">
            <a:avLst>
              <a:gd name="adj1" fmla="val 50000"/>
            </a:avLst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034A14-0846-48F5-9FCD-B7D92A0D2B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91D162-42BA-4EA3-90BC-BE54AC2B0D70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89" grpId="0"/>
      <p:bldP spid="14393" grpId="0" animBg="1"/>
      <p:bldP spid="14420" grpId="0" animBg="1"/>
      <p:bldP spid="14421" grpId="0" animBg="1"/>
      <p:bldP spid="14422" grpId="0" animBg="1"/>
      <p:bldP spid="144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38A285DC-577A-4250-9FAE-44D9088F50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00B050"/>
                </a:solidFill>
              </a:rPr>
              <a:t>PageSeer</a:t>
            </a:r>
            <a:r>
              <a:rPr lang="en-US" altLang="en-US"/>
              <a:t> Design</a:t>
            </a: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B16232A7-6122-4E48-A448-F1B6172256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728A64-9781-494B-A6AA-C669702F8C9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EC7AE33-1B52-4609-B86A-49A0779A6EA7}"/>
              </a:ext>
            </a:extLst>
          </p:cNvPr>
          <p:cNvSpPr/>
          <p:nvPr/>
        </p:nvSpPr>
        <p:spPr>
          <a:xfrm>
            <a:off x="1092200" y="1725613"/>
            <a:ext cx="601663" cy="26987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Core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FAA3853-8EE2-4E43-85BE-86BBCEBD32EA}"/>
              </a:ext>
            </a:extLst>
          </p:cNvPr>
          <p:cNvSpPr/>
          <p:nvPr/>
        </p:nvSpPr>
        <p:spPr>
          <a:xfrm>
            <a:off x="746125" y="2155825"/>
            <a:ext cx="346075" cy="26987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0" kern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L1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CBA421C-859B-49AD-9850-ED2B5D722879}"/>
              </a:ext>
            </a:extLst>
          </p:cNvPr>
          <p:cNvSpPr/>
          <p:nvPr/>
        </p:nvSpPr>
        <p:spPr>
          <a:xfrm>
            <a:off x="617538" y="2543175"/>
            <a:ext cx="601662" cy="26828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L2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ADD462E-B3AC-411F-8289-08A0236EAEAA}"/>
              </a:ext>
            </a:extLst>
          </p:cNvPr>
          <p:cNvSpPr/>
          <p:nvPr/>
        </p:nvSpPr>
        <p:spPr>
          <a:xfrm>
            <a:off x="538163" y="3314700"/>
            <a:ext cx="3557587" cy="26828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Shared L3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79B42DA-3C62-4BC8-8570-7A9553ABC360}"/>
              </a:ext>
            </a:extLst>
          </p:cNvPr>
          <p:cNvSpPr/>
          <p:nvPr/>
        </p:nvSpPr>
        <p:spPr>
          <a:xfrm>
            <a:off x="1497013" y="2155825"/>
            <a:ext cx="601662" cy="26987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lnSpc>
                <a:spcPts val="1332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0" kern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L1 TLB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BE6DFD0-1CDB-48B7-B0DD-7FF5990F85D0}"/>
              </a:ext>
            </a:extLst>
          </p:cNvPr>
          <p:cNvSpPr/>
          <p:nvPr/>
        </p:nvSpPr>
        <p:spPr>
          <a:xfrm>
            <a:off x="1381125" y="2543175"/>
            <a:ext cx="833438" cy="26828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L2 TLB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2154931-2FAB-4A50-B609-7CD7FAF92E5F}"/>
              </a:ext>
            </a:extLst>
          </p:cNvPr>
          <p:cNvSpPr/>
          <p:nvPr/>
        </p:nvSpPr>
        <p:spPr>
          <a:xfrm>
            <a:off x="1470025" y="3925888"/>
            <a:ext cx="1693863" cy="419100"/>
          </a:xfrm>
          <a:prstGeom prst="rect">
            <a:avLst/>
          </a:prstGeom>
          <a:solidFill>
            <a:srgbClr val="4472C4">
              <a:lumMod val="60000"/>
              <a:lumOff val="40000"/>
            </a:srgbClr>
          </a:solidFill>
          <a:ln w="12700" cap="flat" cmpd="sng" algn="ctr">
            <a:solidFill>
              <a:srgbClr val="4472C4">
                <a:lumMod val="75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Hybrid Memory Controller (HMC)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8270A20-64C9-401E-B887-8F5620AF311B}"/>
              </a:ext>
            </a:extLst>
          </p:cNvPr>
          <p:cNvSpPr/>
          <p:nvPr/>
        </p:nvSpPr>
        <p:spPr>
          <a:xfrm>
            <a:off x="1470025" y="2952750"/>
            <a:ext cx="661988" cy="269875"/>
          </a:xfrm>
          <a:prstGeom prst="rect">
            <a:avLst/>
          </a:prstGeom>
          <a:solidFill>
            <a:srgbClr val="4472C4">
              <a:lumMod val="60000"/>
              <a:lumOff val="40000"/>
            </a:srgbClr>
          </a:solidFill>
          <a:ln w="12700" cap="flat" cmpd="sng" algn="ctr">
            <a:solidFill>
              <a:srgbClr val="4472C4">
                <a:lumMod val="75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MMU</a:t>
            </a:r>
          </a:p>
        </p:txBody>
      </p:sp>
      <p:cxnSp>
        <p:nvCxnSpPr>
          <p:cNvPr id="15372" name="Straight Arrow Connector 82">
            <a:extLst>
              <a:ext uri="{FF2B5EF4-FFF2-40B4-BE49-F238E27FC236}">
                <a16:creationId xmlns:a16="http://schemas.microsoft.com/office/drawing/2014/main" id="{A47BBC9F-7DA4-4B2F-9C77-2C454994C2BD}"/>
              </a:ext>
            </a:extLst>
          </p:cNvPr>
          <p:cNvCxnSpPr>
            <a:cxnSpLocks/>
            <a:stCxn id="76" idx="2"/>
            <a:endCxn id="77" idx="0"/>
          </p:cNvCxnSpPr>
          <p:nvPr/>
        </p:nvCxnSpPr>
        <p:spPr bwMode="auto">
          <a:xfrm>
            <a:off x="919163" y="2425700"/>
            <a:ext cx="0" cy="117475"/>
          </a:xfrm>
          <a:prstGeom prst="straightConnector1">
            <a:avLst/>
          </a:prstGeom>
          <a:noFill/>
          <a:ln w="6350" algn="ctr">
            <a:solidFill>
              <a:srgbClr val="000000"/>
            </a:solidFill>
            <a:miter lim="800000"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3" name="Straight Arrow Connector 83">
            <a:extLst>
              <a:ext uri="{FF2B5EF4-FFF2-40B4-BE49-F238E27FC236}">
                <a16:creationId xmlns:a16="http://schemas.microsoft.com/office/drawing/2014/main" id="{BFAD30C3-D7C0-4634-BB14-DB83CCAE14F8}"/>
              </a:ext>
            </a:extLst>
          </p:cNvPr>
          <p:cNvCxnSpPr>
            <a:cxnSpLocks/>
            <a:stCxn id="77" idx="2"/>
          </p:cNvCxnSpPr>
          <p:nvPr/>
        </p:nvCxnSpPr>
        <p:spPr bwMode="auto">
          <a:xfrm flipH="1">
            <a:off x="919163" y="2811463"/>
            <a:ext cx="0" cy="503237"/>
          </a:xfrm>
          <a:prstGeom prst="straightConnector1">
            <a:avLst/>
          </a:prstGeom>
          <a:noFill/>
          <a:ln w="6350" algn="ctr">
            <a:solidFill>
              <a:srgbClr val="000000"/>
            </a:solidFill>
            <a:miter lim="800000"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4" name="Straight Arrow Connector 84">
            <a:extLst>
              <a:ext uri="{FF2B5EF4-FFF2-40B4-BE49-F238E27FC236}">
                <a16:creationId xmlns:a16="http://schemas.microsoft.com/office/drawing/2014/main" id="{11805D6F-08AF-4B3A-AE54-1113DC905FF4}"/>
              </a:ext>
            </a:extLst>
          </p:cNvPr>
          <p:cNvCxnSpPr>
            <a:cxnSpLocks/>
            <a:stCxn id="79" idx="2"/>
            <a:endCxn id="80" idx="0"/>
          </p:cNvCxnSpPr>
          <p:nvPr/>
        </p:nvCxnSpPr>
        <p:spPr bwMode="auto">
          <a:xfrm>
            <a:off x="1797050" y="2425700"/>
            <a:ext cx="0" cy="117475"/>
          </a:xfrm>
          <a:prstGeom prst="straightConnector1">
            <a:avLst/>
          </a:prstGeom>
          <a:noFill/>
          <a:ln w="6350" algn="ctr">
            <a:solidFill>
              <a:srgbClr val="000000"/>
            </a:solidFill>
            <a:miter lim="800000"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5" name="Straight Arrow Connector 85">
            <a:extLst>
              <a:ext uri="{FF2B5EF4-FFF2-40B4-BE49-F238E27FC236}">
                <a16:creationId xmlns:a16="http://schemas.microsoft.com/office/drawing/2014/main" id="{87BB5D6A-29D8-432B-9251-043D06139BCD}"/>
              </a:ext>
            </a:extLst>
          </p:cNvPr>
          <p:cNvCxnSpPr>
            <a:cxnSpLocks/>
            <a:stCxn id="80" idx="2"/>
            <a:endCxn id="82" idx="0"/>
          </p:cNvCxnSpPr>
          <p:nvPr/>
        </p:nvCxnSpPr>
        <p:spPr bwMode="auto">
          <a:xfrm>
            <a:off x="1797050" y="2811463"/>
            <a:ext cx="3175" cy="141287"/>
          </a:xfrm>
          <a:prstGeom prst="straightConnector1">
            <a:avLst/>
          </a:prstGeom>
          <a:noFill/>
          <a:ln w="6350" algn="ctr">
            <a:solidFill>
              <a:srgbClr val="000000"/>
            </a:solidFill>
            <a:miter lim="800000"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6" name="Straight Arrow Connector 86">
            <a:extLst>
              <a:ext uri="{FF2B5EF4-FFF2-40B4-BE49-F238E27FC236}">
                <a16:creationId xmlns:a16="http://schemas.microsoft.com/office/drawing/2014/main" id="{0AEC3AE4-A965-4A4F-A23C-323F9B225B1D}"/>
              </a:ext>
            </a:extLst>
          </p:cNvPr>
          <p:cNvCxnSpPr>
            <a:cxnSpLocks/>
            <a:stCxn id="78" idx="2"/>
            <a:endCxn id="81" idx="0"/>
          </p:cNvCxnSpPr>
          <p:nvPr/>
        </p:nvCxnSpPr>
        <p:spPr bwMode="auto">
          <a:xfrm flipH="1">
            <a:off x="2316163" y="3582988"/>
            <a:ext cx="0" cy="342900"/>
          </a:xfrm>
          <a:prstGeom prst="straightConnector1">
            <a:avLst/>
          </a:prstGeom>
          <a:noFill/>
          <a:ln w="6350" algn="ctr">
            <a:solidFill>
              <a:srgbClr val="000000"/>
            </a:solidFill>
            <a:miter lim="800000"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0" name="Rectangle 89">
            <a:extLst>
              <a:ext uri="{FF2B5EF4-FFF2-40B4-BE49-F238E27FC236}">
                <a16:creationId xmlns:a16="http://schemas.microsoft.com/office/drawing/2014/main" id="{04E6B7BE-F89D-4BDF-87A3-D6B18740A54D}"/>
              </a:ext>
            </a:extLst>
          </p:cNvPr>
          <p:cNvSpPr/>
          <p:nvPr/>
        </p:nvSpPr>
        <p:spPr>
          <a:xfrm>
            <a:off x="2754313" y="1709738"/>
            <a:ext cx="601662" cy="26987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Core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4AC2F6BF-BB86-42B3-B738-16830303C99F}"/>
              </a:ext>
            </a:extLst>
          </p:cNvPr>
          <p:cNvSpPr/>
          <p:nvPr/>
        </p:nvSpPr>
        <p:spPr>
          <a:xfrm>
            <a:off x="2408238" y="2139950"/>
            <a:ext cx="346075" cy="26987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0" kern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L1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1F2FD917-6727-4C64-A281-46AF71384DC3}"/>
              </a:ext>
            </a:extLst>
          </p:cNvPr>
          <p:cNvSpPr/>
          <p:nvPr/>
        </p:nvSpPr>
        <p:spPr>
          <a:xfrm>
            <a:off x="2281238" y="2543175"/>
            <a:ext cx="601662" cy="26828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L2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4D0C1C6-403C-4629-AAEF-E6CCEE433E8D}"/>
              </a:ext>
            </a:extLst>
          </p:cNvPr>
          <p:cNvSpPr/>
          <p:nvPr/>
        </p:nvSpPr>
        <p:spPr>
          <a:xfrm>
            <a:off x="3170238" y="2139950"/>
            <a:ext cx="601662" cy="26987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lnSpc>
                <a:spcPts val="1332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0" kern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L1 TLB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A61C4DF5-9B89-4C56-ABFD-1380BEEA409F}"/>
              </a:ext>
            </a:extLst>
          </p:cNvPr>
          <p:cNvSpPr/>
          <p:nvPr/>
        </p:nvSpPr>
        <p:spPr>
          <a:xfrm>
            <a:off x="3054350" y="2540000"/>
            <a:ext cx="833438" cy="26987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L2 TLB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26DC7231-4302-48EC-9E17-1D369CEEAD0D}"/>
              </a:ext>
            </a:extLst>
          </p:cNvPr>
          <p:cNvSpPr/>
          <p:nvPr/>
        </p:nvSpPr>
        <p:spPr>
          <a:xfrm>
            <a:off x="3141663" y="2944813"/>
            <a:ext cx="663575" cy="269875"/>
          </a:xfrm>
          <a:prstGeom prst="rect">
            <a:avLst/>
          </a:prstGeom>
          <a:solidFill>
            <a:srgbClr val="4472C4">
              <a:lumMod val="60000"/>
              <a:lumOff val="40000"/>
            </a:srgbClr>
          </a:solidFill>
          <a:ln w="12700" cap="flat" cmpd="sng" algn="ctr">
            <a:solidFill>
              <a:srgbClr val="4472C4">
                <a:lumMod val="75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MMU</a:t>
            </a:r>
          </a:p>
        </p:txBody>
      </p:sp>
      <p:cxnSp>
        <p:nvCxnSpPr>
          <p:cNvPr id="15383" name="Straight Arrow Connector 95">
            <a:extLst>
              <a:ext uri="{FF2B5EF4-FFF2-40B4-BE49-F238E27FC236}">
                <a16:creationId xmlns:a16="http://schemas.microsoft.com/office/drawing/2014/main" id="{79A9BAE4-A04A-4E5C-82B8-D2F0E19A55AA}"/>
              </a:ext>
            </a:extLst>
          </p:cNvPr>
          <p:cNvCxnSpPr>
            <a:cxnSpLocks/>
            <a:stCxn id="91" idx="2"/>
            <a:endCxn id="92" idx="0"/>
          </p:cNvCxnSpPr>
          <p:nvPr/>
        </p:nvCxnSpPr>
        <p:spPr bwMode="auto">
          <a:xfrm>
            <a:off x="2581275" y="2409825"/>
            <a:ext cx="0" cy="133350"/>
          </a:xfrm>
          <a:prstGeom prst="straightConnector1">
            <a:avLst/>
          </a:prstGeom>
          <a:noFill/>
          <a:ln w="6350" algn="ctr">
            <a:solidFill>
              <a:srgbClr val="000000"/>
            </a:solidFill>
            <a:miter lim="800000"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84" name="Straight Arrow Connector 96">
            <a:extLst>
              <a:ext uri="{FF2B5EF4-FFF2-40B4-BE49-F238E27FC236}">
                <a16:creationId xmlns:a16="http://schemas.microsoft.com/office/drawing/2014/main" id="{996BB1CA-A571-4FE5-BFC4-A8985B35FCEC}"/>
              </a:ext>
            </a:extLst>
          </p:cNvPr>
          <p:cNvCxnSpPr>
            <a:cxnSpLocks/>
            <a:stCxn id="93" idx="2"/>
            <a:endCxn id="94" idx="0"/>
          </p:cNvCxnSpPr>
          <p:nvPr/>
        </p:nvCxnSpPr>
        <p:spPr bwMode="auto">
          <a:xfrm>
            <a:off x="3470275" y="2409825"/>
            <a:ext cx="0" cy="130175"/>
          </a:xfrm>
          <a:prstGeom prst="straightConnector1">
            <a:avLst/>
          </a:prstGeom>
          <a:noFill/>
          <a:ln w="6350" algn="ctr">
            <a:solidFill>
              <a:srgbClr val="000000"/>
            </a:solidFill>
            <a:miter lim="800000"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85" name="Straight Arrow Connector 97">
            <a:extLst>
              <a:ext uri="{FF2B5EF4-FFF2-40B4-BE49-F238E27FC236}">
                <a16:creationId xmlns:a16="http://schemas.microsoft.com/office/drawing/2014/main" id="{052B97DA-7D87-4591-A863-AEA92D4C22D4}"/>
              </a:ext>
            </a:extLst>
          </p:cNvPr>
          <p:cNvCxnSpPr>
            <a:cxnSpLocks/>
            <a:stCxn id="94" idx="2"/>
            <a:endCxn id="95" idx="0"/>
          </p:cNvCxnSpPr>
          <p:nvPr/>
        </p:nvCxnSpPr>
        <p:spPr bwMode="auto">
          <a:xfrm>
            <a:off x="3470275" y="2809875"/>
            <a:ext cx="3175" cy="134938"/>
          </a:xfrm>
          <a:prstGeom prst="straightConnector1">
            <a:avLst/>
          </a:prstGeom>
          <a:noFill/>
          <a:ln w="6350" algn="ctr">
            <a:solidFill>
              <a:srgbClr val="000000"/>
            </a:solidFill>
            <a:miter lim="800000"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86" name="Connector: Elbow 98">
            <a:extLst>
              <a:ext uri="{FF2B5EF4-FFF2-40B4-BE49-F238E27FC236}">
                <a16:creationId xmlns:a16="http://schemas.microsoft.com/office/drawing/2014/main" id="{9A8D1904-83D9-4498-806E-4F1567D87331}"/>
              </a:ext>
            </a:extLst>
          </p:cNvPr>
          <p:cNvCxnSpPr>
            <a:cxnSpLocks/>
            <a:stCxn id="95" idx="1"/>
          </p:cNvCxnSpPr>
          <p:nvPr/>
        </p:nvCxnSpPr>
        <p:spPr bwMode="auto">
          <a:xfrm rot="10800000">
            <a:off x="2741613" y="2822575"/>
            <a:ext cx="400050" cy="257175"/>
          </a:xfrm>
          <a:prstGeom prst="bentConnector3">
            <a:avLst>
              <a:gd name="adj1" fmla="val 100407"/>
            </a:avLst>
          </a:prstGeom>
          <a:noFill/>
          <a:ln w="19050" algn="ctr">
            <a:solidFill>
              <a:srgbClr val="000000"/>
            </a:solidFill>
            <a:miter lim="800000"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87" name="Straight Arrow Connector 99">
            <a:extLst>
              <a:ext uri="{FF2B5EF4-FFF2-40B4-BE49-F238E27FC236}">
                <a16:creationId xmlns:a16="http://schemas.microsoft.com/office/drawing/2014/main" id="{C88BBCAB-DE9D-449B-9045-659676ECEDC2}"/>
              </a:ext>
            </a:extLst>
          </p:cNvPr>
          <p:cNvCxnSpPr>
            <a:cxnSpLocks/>
            <a:stCxn id="92" idx="2"/>
          </p:cNvCxnSpPr>
          <p:nvPr/>
        </p:nvCxnSpPr>
        <p:spPr bwMode="auto">
          <a:xfrm>
            <a:off x="2581275" y="2811463"/>
            <a:ext cx="0" cy="519112"/>
          </a:xfrm>
          <a:prstGeom prst="straightConnector1">
            <a:avLst/>
          </a:prstGeom>
          <a:noFill/>
          <a:ln w="6350" algn="ctr">
            <a:solidFill>
              <a:srgbClr val="000000"/>
            </a:solidFill>
            <a:miter lim="800000"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88" name="Connector: Elbow 100">
            <a:extLst>
              <a:ext uri="{FF2B5EF4-FFF2-40B4-BE49-F238E27FC236}">
                <a16:creationId xmlns:a16="http://schemas.microsoft.com/office/drawing/2014/main" id="{46908AB4-F71E-4EDB-ADBA-46D29A7F5DA7}"/>
              </a:ext>
            </a:extLst>
          </p:cNvPr>
          <p:cNvCxnSpPr>
            <a:cxnSpLocks/>
            <a:stCxn id="90" idx="2"/>
            <a:endCxn id="91" idx="0"/>
          </p:cNvCxnSpPr>
          <p:nvPr/>
        </p:nvCxnSpPr>
        <p:spPr bwMode="auto">
          <a:xfrm rot="5400000">
            <a:off x="2738438" y="1822450"/>
            <a:ext cx="160337" cy="474663"/>
          </a:xfrm>
          <a:prstGeom prst="bentConnector3">
            <a:avLst>
              <a:gd name="adj1" fmla="val 50000"/>
            </a:avLst>
          </a:prstGeom>
          <a:noFill/>
          <a:ln w="6350" algn="ctr">
            <a:solidFill>
              <a:srgbClr val="000000"/>
            </a:solidFill>
            <a:miter lim="800000"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89" name="Connector: Elbow 101">
            <a:extLst>
              <a:ext uri="{FF2B5EF4-FFF2-40B4-BE49-F238E27FC236}">
                <a16:creationId xmlns:a16="http://schemas.microsoft.com/office/drawing/2014/main" id="{54484700-B288-40E6-A436-F6F344582FEC}"/>
              </a:ext>
            </a:extLst>
          </p:cNvPr>
          <p:cNvCxnSpPr>
            <a:cxnSpLocks/>
            <a:stCxn id="90" idx="2"/>
            <a:endCxn id="93" idx="0"/>
          </p:cNvCxnSpPr>
          <p:nvPr/>
        </p:nvCxnSpPr>
        <p:spPr bwMode="auto">
          <a:xfrm rot="16200000" flipH="1">
            <a:off x="3182938" y="1852613"/>
            <a:ext cx="160337" cy="414337"/>
          </a:xfrm>
          <a:prstGeom prst="bentConnector3">
            <a:avLst>
              <a:gd name="adj1" fmla="val 50000"/>
            </a:avLst>
          </a:prstGeom>
          <a:noFill/>
          <a:ln w="6350" algn="ctr">
            <a:solidFill>
              <a:srgbClr val="000000"/>
            </a:solidFill>
            <a:miter lim="800000"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90" name="Connector: Elbow 102">
            <a:extLst>
              <a:ext uri="{FF2B5EF4-FFF2-40B4-BE49-F238E27FC236}">
                <a16:creationId xmlns:a16="http://schemas.microsoft.com/office/drawing/2014/main" id="{3F4999A1-7074-43F3-9206-315E50771931}"/>
              </a:ext>
            </a:extLst>
          </p:cNvPr>
          <p:cNvCxnSpPr>
            <a:cxnSpLocks/>
            <a:stCxn id="75" idx="2"/>
            <a:endCxn id="76" idx="0"/>
          </p:cNvCxnSpPr>
          <p:nvPr/>
        </p:nvCxnSpPr>
        <p:spPr bwMode="auto">
          <a:xfrm rot="5400000">
            <a:off x="1076325" y="1838326"/>
            <a:ext cx="160337" cy="474662"/>
          </a:xfrm>
          <a:prstGeom prst="bentConnector3">
            <a:avLst>
              <a:gd name="adj1" fmla="val 50000"/>
            </a:avLst>
          </a:prstGeom>
          <a:noFill/>
          <a:ln w="6350" algn="ctr">
            <a:solidFill>
              <a:srgbClr val="000000"/>
            </a:solidFill>
            <a:miter lim="800000"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91" name="Connector: Elbow 103">
            <a:extLst>
              <a:ext uri="{FF2B5EF4-FFF2-40B4-BE49-F238E27FC236}">
                <a16:creationId xmlns:a16="http://schemas.microsoft.com/office/drawing/2014/main" id="{AA9C5A35-EFBE-4EC0-AB61-6FE4C14C058E}"/>
              </a:ext>
            </a:extLst>
          </p:cNvPr>
          <p:cNvCxnSpPr>
            <a:cxnSpLocks/>
            <a:stCxn id="75" idx="2"/>
            <a:endCxn id="79" idx="0"/>
          </p:cNvCxnSpPr>
          <p:nvPr/>
        </p:nvCxnSpPr>
        <p:spPr bwMode="auto">
          <a:xfrm rot="16200000" flipH="1">
            <a:off x="1515269" y="1874044"/>
            <a:ext cx="160337" cy="403225"/>
          </a:xfrm>
          <a:prstGeom prst="bentConnector3">
            <a:avLst>
              <a:gd name="adj1" fmla="val 50000"/>
            </a:avLst>
          </a:prstGeom>
          <a:noFill/>
          <a:ln w="6350" algn="ctr">
            <a:solidFill>
              <a:srgbClr val="000000"/>
            </a:solidFill>
            <a:miter lim="800000"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92" name="Straight Arrow Connector 104">
            <a:extLst>
              <a:ext uri="{FF2B5EF4-FFF2-40B4-BE49-F238E27FC236}">
                <a16:creationId xmlns:a16="http://schemas.microsoft.com/office/drawing/2014/main" id="{1D4B05E9-3EE2-473E-B081-96ADD6819EF5}"/>
              </a:ext>
            </a:extLst>
          </p:cNvPr>
          <p:cNvCxnSpPr>
            <a:cxnSpLocks/>
            <a:stCxn id="81" idx="2"/>
          </p:cNvCxnSpPr>
          <p:nvPr/>
        </p:nvCxnSpPr>
        <p:spPr bwMode="auto">
          <a:xfrm flipH="1">
            <a:off x="2309813" y="4344988"/>
            <a:ext cx="6350" cy="563562"/>
          </a:xfrm>
          <a:prstGeom prst="straightConnector1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6" name="Rectangle 105">
            <a:extLst>
              <a:ext uri="{FF2B5EF4-FFF2-40B4-BE49-F238E27FC236}">
                <a16:creationId xmlns:a16="http://schemas.microsoft.com/office/drawing/2014/main" id="{1DE004FC-5E72-4462-AFAE-AE6215DB9D46}"/>
              </a:ext>
            </a:extLst>
          </p:cNvPr>
          <p:cNvSpPr/>
          <p:nvPr/>
        </p:nvSpPr>
        <p:spPr>
          <a:xfrm>
            <a:off x="457200" y="1295400"/>
            <a:ext cx="3862388" cy="3495675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67446BD-7689-4450-A982-6CB8F39E32C8}"/>
              </a:ext>
            </a:extLst>
          </p:cNvPr>
          <p:cNvSpPr txBox="1"/>
          <p:nvPr/>
        </p:nvSpPr>
        <p:spPr>
          <a:xfrm>
            <a:off x="1520825" y="1271588"/>
            <a:ext cx="25114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Processor Chip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9E9BAF0B-195A-4DC1-B7AF-02071B38AF64}"/>
              </a:ext>
            </a:extLst>
          </p:cNvPr>
          <p:cNvSpPr txBox="1"/>
          <p:nvPr/>
        </p:nvSpPr>
        <p:spPr>
          <a:xfrm>
            <a:off x="2339975" y="4379913"/>
            <a:ext cx="109855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black"/>
                </a:solidFill>
                <a:latin typeface="Calibri" panose="020F0502020204030204"/>
                <a:ea typeface="+mn-ea"/>
              </a:rPr>
              <a:t>Path to Memories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B81B9407-B457-491C-8C3B-EA0869D7FC01}"/>
              </a:ext>
            </a:extLst>
          </p:cNvPr>
          <p:cNvSpPr/>
          <p:nvPr/>
        </p:nvSpPr>
        <p:spPr>
          <a:xfrm>
            <a:off x="1187450" y="5359400"/>
            <a:ext cx="1093788" cy="39687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ea typeface="+mn-ea"/>
              </a:rPr>
              <a:t>DRAM</a:t>
            </a:r>
            <a:endParaRPr lang="en-US" sz="1400" kern="0" dirty="0">
              <a:solidFill>
                <a:prstClr val="white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2D5D479B-DC6D-4E5F-A827-170864E356A3}"/>
              </a:ext>
            </a:extLst>
          </p:cNvPr>
          <p:cNvSpPr/>
          <p:nvPr/>
        </p:nvSpPr>
        <p:spPr>
          <a:xfrm>
            <a:off x="987425" y="4887913"/>
            <a:ext cx="2900363" cy="222250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Crossbar interconnect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C7F62D94-D60C-48CA-906D-EA0519B11ECB}"/>
              </a:ext>
            </a:extLst>
          </p:cNvPr>
          <p:cNvSpPr/>
          <p:nvPr/>
        </p:nvSpPr>
        <p:spPr>
          <a:xfrm>
            <a:off x="1187450" y="5132388"/>
            <a:ext cx="1093788" cy="18732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ea typeface="+mn-ea"/>
              </a:rPr>
              <a:t>Logic Layer </a:t>
            </a:r>
            <a:endParaRPr lang="en-US" sz="1200" kern="0" dirty="0">
              <a:solidFill>
                <a:prstClr val="white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9E7C252F-E03E-4C83-A210-C3C96AB414BA}"/>
              </a:ext>
            </a:extLst>
          </p:cNvPr>
          <p:cNvSpPr/>
          <p:nvPr/>
        </p:nvSpPr>
        <p:spPr>
          <a:xfrm>
            <a:off x="2346325" y="5359400"/>
            <a:ext cx="1092200" cy="5715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ea typeface="+mn-ea"/>
              </a:rPr>
              <a:t>NVM</a:t>
            </a:r>
            <a:endParaRPr lang="en-US" sz="1400" kern="0" dirty="0">
              <a:solidFill>
                <a:prstClr val="white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8A4DAFB1-21E5-4571-B1B9-30C6430A92D2}"/>
              </a:ext>
            </a:extLst>
          </p:cNvPr>
          <p:cNvSpPr/>
          <p:nvPr/>
        </p:nvSpPr>
        <p:spPr>
          <a:xfrm>
            <a:off x="2346325" y="5129784"/>
            <a:ext cx="1096963" cy="19202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ea typeface="+mn-ea"/>
              </a:rPr>
              <a:t>Logic Layer </a:t>
            </a:r>
            <a:endParaRPr lang="en-US" sz="1200" kern="0" dirty="0">
              <a:solidFill>
                <a:prstClr val="white"/>
              </a:solidFill>
              <a:latin typeface="Calibri" panose="020F0502020204030204"/>
              <a:ea typeface="+mn-ea"/>
            </a:endParaRPr>
          </a:p>
        </p:txBody>
      </p:sp>
      <p:cxnSp>
        <p:nvCxnSpPr>
          <p:cNvPr id="15401" name="Connector: Elbow 139">
            <a:extLst>
              <a:ext uri="{FF2B5EF4-FFF2-40B4-BE49-F238E27FC236}">
                <a16:creationId xmlns:a16="http://schemas.microsoft.com/office/drawing/2014/main" id="{7EBA1A7B-B498-44B6-93C9-3FFB0A7FA818}"/>
              </a:ext>
            </a:extLst>
          </p:cNvPr>
          <p:cNvCxnSpPr>
            <a:cxnSpLocks/>
            <a:stCxn id="82" idx="1"/>
          </p:cNvCxnSpPr>
          <p:nvPr/>
        </p:nvCxnSpPr>
        <p:spPr bwMode="auto">
          <a:xfrm rot="10800000">
            <a:off x="1055688" y="2817813"/>
            <a:ext cx="414337" cy="269875"/>
          </a:xfrm>
          <a:prstGeom prst="bentConnector3">
            <a:avLst>
              <a:gd name="adj1" fmla="val 100023"/>
            </a:avLst>
          </a:prstGeom>
          <a:noFill/>
          <a:ln w="19050" algn="ctr">
            <a:solidFill>
              <a:srgbClr val="000000"/>
            </a:solidFill>
            <a:miter lim="800000"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02" name="Connector: Elbow 140">
            <a:extLst>
              <a:ext uri="{FF2B5EF4-FFF2-40B4-BE49-F238E27FC236}">
                <a16:creationId xmlns:a16="http://schemas.microsoft.com/office/drawing/2014/main" id="{7FAF8C53-A03F-418B-A4BC-A71698055E45}"/>
              </a:ext>
            </a:extLst>
          </p:cNvPr>
          <p:cNvCxnSpPr>
            <a:cxnSpLocks/>
            <a:stCxn id="95" idx="2"/>
          </p:cNvCxnSpPr>
          <p:nvPr/>
        </p:nvCxnSpPr>
        <p:spPr bwMode="auto">
          <a:xfrm rot="5400000">
            <a:off x="2776538" y="3222625"/>
            <a:ext cx="704850" cy="688975"/>
          </a:xfrm>
          <a:prstGeom prst="bentConnector3">
            <a:avLst>
              <a:gd name="adj1" fmla="val 62412"/>
            </a:avLst>
          </a:prstGeom>
          <a:noFill/>
          <a:ln w="25400" algn="ctr">
            <a:solidFill>
              <a:srgbClr val="00B050"/>
            </a:solidFill>
            <a:miter lim="800000"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03" name="Connector: Elbow 141">
            <a:extLst>
              <a:ext uri="{FF2B5EF4-FFF2-40B4-BE49-F238E27FC236}">
                <a16:creationId xmlns:a16="http://schemas.microsoft.com/office/drawing/2014/main" id="{69AC3F02-7420-4036-9621-C5D392DA5C44}"/>
              </a:ext>
            </a:extLst>
          </p:cNvPr>
          <p:cNvCxnSpPr>
            <a:cxnSpLocks/>
            <a:stCxn id="82" idx="2"/>
          </p:cNvCxnSpPr>
          <p:nvPr/>
        </p:nvCxnSpPr>
        <p:spPr bwMode="auto">
          <a:xfrm rot="16200000" flipH="1">
            <a:off x="1583531" y="3439319"/>
            <a:ext cx="696913" cy="263525"/>
          </a:xfrm>
          <a:prstGeom prst="bentConnector3">
            <a:avLst>
              <a:gd name="adj1" fmla="val 60264"/>
            </a:avLst>
          </a:prstGeom>
          <a:noFill/>
          <a:ln w="25400" algn="ctr">
            <a:solidFill>
              <a:srgbClr val="00B050"/>
            </a:solidFill>
            <a:miter lim="800000"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7BF65E6-C9B0-462D-871A-C15F9031EE03}"/>
              </a:ext>
            </a:extLst>
          </p:cNvPr>
          <p:cNvSpPr txBox="1"/>
          <p:nvPr/>
        </p:nvSpPr>
        <p:spPr>
          <a:xfrm>
            <a:off x="4505964" y="1271588"/>
            <a:ext cx="44831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Communication link between the MMU and the Hybrid Memory Controller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When a Page Walk reaches the PTE level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Conventional: MMU sends a memory request to the caches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B050"/>
                </a:solidFill>
              </a:rPr>
              <a:t>PageSeer</a:t>
            </a:r>
            <a:r>
              <a:rPr lang="en-US" dirty="0">
                <a:solidFill>
                  <a:srgbClr val="00B050"/>
                </a:solidFill>
              </a:rPr>
              <a:t>:</a:t>
            </a:r>
            <a:r>
              <a:rPr lang="en-US" dirty="0"/>
              <a:t> in addition MMU sends it to the HMC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i="1" dirty="0">
                <a:solidFill>
                  <a:srgbClr val="00B050"/>
                </a:solidFill>
              </a:rPr>
              <a:t>Inform the HMC about forthcoming memory accesses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54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54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54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54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ADC5774F-F5D7-4301-91EB-94C53B6696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err="1">
                <a:solidFill>
                  <a:srgbClr val="00B050"/>
                </a:solidFill>
              </a:rPr>
              <a:t>PageSeer</a:t>
            </a:r>
            <a:r>
              <a:rPr lang="en-US" altLang="en-US" dirty="0"/>
              <a:t> Overview</a:t>
            </a: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D408BA0E-8FEE-4D09-8E6F-4622442C08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BB218A-6293-4686-B3CD-D238ECBA1A7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AC36C0-599D-4322-AC9D-900DE4D667C9}"/>
              </a:ext>
            </a:extLst>
          </p:cNvPr>
          <p:cNvSpPr/>
          <p:nvPr/>
        </p:nvSpPr>
        <p:spPr>
          <a:xfrm>
            <a:off x="384213" y="1311432"/>
            <a:ext cx="1090612" cy="638175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L2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AF54A9-D5E0-4489-A1E6-ED308A8E0506}"/>
              </a:ext>
            </a:extLst>
          </p:cNvPr>
          <p:cNvSpPr/>
          <p:nvPr/>
        </p:nvSpPr>
        <p:spPr>
          <a:xfrm>
            <a:off x="384213" y="2851307"/>
            <a:ext cx="2193925" cy="1116012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16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Shared L3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FDB9CB-85EE-4F28-9B57-264C7592BCDE}"/>
              </a:ext>
            </a:extLst>
          </p:cNvPr>
          <p:cNvSpPr/>
          <p:nvPr/>
        </p:nvSpPr>
        <p:spPr>
          <a:xfrm>
            <a:off x="1716125" y="1313019"/>
            <a:ext cx="923925" cy="593725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TLB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E883C6-EB06-4D09-9896-294280CB1CB8}"/>
              </a:ext>
            </a:extLst>
          </p:cNvPr>
          <p:cNvSpPr/>
          <p:nvPr/>
        </p:nvSpPr>
        <p:spPr>
          <a:xfrm rot="16200000">
            <a:off x="2268607" y="2528809"/>
            <a:ext cx="2133600" cy="720725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81304A-42EE-4055-A189-3126384CD857}"/>
              </a:ext>
            </a:extLst>
          </p:cNvPr>
          <p:cNvSpPr/>
          <p:nvPr/>
        </p:nvSpPr>
        <p:spPr>
          <a:xfrm>
            <a:off x="1716125" y="2203607"/>
            <a:ext cx="922338" cy="392112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MMU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E4652E5-271A-4EF9-A5D1-4BEFF4AA45F8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928725" y="1949607"/>
            <a:ext cx="0" cy="896937"/>
          </a:xfrm>
          <a:prstGeom prst="straightConnector1">
            <a:avLst/>
          </a:prstGeom>
          <a:ln w="31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2D4438A-5B51-45DC-8477-ACD175AB1797}"/>
              </a:ext>
            </a:extLst>
          </p:cNvPr>
          <p:cNvCxnSpPr>
            <a:cxnSpLocks/>
            <a:stCxn id="7" idx="2"/>
            <a:endCxn id="9" idx="0"/>
          </p:cNvCxnSpPr>
          <p:nvPr/>
        </p:nvCxnSpPr>
        <p:spPr>
          <a:xfrm flipH="1">
            <a:off x="2178088" y="1906744"/>
            <a:ext cx="0" cy="296863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9DA1192-A3CF-4FA7-B7CC-4F8D642FB591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2578138" y="3408519"/>
            <a:ext cx="388937" cy="794"/>
          </a:xfrm>
          <a:prstGeom prst="straightConnector1">
            <a:avLst/>
          </a:prstGeom>
          <a:ln w="63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EFED09E4-E765-4F1F-A68C-C4DA77FE09C2}"/>
              </a:ext>
            </a:extLst>
          </p:cNvPr>
          <p:cNvSpPr/>
          <p:nvPr/>
        </p:nvSpPr>
        <p:spPr>
          <a:xfrm>
            <a:off x="3843629" y="1436844"/>
            <a:ext cx="1508125" cy="858838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DRAM</a:t>
            </a:r>
          </a:p>
          <a:p>
            <a:pPr algn="ctr">
              <a:defRPr/>
            </a:pP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defRPr/>
            </a:pPr>
            <a:endParaRPr lang="en-US" sz="1600" dirty="0"/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0F4D10B7-9BB5-49FC-956D-96E42D752A37}"/>
              </a:ext>
            </a:extLst>
          </p:cNvPr>
          <p:cNvCxnSpPr>
            <a:cxnSpLocks/>
            <a:stCxn id="9" idx="1"/>
          </p:cNvCxnSpPr>
          <p:nvPr/>
        </p:nvCxnSpPr>
        <p:spPr>
          <a:xfrm rot="10800000">
            <a:off x="1304963" y="1949607"/>
            <a:ext cx="411162" cy="450850"/>
          </a:xfrm>
          <a:prstGeom prst="bentConnector2">
            <a:avLst/>
          </a:prstGeom>
          <a:ln w="25400" cap="flat" cmpd="sng">
            <a:solidFill>
              <a:schemeClr val="tx1"/>
            </a:solidFill>
            <a:miter lim="800000"/>
            <a:headEnd w="sm" len="sm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CE0148D0-A140-46D5-BE15-9D0C314DBD6A}"/>
              </a:ext>
            </a:extLst>
          </p:cNvPr>
          <p:cNvSpPr/>
          <p:nvPr/>
        </p:nvSpPr>
        <p:spPr>
          <a:xfrm>
            <a:off x="3840136" y="2418709"/>
            <a:ext cx="1557338" cy="1566863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defRPr/>
            </a:pP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defRPr/>
            </a:pP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defRPr/>
            </a:pP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defRPr/>
            </a:pP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NVM</a:t>
            </a:r>
            <a:endParaRPr lang="en-US" sz="1600" dirty="0"/>
          </a:p>
        </p:txBody>
      </p:sp>
      <p:sp>
        <p:nvSpPr>
          <p:cNvPr id="25619" name="TextBox 24">
            <a:extLst>
              <a:ext uri="{FF2B5EF4-FFF2-40B4-BE49-F238E27FC236}">
                <a16:creationId xmlns:a16="http://schemas.microsoft.com/office/drawing/2014/main" id="{3EEC4075-A94A-4028-92F7-04C0679B2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4413" y="3598978"/>
            <a:ext cx="6619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/>
              <a:t>HMC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F7CDF298-B3E6-482B-9D95-C851C2CC0F43}"/>
              </a:ext>
            </a:extLst>
          </p:cNvPr>
          <p:cNvCxnSpPr>
            <a:cxnSpLocks/>
          </p:cNvCxnSpPr>
          <p:nvPr/>
        </p:nvCxnSpPr>
        <p:spPr bwMode="auto">
          <a:xfrm>
            <a:off x="380781" y="5953449"/>
            <a:ext cx="8305800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987FDBA7-06AD-4A80-BCDD-5C1037FB2349}"/>
              </a:ext>
            </a:extLst>
          </p:cNvPr>
          <p:cNvSpPr txBox="1"/>
          <p:nvPr/>
        </p:nvSpPr>
        <p:spPr>
          <a:xfrm>
            <a:off x="6016037" y="5899295"/>
            <a:ext cx="2927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Data Access Timeline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0E84696E-8E8B-430B-8482-B20375B72AB7}"/>
              </a:ext>
            </a:extLst>
          </p:cNvPr>
          <p:cNvCxnSpPr>
            <a:cxnSpLocks/>
          </p:cNvCxnSpPr>
          <p:nvPr/>
        </p:nvCxnSpPr>
        <p:spPr bwMode="auto">
          <a:xfrm>
            <a:off x="380781" y="4901978"/>
            <a:ext cx="8376910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F0442F22-16EF-4D61-A396-8AE1EC6A0E85}"/>
              </a:ext>
            </a:extLst>
          </p:cNvPr>
          <p:cNvSpPr txBox="1"/>
          <p:nvPr/>
        </p:nvSpPr>
        <p:spPr>
          <a:xfrm>
            <a:off x="6274241" y="4844582"/>
            <a:ext cx="27046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Translation Timeline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25A8A9-C6F2-4AA4-9F1F-A21F3479E12B}"/>
              </a:ext>
            </a:extLst>
          </p:cNvPr>
          <p:cNvSpPr txBox="1"/>
          <p:nvPr/>
        </p:nvSpPr>
        <p:spPr>
          <a:xfrm>
            <a:off x="5867400" y="1436844"/>
            <a:ext cx="2971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Goal: </a:t>
            </a:r>
            <a:r>
              <a:rPr lang="en-US" dirty="0"/>
              <a:t>give time to the HMC for swaps and to prepare its HW structs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29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4" grpId="0" animBg="1"/>
      <p:bldP spid="24" grpId="0" animBg="1"/>
      <p:bldP spid="25619" grpId="0"/>
      <p:bldP spid="75" grpId="0"/>
      <p:bldP spid="83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ADC5774F-F5D7-4301-91EB-94C53B6696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err="1">
                <a:solidFill>
                  <a:srgbClr val="00B050"/>
                </a:solidFill>
              </a:rPr>
              <a:t>PageSeer</a:t>
            </a:r>
            <a:r>
              <a:rPr lang="en-US" altLang="en-US" dirty="0"/>
              <a:t> Overview</a:t>
            </a: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D408BA0E-8FEE-4D09-8E6F-4622442C08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BB218A-6293-4686-B3CD-D238ECBA1A7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AC36C0-599D-4322-AC9D-900DE4D667C9}"/>
              </a:ext>
            </a:extLst>
          </p:cNvPr>
          <p:cNvSpPr/>
          <p:nvPr/>
        </p:nvSpPr>
        <p:spPr>
          <a:xfrm>
            <a:off x="384213" y="1311432"/>
            <a:ext cx="1090612" cy="638175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L2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AF54A9-D5E0-4489-A1E6-ED308A8E0506}"/>
              </a:ext>
            </a:extLst>
          </p:cNvPr>
          <p:cNvSpPr/>
          <p:nvPr/>
        </p:nvSpPr>
        <p:spPr>
          <a:xfrm>
            <a:off x="384213" y="2851307"/>
            <a:ext cx="2193925" cy="1116012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16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Shared L3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FDB9CB-85EE-4F28-9B57-264C7592BCDE}"/>
              </a:ext>
            </a:extLst>
          </p:cNvPr>
          <p:cNvSpPr/>
          <p:nvPr/>
        </p:nvSpPr>
        <p:spPr>
          <a:xfrm>
            <a:off x="1716125" y="1313019"/>
            <a:ext cx="923925" cy="593725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TLB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E883C6-EB06-4D09-9896-294280CB1CB8}"/>
              </a:ext>
            </a:extLst>
          </p:cNvPr>
          <p:cNvSpPr/>
          <p:nvPr/>
        </p:nvSpPr>
        <p:spPr>
          <a:xfrm rot="16200000">
            <a:off x="2268607" y="2528809"/>
            <a:ext cx="2133600" cy="720725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81304A-42EE-4055-A189-3126384CD857}"/>
              </a:ext>
            </a:extLst>
          </p:cNvPr>
          <p:cNvSpPr/>
          <p:nvPr/>
        </p:nvSpPr>
        <p:spPr>
          <a:xfrm>
            <a:off x="1716125" y="2203607"/>
            <a:ext cx="922338" cy="392112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MMU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E4652E5-271A-4EF9-A5D1-4BEFF4AA45F8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928725" y="1949607"/>
            <a:ext cx="0" cy="896937"/>
          </a:xfrm>
          <a:prstGeom prst="straightConnector1">
            <a:avLst/>
          </a:prstGeom>
          <a:ln w="31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2D4438A-5B51-45DC-8477-ACD175AB1797}"/>
              </a:ext>
            </a:extLst>
          </p:cNvPr>
          <p:cNvCxnSpPr>
            <a:cxnSpLocks/>
            <a:stCxn id="7" idx="2"/>
            <a:endCxn id="9" idx="0"/>
          </p:cNvCxnSpPr>
          <p:nvPr/>
        </p:nvCxnSpPr>
        <p:spPr>
          <a:xfrm flipH="1">
            <a:off x="2178088" y="1906744"/>
            <a:ext cx="0" cy="296863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9DA1192-A3CF-4FA7-B7CC-4F8D642FB591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2578138" y="3408519"/>
            <a:ext cx="388937" cy="794"/>
          </a:xfrm>
          <a:prstGeom prst="straightConnector1">
            <a:avLst/>
          </a:prstGeom>
          <a:ln w="63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EFED09E4-E765-4F1F-A68C-C4DA77FE09C2}"/>
              </a:ext>
            </a:extLst>
          </p:cNvPr>
          <p:cNvSpPr/>
          <p:nvPr/>
        </p:nvSpPr>
        <p:spPr>
          <a:xfrm>
            <a:off x="3843629" y="1436844"/>
            <a:ext cx="1508125" cy="858838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DRAM</a:t>
            </a:r>
          </a:p>
          <a:p>
            <a:pPr algn="ctr">
              <a:defRPr/>
            </a:pP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defRPr/>
            </a:pPr>
            <a:endParaRPr lang="en-US" sz="1600" dirty="0"/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0F4D10B7-9BB5-49FC-956D-96E42D752A37}"/>
              </a:ext>
            </a:extLst>
          </p:cNvPr>
          <p:cNvCxnSpPr>
            <a:cxnSpLocks/>
            <a:stCxn id="9" idx="1"/>
          </p:cNvCxnSpPr>
          <p:nvPr/>
        </p:nvCxnSpPr>
        <p:spPr>
          <a:xfrm rot="10800000">
            <a:off x="1304963" y="1949607"/>
            <a:ext cx="411162" cy="450850"/>
          </a:xfrm>
          <a:prstGeom prst="bentConnector2">
            <a:avLst/>
          </a:prstGeom>
          <a:ln w="25400" cap="flat" cmpd="sng">
            <a:solidFill>
              <a:schemeClr val="tx1"/>
            </a:solidFill>
            <a:miter lim="800000"/>
            <a:headEnd w="sm" len="sm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CE0148D0-A140-46D5-BE15-9D0C314DBD6A}"/>
              </a:ext>
            </a:extLst>
          </p:cNvPr>
          <p:cNvSpPr/>
          <p:nvPr/>
        </p:nvSpPr>
        <p:spPr>
          <a:xfrm>
            <a:off x="3840136" y="2418709"/>
            <a:ext cx="1557338" cy="1566863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defRPr/>
            </a:pP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defRPr/>
            </a:pP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defRPr/>
            </a:pP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defRPr/>
            </a:pP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NVM</a:t>
            </a:r>
            <a:endParaRPr lang="en-US" sz="1600" dirty="0"/>
          </a:p>
        </p:txBody>
      </p:sp>
      <p:sp>
        <p:nvSpPr>
          <p:cNvPr id="25619" name="TextBox 24">
            <a:extLst>
              <a:ext uri="{FF2B5EF4-FFF2-40B4-BE49-F238E27FC236}">
                <a16:creationId xmlns:a16="http://schemas.microsoft.com/office/drawing/2014/main" id="{3EEC4075-A94A-4028-92F7-04C0679B2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4413" y="3598978"/>
            <a:ext cx="6619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/>
              <a:t>HMC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A4E70D7A-A501-4643-9CBC-E29CCF4AC23B}"/>
              </a:ext>
            </a:extLst>
          </p:cNvPr>
          <p:cNvSpPr/>
          <p:nvPr/>
        </p:nvSpPr>
        <p:spPr bwMode="auto">
          <a:xfrm>
            <a:off x="2349546" y="5404104"/>
            <a:ext cx="762000" cy="381000"/>
          </a:xfrm>
          <a:prstGeom prst="roundRect">
            <a:avLst/>
          </a:prstGeom>
          <a:solidFill>
            <a:srgbClr val="CCFF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TLB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F7CDF298-B3E6-482B-9D95-C851C2CC0F43}"/>
              </a:ext>
            </a:extLst>
          </p:cNvPr>
          <p:cNvCxnSpPr>
            <a:cxnSpLocks/>
          </p:cNvCxnSpPr>
          <p:nvPr/>
        </p:nvCxnSpPr>
        <p:spPr bwMode="auto">
          <a:xfrm>
            <a:off x="380781" y="5953449"/>
            <a:ext cx="8305800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987FDBA7-06AD-4A80-BCDD-5C1037FB2349}"/>
              </a:ext>
            </a:extLst>
          </p:cNvPr>
          <p:cNvSpPr txBox="1"/>
          <p:nvPr/>
        </p:nvSpPr>
        <p:spPr>
          <a:xfrm>
            <a:off x="6016037" y="5899295"/>
            <a:ext cx="2927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Data Access Timeline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3A97AFC9-957B-4EC9-9B16-EF46CB1D3BBC}"/>
              </a:ext>
            </a:extLst>
          </p:cNvPr>
          <p:cNvSpPr/>
          <p:nvPr/>
        </p:nvSpPr>
        <p:spPr bwMode="auto">
          <a:xfrm>
            <a:off x="504078" y="5116153"/>
            <a:ext cx="1442418" cy="783142"/>
          </a:xfrm>
          <a:prstGeom prst="roundRect">
            <a:avLst/>
          </a:prstGeom>
          <a:solidFill>
            <a:srgbClr val="CCFF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Replay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Arial" charset="0"/>
              </a:rPr>
              <a:t>Request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50CDC010-4DD1-45E4-9EFA-B5A6E4E7C5C5}"/>
              </a:ext>
            </a:extLst>
          </p:cNvPr>
          <p:cNvSpPr/>
          <p:nvPr/>
        </p:nvSpPr>
        <p:spPr bwMode="auto">
          <a:xfrm>
            <a:off x="4480922" y="5404104"/>
            <a:ext cx="762000" cy="381000"/>
          </a:xfrm>
          <a:prstGeom prst="roundRect">
            <a:avLst/>
          </a:prstGeom>
          <a:solidFill>
            <a:srgbClr val="CCFF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L2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3147A5DD-4E38-475E-888A-10BAB26CEE5F}"/>
              </a:ext>
            </a:extLst>
          </p:cNvPr>
          <p:cNvSpPr/>
          <p:nvPr/>
        </p:nvSpPr>
        <p:spPr bwMode="auto">
          <a:xfrm>
            <a:off x="5503739" y="5404104"/>
            <a:ext cx="762000" cy="381000"/>
          </a:xfrm>
          <a:prstGeom prst="roundRect">
            <a:avLst/>
          </a:prstGeom>
          <a:solidFill>
            <a:srgbClr val="CCFF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LLC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B382D49A-373A-4D44-ACBC-9B930B89B3E3}"/>
              </a:ext>
            </a:extLst>
          </p:cNvPr>
          <p:cNvSpPr/>
          <p:nvPr/>
        </p:nvSpPr>
        <p:spPr bwMode="auto">
          <a:xfrm>
            <a:off x="7647549" y="5404104"/>
            <a:ext cx="992373" cy="381000"/>
          </a:xfrm>
          <a:prstGeom prst="roundRect">
            <a:avLst/>
          </a:prstGeom>
          <a:solidFill>
            <a:srgbClr val="CCFF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Memory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0F9344F9-13A8-4074-9767-43E1AEFC755D}"/>
              </a:ext>
            </a:extLst>
          </p:cNvPr>
          <p:cNvSpPr/>
          <p:nvPr/>
        </p:nvSpPr>
        <p:spPr bwMode="auto">
          <a:xfrm>
            <a:off x="3412583" y="5404104"/>
            <a:ext cx="762000" cy="381000"/>
          </a:xfrm>
          <a:prstGeom prst="roundRect">
            <a:avLst/>
          </a:prstGeom>
          <a:solidFill>
            <a:srgbClr val="CCFF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L1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18B40483-A75A-48CE-B56B-985564C3CE97}"/>
              </a:ext>
            </a:extLst>
          </p:cNvPr>
          <p:cNvSpPr/>
          <p:nvPr/>
        </p:nvSpPr>
        <p:spPr bwMode="auto">
          <a:xfrm>
            <a:off x="1367125" y="4297680"/>
            <a:ext cx="762000" cy="381000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TLB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0E84696E-8E8B-430B-8482-B20375B72AB7}"/>
              </a:ext>
            </a:extLst>
          </p:cNvPr>
          <p:cNvCxnSpPr>
            <a:cxnSpLocks/>
          </p:cNvCxnSpPr>
          <p:nvPr/>
        </p:nvCxnSpPr>
        <p:spPr bwMode="auto">
          <a:xfrm>
            <a:off x="384048" y="4901978"/>
            <a:ext cx="8375904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F0442F22-16EF-4D61-A396-8AE1EC6A0E85}"/>
              </a:ext>
            </a:extLst>
          </p:cNvPr>
          <p:cNvSpPr txBox="1"/>
          <p:nvPr/>
        </p:nvSpPr>
        <p:spPr>
          <a:xfrm>
            <a:off x="6274241" y="4844582"/>
            <a:ext cx="27046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Translation Timeline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AB3C9AFE-D563-4322-A44E-D4A5C7F9D17C}"/>
              </a:ext>
            </a:extLst>
          </p:cNvPr>
          <p:cNvSpPr/>
          <p:nvPr/>
        </p:nvSpPr>
        <p:spPr bwMode="auto">
          <a:xfrm>
            <a:off x="200987" y="4162036"/>
            <a:ext cx="1116420" cy="685789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CPU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Arial" charset="0"/>
              </a:rPr>
              <a:t>Request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AC70029B-D82A-4DE9-8065-2044ADD2E1E4}"/>
              </a:ext>
            </a:extLst>
          </p:cNvPr>
          <p:cNvSpPr/>
          <p:nvPr/>
        </p:nvSpPr>
        <p:spPr bwMode="auto">
          <a:xfrm>
            <a:off x="3862128" y="4297680"/>
            <a:ext cx="762000" cy="381000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L2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CB2BF642-E5F2-4159-A367-F7B4F1BE2414}"/>
              </a:ext>
            </a:extLst>
          </p:cNvPr>
          <p:cNvSpPr/>
          <p:nvPr/>
        </p:nvSpPr>
        <p:spPr bwMode="auto">
          <a:xfrm>
            <a:off x="4690889" y="4297680"/>
            <a:ext cx="762000" cy="381000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LLC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47BE1F1D-817F-43EC-8860-9DBF27A6A838}"/>
              </a:ext>
            </a:extLst>
          </p:cNvPr>
          <p:cNvSpPr/>
          <p:nvPr/>
        </p:nvSpPr>
        <p:spPr bwMode="auto">
          <a:xfrm>
            <a:off x="6199815" y="4297680"/>
            <a:ext cx="992373" cy="381000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Memory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A192339D-3C8A-49FA-AB13-016D59C916E9}"/>
              </a:ext>
            </a:extLst>
          </p:cNvPr>
          <p:cNvSpPr/>
          <p:nvPr/>
        </p:nvSpPr>
        <p:spPr bwMode="auto">
          <a:xfrm>
            <a:off x="2194971" y="4297680"/>
            <a:ext cx="762000" cy="381000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PW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FB94780B-65C1-4759-9AD8-6F73ACB1B822}"/>
              </a:ext>
            </a:extLst>
          </p:cNvPr>
          <p:cNvSpPr/>
          <p:nvPr/>
        </p:nvSpPr>
        <p:spPr bwMode="auto">
          <a:xfrm>
            <a:off x="3025859" y="4297680"/>
            <a:ext cx="762000" cy="381000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PTE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2F354815-332B-4C9D-BF7C-DB7C8DFF32D1}"/>
              </a:ext>
            </a:extLst>
          </p:cNvPr>
          <p:cNvSpPr/>
          <p:nvPr/>
        </p:nvSpPr>
        <p:spPr bwMode="auto">
          <a:xfrm>
            <a:off x="7262231" y="4162036"/>
            <a:ext cx="883239" cy="533394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Fill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Caches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58C4FE6A-5663-419E-9038-0A4F9DD20B7A}"/>
              </a:ext>
            </a:extLst>
          </p:cNvPr>
          <p:cNvSpPr/>
          <p:nvPr/>
        </p:nvSpPr>
        <p:spPr bwMode="auto">
          <a:xfrm>
            <a:off x="8203322" y="4162036"/>
            <a:ext cx="762000" cy="533394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Fill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TLB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04B873B0-EFDB-4C3A-BB0C-92A71C3FEF1D}"/>
              </a:ext>
            </a:extLst>
          </p:cNvPr>
          <p:cNvSpPr/>
          <p:nvPr/>
        </p:nvSpPr>
        <p:spPr bwMode="auto">
          <a:xfrm>
            <a:off x="6469022" y="5404104"/>
            <a:ext cx="992373" cy="381000"/>
          </a:xfrm>
          <a:prstGeom prst="roundRect">
            <a:avLst/>
          </a:prstGeom>
          <a:solidFill>
            <a:srgbClr val="CCFF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HMC</a:t>
            </a: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F166E4E7-D9A1-4827-8455-4652A1F94B5D}"/>
              </a:ext>
            </a:extLst>
          </p:cNvPr>
          <p:cNvSpPr/>
          <p:nvPr/>
        </p:nvSpPr>
        <p:spPr bwMode="auto">
          <a:xfrm>
            <a:off x="5527158" y="4297680"/>
            <a:ext cx="609600" cy="381000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HMC</a:t>
            </a: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143CB7A0-6793-4D79-B2D2-C81CD5A5D895}"/>
              </a:ext>
            </a:extLst>
          </p:cNvPr>
          <p:cNvCxnSpPr>
            <a:cxnSpLocks/>
          </p:cNvCxnSpPr>
          <p:nvPr/>
        </p:nvCxnSpPr>
        <p:spPr>
          <a:xfrm flipV="1">
            <a:off x="2652782" y="2418709"/>
            <a:ext cx="373077" cy="291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696452CC-8F47-46A6-B3F5-312BEFFA7C0F}"/>
              </a:ext>
            </a:extLst>
          </p:cNvPr>
          <p:cNvSpPr/>
          <p:nvPr/>
        </p:nvSpPr>
        <p:spPr bwMode="auto">
          <a:xfrm>
            <a:off x="2667550" y="2090428"/>
            <a:ext cx="258204" cy="264631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945264D3-F0C0-4818-985F-905E88361B07}"/>
              </a:ext>
            </a:extLst>
          </p:cNvPr>
          <p:cNvSpPr txBox="1"/>
          <p:nvPr/>
        </p:nvSpPr>
        <p:spPr>
          <a:xfrm>
            <a:off x="5524406" y="1414552"/>
            <a:ext cx="35639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MMU signals the HMC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HMC finds physical page number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HMC prepares its HW structures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Starts swapping</a:t>
            </a:r>
          </a:p>
        </p:txBody>
      </p:sp>
      <p:cxnSp>
        <p:nvCxnSpPr>
          <p:cNvPr id="100" name="Connector: Elbow 99">
            <a:extLst>
              <a:ext uri="{FF2B5EF4-FFF2-40B4-BE49-F238E27FC236}">
                <a16:creationId xmlns:a16="http://schemas.microsoft.com/office/drawing/2014/main" id="{EFAA7BC5-AF60-4933-BBD4-59D5EE0C46FD}"/>
              </a:ext>
            </a:extLst>
          </p:cNvPr>
          <p:cNvCxnSpPr>
            <a:cxnSpLocks/>
          </p:cNvCxnSpPr>
          <p:nvPr/>
        </p:nvCxnSpPr>
        <p:spPr bwMode="auto">
          <a:xfrm flipV="1">
            <a:off x="3430304" y="2193629"/>
            <a:ext cx="827088" cy="1"/>
          </a:xfrm>
          <a:prstGeom prst="bentConnector3">
            <a:avLst/>
          </a:prstGeom>
          <a:solidFill>
            <a:schemeClr val="accent1"/>
          </a:solidFill>
          <a:ln w="317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" name="Connector: Elbow 100">
            <a:extLst>
              <a:ext uri="{FF2B5EF4-FFF2-40B4-BE49-F238E27FC236}">
                <a16:creationId xmlns:a16="http://schemas.microsoft.com/office/drawing/2014/main" id="{CBC30610-0144-4037-8929-375D2373D3BB}"/>
              </a:ext>
            </a:extLst>
          </p:cNvPr>
          <p:cNvCxnSpPr>
            <a:cxnSpLocks/>
          </p:cNvCxnSpPr>
          <p:nvPr/>
        </p:nvCxnSpPr>
        <p:spPr bwMode="auto">
          <a:xfrm rot="16200000" flipV="1">
            <a:off x="4162541" y="2098775"/>
            <a:ext cx="189704" cy="1"/>
          </a:xfrm>
          <a:prstGeom prst="bentConnector3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32295F6E-815C-458A-A24C-BEDB17FA2EDF}"/>
              </a:ext>
            </a:extLst>
          </p:cNvPr>
          <p:cNvCxnSpPr/>
          <p:nvPr/>
        </p:nvCxnSpPr>
        <p:spPr bwMode="auto">
          <a:xfrm flipH="1">
            <a:off x="3430304" y="2003924"/>
            <a:ext cx="832104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8" name="Oval 107">
            <a:extLst>
              <a:ext uri="{FF2B5EF4-FFF2-40B4-BE49-F238E27FC236}">
                <a16:creationId xmlns:a16="http://schemas.microsoft.com/office/drawing/2014/main" id="{FF28F8E3-4DAB-4F55-BB71-B8E098DAB2D0}"/>
              </a:ext>
            </a:extLst>
          </p:cNvPr>
          <p:cNvSpPr/>
          <p:nvPr/>
        </p:nvSpPr>
        <p:spPr bwMode="auto">
          <a:xfrm>
            <a:off x="3888930" y="1701830"/>
            <a:ext cx="258204" cy="264631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Arial" charset="0"/>
              </a:rPr>
              <a:t>2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294F5A08-0468-4EFE-B5F8-E2E1DDAFABFC}"/>
              </a:ext>
            </a:extLst>
          </p:cNvPr>
          <p:cNvSpPr/>
          <p:nvPr/>
        </p:nvSpPr>
        <p:spPr bwMode="auto">
          <a:xfrm>
            <a:off x="4283438" y="1960489"/>
            <a:ext cx="258204" cy="264631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Arial" charset="0"/>
              </a:rPr>
              <a:t>3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E4551D8F-BF4E-4431-A15D-B746D49EE0BC}"/>
              </a:ext>
            </a:extLst>
          </p:cNvPr>
          <p:cNvCxnSpPr>
            <a:cxnSpLocks/>
          </p:cNvCxnSpPr>
          <p:nvPr/>
        </p:nvCxnSpPr>
        <p:spPr bwMode="auto">
          <a:xfrm flipV="1">
            <a:off x="4898251" y="2234301"/>
            <a:ext cx="0" cy="819057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B050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1" name="Rectangle 110">
            <a:extLst>
              <a:ext uri="{FF2B5EF4-FFF2-40B4-BE49-F238E27FC236}">
                <a16:creationId xmlns:a16="http://schemas.microsoft.com/office/drawing/2014/main" id="{0B065E19-3255-45FB-B749-382BF4CB8587}"/>
              </a:ext>
            </a:extLst>
          </p:cNvPr>
          <p:cNvSpPr/>
          <p:nvPr/>
        </p:nvSpPr>
        <p:spPr bwMode="auto">
          <a:xfrm>
            <a:off x="4685860" y="1793821"/>
            <a:ext cx="429329" cy="440284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</a:t>
            </a: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EB332907-9217-4073-BA34-FEC597B05363}"/>
              </a:ext>
            </a:extLst>
          </p:cNvPr>
          <p:cNvSpPr/>
          <p:nvPr/>
        </p:nvSpPr>
        <p:spPr bwMode="auto">
          <a:xfrm>
            <a:off x="4995901" y="2546560"/>
            <a:ext cx="258204" cy="264631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Arial" charset="0"/>
              </a:rPr>
              <a:t>4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25826DC2-ED8E-4A98-B551-2FDCE61BB5F5}"/>
              </a:ext>
            </a:extLst>
          </p:cNvPr>
          <p:cNvSpPr/>
          <p:nvPr/>
        </p:nvSpPr>
        <p:spPr bwMode="auto">
          <a:xfrm>
            <a:off x="4682486" y="3079181"/>
            <a:ext cx="429329" cy="440284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C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31F9670-684C-45D0-B1EE-68600B6AA581}"/>
              </a:ext>
            </a:extLst>
          </p:cNvPr>
          <p:cNvCxnSpPr/>
          <p:nvPr/>
        </p:nvCxnSpPr>
        <p:spPr bwMode="auto">
          <a:xfrm>
            <a:off x="3840136" y="4044182"/>
            <a:ext cx="0" cy="1143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DEFEF539-7260-4E21-93F8-9543FC78F9B5}"/>
              </a:ext>
            </a:extLst>
          </p:cNvPr>
          <p:cNvCxnSpPr/>
          <p:nvPr/>
        </p:nvCxnSpPr>
        <p:spPr bwMode="auto">
          <a:xfrm>
            <a:off x="6165132" y="4041648"/>
            <a:ext cx="0" cy="1143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B11D04EF-7501-4F06-A5B8-2765BA5F6604}"/>
              </a:ext>
            </a:extLst>
          </p:cNvPr>
          <p:cNvCxnSpPr/>
          <p:nvPr/>
        </p:nvCxnSpPr>
        <p:spPr bwMode="auto">
          <a:xfrm>
            <a:off x="7223760" y="4041648"/>
            <a:ext cx="0" cy="1143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3E048648-F417-4EF3-B4FE-54CDF71FBEBC}"/>
              </a:ext>
            </a:extLst>
          </p:cNvPr>
          <p:cNvCxnSpPr/>
          <p:nvPr/>
        </p:nvCxnSpPr>
        <p:spPr bwMode="auto">
          <a:xfrm>
            <a:off x="7543800" y="5275469"/>
            <a:ext cx="0" cy="1143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D233E74B-C3F2-41E7-85D9-7AA4981235D4}"/>
              </a:ext>
            </a:extLst>
          </p:cNvPr>
          <p:cNvSpPr/>
          <p:nvPr/>
        </p:nvSpPr>
        <p:spPr bwMode="auto">
          <a:xfrm>
            <a:off x="3004413" y="1895968"/>
            <a:ext cx="430801" cy="338137"/>
          </a:xfrm>
          <a:prstGeom prst="rect">
            <a:avLst/>
          </a:prstGeom>
          <a:solidFill>
            <a:srgbClr val="00B05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PTE </a:t>
            </a:r>
          </a:p>
        </p:txBody>
      </p:sp>
    </p:spTree>
    <p:extLst>
      <p:ext uri="{BB962C8B-B14F-4D97-AF65-F5344CB8AC3E}">
        <p14:creationId xmlns:p14="http://schemas.microsoft.com/office/powerpoint/2010/main" val="150651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5" presetClass="emph" presetSubtype="0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5" presetClass="emph" presetSubtype="0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5" dur="indefinite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5" presetClass="emph" presetSubtype="0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8" dur="indefinite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9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5" presetClass="emph" presetSubtype="0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10" dur="indefinite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5" presetClass="emph" presetSubtype="0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12" dur="indefinite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5" presetClass="emph" presetSubtype="0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14" dur="indefinite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2.5E-6 0.18773 " pathEditMode="relative" rAng="0" ptsTypes="AA">
                                      <p:cBhvr>
                                        <p:cTn id="17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75"/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48148E-6 L 0.00017 -0.18727 " pathEditMode="relative" rAng="0" ptsTypes="AA">
                                      <p:cBhvr>
                                        <p:cTn id="17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7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0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0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0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0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1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5" presetClass="emph" presetSubtype="0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19" dur="indefinite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5" presetClass="emph" presetSubtype="0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21" dur="indefinite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5" presetClass="emph" presetSubtype="0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23" dur="indefinite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5" presetClass="emph" presetSubtype="0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25" dur="indefinit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5" presetClass="emph" presetSubtype="0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27" dur="indefinite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5" presetClass="emph" presetSubtype="0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29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5" presetClass="emph" presetSubtype="0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31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5" presetClass="emph" presetSubtype="0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33" dur="indefinite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3" grpId="1" animBg="1"/>
      <p:bldP spid="73" grpId="2" animBg="1"/>
      <p:bldP spid="76" grpId="0" animBg="1"/>
      <p:bldP spid="76" grpId="1" animBg="1"/>
      <p:bldP spid="76" grpId="2" animBg="1"/>
      <p:bldP spid="77" grpId="0" animBg="1"/>
      <p:bldP spid="77" grpId="1" animBg="1"/>
      <p:bldP spid="77" grpId="2" animBg="1"/>
      <p:bldP spid="78" grpId="0" animBg="1"/>
      <p:bldP spid="78" grpId="1" animBg="1"/>
      <p:bldP spid="78" grpId="2" animBg="1"/>
      <p:bldP spid="79" grpId="0" animBg="1"/>
      <p:bldP spid="80" grpId="0" animBg="1"/>
      <p:bldP spid="80" grpId="1" animBg="1"/>
      <p:bldP spid="80" grpId="2" animBg="1"/>
      <p:bldP spid="81" grpId="0" animBg="1"/>
      <p:bldP spid="81" grpId="1" animBg="1"/>
      <p:bldP spid="81" grpId="2" animBg="1"/>
      <p:bldP spid="84" grpId="0" animBg="1"/>
      <p:bldP spid="84" grpId="1" animBg="1"/>
      <p:bldP spid="84" grpId="2" animBg="1"/>
      <p:bldP spid="85" grpId="0" animBg="1"/>
      <p:bldP spid="85" grpId="1" animBg="1"/>
      <p:bldP spid="85" grpId="2" animBg="1"/>
      <p:bldP spid="86" grpId="0" animBg="1"/>
      <p:bldP spid="86" grpId="1" animBg="1"/>
      <p:bldP spid="86" grpId="2" animBg="1"/>
      <p:bldP spid="87" grpId="0" animBg="1"/>
      <p:bldP spid="87" grpId="1" animBg="1"/>
      <p:bldP spid="88" grpId="0" animBg="1"/>
      <p:bldP spid="88" grpId="1" animBg="1"/>
      <p:bldP spid="88" grpId="2" animBg="1"/>
      <p:bldP spid="89" grpId="0" animBg="1"/>
      <p:bldP spid="89" grpId="1" animBg="1"/>
      <p:bldP spid="89" grpId="2" animBg="1"/>
      <p:bldP spid="90" grpId="0" animBg="1"/>
      <p:bldP spid="90" grpId="1" animBg="1"/>
      <p:bldP spid="90" grpId="2" animBg="1"/>
      <p:bldP spid="91" grpId="0" animBg="1"/>
      <p:bldP spid="91" grpId="1" animBg="1"/>
      <p:bldP spid="91" grpId="2" animBg="1"/>
      <p:bldP spid="92" grpId="0" animBg="1"/>
      <p:bldP spid="92" grpId="1" animBg="1"/>
      <p:bldP spid="92" grpId="2" animBg="1"/>
      <p:bldP spid="93" grpId="0" animBg="1"/>
      <p:bldP spid="93" grpId="1" animBg="1"/>
      <p:bldP spid="93" grpId="2" animBg="1"/>
      <p:bldP spid="12" grpId="0" animBg="1"/>
      <p:bldP spid="108" grpId="0" animBg="1"/>
      <p:bldP spid="109" grpId="0" animBg="1"/>
      <p:bldP spid="111" grpId="0" animBg="1"/>
      <p:bldP spid="111" grpId="1" animBg="1"/>
      <p:bldP spid="112" grpId="0" animBg="1"/>
      <p:bldP spid="114" grpId="0" animBg="1"/>
      <p:bldP spid="114" grpId="1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ADC5774F-F5D7-4301-91EB-94C53B6696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err="1">
                <a:solidFill>
                  <a:srgbClr val="00B050"/>
                </a:solidFill>
              </a:rPr>
              <a:t>PageSeer</a:t>
            </a:r>
            <a:r>
              <a:rPr lang="en-US" altLang="en-US" dirty="0"/>
              <a:t> Overview</a:t>
            </a: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D408BA0E-8FEE-4D09-8E6F-4622442C08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BB218A-6293-4686-B3CD-D238ECBA1A7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AC36C0-599D-4322-AC9D-900DE4D667C9}"/>
              </a:ext>
            </a:extLst>
          </p:cNvPr>
          <p:cNvSpPr/>
          <p:nvPr/>
        </p:nvSpPr>
        <p:spPr>
          <a:xfrm>
            <a:off x="384213" y="1311432"/>
            <a:ext cx="1090612" cy="638175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L2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AF54A9-D5E0-4489-A1E6-ED308A8E0506}"/>
              </a:ext>
            </a:extLst>
          </p:cNvPr>
          <p:cNvSpPr/>
          <p:nvPr/>
        </p:nvSpPr>
        <p:spPr>
          <a:xfrm>
            <a:off x="384213" y="2851307"/>
            <a:ext cx="2193925" cy="1116012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16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Shared L3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FDB9CB-85EE-4F28-9B57-264C7592BCDE}"/>
              </a:ext>
            </a:extLst>
          </p:cNvPr>
          <p:cNvSpPr/>
          <p:nvPr/>
        </p:nvSpPr>
        <p:spPr>
          <a:xfrm>
            <a:off x="1716125" y="1313019"/>
            <a:ext cx="923925" cy="593725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TLB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E883C6-EB06-4D09-9896-294280CB1CB8}"/>
              </a:ext>
            </a:extLst>
          </p:cNvPr>
          <p:cNvSpPr/>
          <p:nvPr/>
        </p:nvSpPr>
        <p:spPr>
          <a:xfrm rot="16200000">
            <a:off x="2268607" y="2528809"/>
            <a:ext cx="2133600" cy="720725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81304A-42EE-4055-A189-3126384CD857}"/>
              </a:ext>
            </a:extLst>
          </p:cNvPr>
          <p:cNvSpPr/>
          <p:nvPr/>
        </p:nvSpPr>
        <p:spPr>
          <a:xfrm>
            <a:off x="1716125" y="2203607"/>
            <a:ext cx="922338" cy="392112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MMU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E4652E5-271A-4EF9-A5D1-4BEFF4AA45F8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928725" y="1949607"/>
            <a:ext cx="0" cy="896937"/>
          </a:xfrm>
          <a:prstGeom prst="straightConnector1">
            <a:avLst/>
          </a:prstGeom>
          <a:ln w="31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2D4438A-5B51-45DC-8477-ACD175AB1797}"/>
              </a:ext>
            </a:extLst>
          </p:cNvPr>
          <p:cNvCxnSpPr>
            <a:cxnSpLocks/>
            <a:stCxn id="7" idx="2"/>
            <a:endCxn id="9" idx="0"/>
          </p:cNvCxnSpPr>
          <p:nvPr/>
        </p:nvCxnSpPr>
        <p:spPr>
          <a:xfrm flipH="1">
            <a:off x="2178088" y="1906744"/>
            <a:ext cx="0" cy="296863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9DA1192-A3CF-4FA7-B7CC-4F8D642FB591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2578138" y="3408519"/>
            <a:ext cx="388937" cy="794"/>
          </a:xfrm>
          <a:prstGeom prst="straightConnector1">
            <a:avLst/>
          </a:prstGeom>
          <a:ln w="63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EFED09E4-E765-4F1F-A68C-C4DA77FE09C2}"/>
              </a:ext>
            </a:extLst>
          </p:cNvPr>
          <p:cNvSpPr/>
          <p:nvPr/>
        </p:nvSpPr>
        <p:spPr>
          <a:xfrm>
            <a:off x="3843629" y="1436844"/>
            <a:ext cx="1508125" cy="858838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DRAM</a:t>
            </a:r>
          </a:p>
          <a:p>
            <a:pPr algn="ctr">
              <a:defRPr/>
            </a:pP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defRPr/>
            </a:pPr>
            <a:endParaRPr lang="en-US" sz="1600" dirty="0"/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0F4D10B7-9BB5-49FC-956D-96E42D752A37}"/>
              </a:ext>
            </a:extLst>
          </p:cNvPr>
          <p:cNvCxnSpPr>
            <a:cxnSpLocks/>
            <a:stCxn id="9" idx="1"/>
          </p:cNvCxnSpPr>
          <p:nvPr/>
        </p:nvCxnSpPr>
        <p:spPr>
          <a:xfrm rot="10800000">
            <a:off x="1304963" y="1949607"/>
            <a:ext cx="411162" cy="450850"/>
          </a:xfrm>
          <a:prstGeom prst="bentConnector2">
            <a:avLst/>
          </a:prstGeom>
          <a:ln w="25400" cap="flat" cmpd="sng">
            <a:solidFill>
              <a:srgbClr val="FF0000"/>
            </a:solidFill>
            <a:miter lim="800000"/>
            <a:headEnd w="sm" len="sm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CE0148D0-A140-46D5-BE15-9D0C314DBD6A}"/>
              </a:ext>
            </a:extLst>
          </p:cNvPr>
          <p:cNvSpPr/>
          <p:nvPr/>
        </p:nvSpPr>
        <p:spPr>
          <a:xfrm>
            <a:off x="3840136" y="2418709"/>
            <a:ext cx="1557338" cy="1566863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defRPr/>
            </a:pP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defRPr/>
            </a:pP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defRPr/>
            </a:pP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defRPr/>
            </a:pP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NVM</a:t>
            </a:r>
            <a:endParaRPr lang="en-US" sz="1600" dirty="0"/>
          </a:p>
        </p:txBody>
      </p:sp>
      <p:sp>
        <p:nvSpPr>
          <p:cNvPr id="25619" name="TextBox 24">
            <a:extLst>
              <a:ext uri="{FF2B5EF4-FFF2-40B4-BE49-F238E27FC236}">
                <a16:creationId xmlns:a16="http://schemas.microsoft.com/office/drawing/2014/main" id="{3EEC4075-A94A-4028-92F7-04C0679B2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4413" y="3598978"/>
            <a:ext cx="6619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/>
              <a:t>HMC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A4E70D7A-A501-4643-9CBC-E29CCF4AC23B}"/>
              </a:ext>
            </a:extLst>
          </p:cNvPr>
          <p:cNvSpPr/>
          <p:nvPr/>
        </p:nvSpPr>
        <p:spPr bwMode="auto">
          <a:xfrm>
            <a:off x="2349546" y="5404104"/>
            <a:ext cx="762000" cy="381000"/>
          </a:xfrm>
          <a:prstGeom prst="roundRect">
            <a:avLst/>
          </a:prstGeom>
          <a:solidFill>
            <a:srgbClr val="CCFF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TLB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F7CDF298-B3E6-482B-9D95-C851C2CC0F43}"/>
              </a:ext>
            </a:extLst>
          </p:cNvPr>
          <p:cNvCxnSpPr>
            <a:cxnSpLocks/>
          </p:cNvCxnSpPr>
          <p:nvPr/>
        </p:nvCxnSpPr>
        <p:spPr bwMode="auto">
          <a:xfrm>
            <a:off x="380781" y="5953449"/>
            <a:ext cx="8305800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987FDBA7-06AD-4A80-BCDD-5C1037FB2349}"/>
              </a:ext>
            </a:extLst>
          </p:cNvPr>
          <p:cNvSpPr txBox="1"/>
          <p:nvPr/>
        </p:nvSpPr>
        <p:spPr>
          <a:xfrm>
            <a:off x="6016037" y="5899295"/>
            <a:ext cx="2927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Data Access Timeline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3A97AFC9-957B-4EC9-9B16-EF46CB1D3BBC}"/>
              </a:ext>
            </a:extLst>
          </p:cNvPr>
          <p:cNvSpPr/>
          <p:nvPr/>
        </p:nvSpPr>
        <p:spPr bwMode="auto">
          <a:xfrm>
            <a:off x="504078" y="5116153"/>
            <a:ext cx="1442418" cy="783142"/>
          </a:xfrm>
          <a:prstGeom prst="roundRect">
            <a:avLst/>
          </a:prstGeom>
          <a:solidFill>
            <a:srgbClr val="CCFF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Replay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Arial" charset="0"/>
              </a:rPr>
              <a:t>Request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50CDC010-4DD1-45E4-9EFA-B5A6E4E7C5C5}"/>
              </a:ext>
            </a:extLst>
          </p:cNvPr>
          <p:cNvSpPr/>
          <p:nvPr/>
        </p:nvSpPr>
        <p:spPr bwMode="auto">
          <a:xfrm>
            <a:off x="4480922" y="5404104"/>
            <a:ext cx="762000" cy="381000"/>
          </a:xfrm>
          <a:prstGeom prst="roundRect">
            <a:avLst/>
          </a:prstGeom>
          <a:solidFill>
            <a:srgbClr val="CCFF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L2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3147A5DD-4E38-475E-888A-10BAB26CEE5F}"/>
              </a:ext>
            </a:extLst>
          </p:cNvPr>
          <p:cNvSpPr/>
          <p:nvPr/>
        </p:nvSpPr>
        <p:spPr bwMode="auto">
          <a:xfrm>
            <a:off x="5503739" y="5404104"/>
            <a:ext cx="762000" cy="381000"/>
          </a:xfrm>
          <a:prstGeom prst="roundRect">
            <a:avLst/>
          </a:prstGeom>
          <a:solidFill>
            <a:srgbClr val="CCFF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LLC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B382D49A-373A-4D44-ACBC-9B930B89B3E3}"/>
              </a:ext>
            </a:extLst>
          </p:cNvPr>
          <p:cNvSpPr/>
          <p:nvPr/>
        </p:nvSpPr>
        <p:spPr bwMode="auto">
          <a:xfrm>
            <a:off x="7647549" y="5404104"/>
            <a:ext cx="992373" cy="381000"/>
          </a:xfrm>
          <a:prstGeom prst="roundRect">
            <a:avLst/>
          </a:prstGeom>
          <a:solidFill>
            <a:srgbClr val="CCFF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Memory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0F9344F9-13A8-4074-9767-43E1AEFC755D}"/>
              </a:ext>
            </a:extLst>
          </p:cNvPr>
          <p:cNvSpPr/>
          <p:nvPr/>
        </p:nvSpPr>
        <p:spPr bwMode="auto">
          <a:xfrm>
            <a:off x="3412583" y="5404104"/>
            <a:ext cx="762000" cy="381000"/>
          </a:xfrm>
          <a:prstGeom prst="roundRect">
            <a:avLst/>
          </a:prstGeom>
          <a:solidFill>
            <a:srgbClr val="CCFF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L1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18B40483-A75A-48CE-B56B-985564C3CE97}"/>
              </a:ext>
            </a:extLst>
          </p:cNvPr>
          <p:cNvSpPr/>
          <p:nvPr/>
        </p:nvSpPr>
        <p:spPr bwMode="auto">
          <a:xfrm>
            <a:off x="1367125" y="4297680"/>
            <a:ext cx="762000" cy="381000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TLB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0E84696E-8E8B-430B-8482-B20375B72AB7}"/>
              </a:ext>
            </a:extLst>
          </p:cNvPr>
          <p:cNvCxnSpPr>
            <a:cxnSpLocks/>
          </p:cNvCxnSpPr>
          <p:nvPr/>
        </p:nvCxnSpPr>
        <p:spPr bwMode="auto">
          <a:xfrm>
            <a:off x="384048" y="4901978"/>
            <a:ext cx="8375904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F0442F22-16EF-4D61-A396-8AE1EC6A0E85}"/>
              </a:ext>
            </a:extLst>
          </p:cNvPr>
          <p:cNvSpPr txBox="1"/>
          <p:nvPr/>
        </p:nvSpPr>
        <p:spPr>
          <a:xfrm>
            <a:off x="6274241" y="4844582"/>
            <a:ext cx="27046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Translation Timeline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AB3C9AFE-D563-4322-A44E-D4A5C7F9D17C}"/>
              </a:ext>
            </a:extLst>
          </p:cNvPr>
          <p:cNvSpPr/>
          <p:nvPr/>
        </p:nvSpPr>
        <p:spPr bwMode="auto">
          <a:xfrm>
            <a:off x="200987" y="4162036"/>
            <a:ext cx="1116420" cy="685789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CPU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Arial" charset="0"/>
              </a:rPr>
              <a:t>Request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AC70029B-D82A-4DE9-8065-2044ADD2E1E4}"/>
              </a:ext>
            </a:extLst>
          </p:cNvPr>
          <p:cNvSpPr/>
          <p:nvPr/>
        </p:nvSpPr>
        <p:spPr bwMode="auto">
          <a:xfrm>
            <a:off x="3862128" y="4297680"/>
            <a:ext cx="762000" cy="381000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L2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CB2BF642-E5F2-4159-A367-F7B4F1BE2414}"/>
              </a:ext>
            </a:extLst>
          </p:cNvPr>
          <p:cNvSpPr/>
          <p:nvPr/>
        </p:nvSpPr>
        <p:spPr bwMode="auto">
          <a:xfrm>
            <a:off x="4690889" y="4297680"/>
            <a:ext cx="762000" cy="381000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LLC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47BE1F1D-817F-43EC-8860-9DBF27A6A838}"/>
              </a:ext>
            </a:extLst>
          </p:cNvPr>
          <p:cNvSpPr/>
          <p:nvPr/>
        </p:nvSpPr>
        <p:spPr bwMode="auto">
          <a:xfrm>
            <a:off x="6199815" y="4297680"/>
            <a:ext cx="992373" cy="381000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Memory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A192339D-3C8A-49FA-AB13-016D59C916E9}"/>
              </a:ext>
            </a:extLst>
          </p:cNvPr>
          <p:cNvSpPr/>
          <p:nvPr/>
        </p:nvSpPr>
        <p:spPr bwMode="auto">
          <a:xfrm>
            <a:off x="2194971" y="4297680"/>
            <a:ext cx="762000" cy="381000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PW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FB94780B-65C1-4759-9AD8-6F73ACB1B822}"/>
              </a:ext>
            </a:extLst>
          </p:cNvPr>
          <p:cNvSpPr/>
          <p:nvPr/>
        </p:nvSpPr>
        <p:spPr bwMode="auto">
          <a:xfrm>
            <a:off x="3025859" y="4297680"/>
            <a:ext cx="762000" cy="381000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PTE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2F354815-332B-4C9D-BF7C-DB7C8DFF32D1}"/>
              </a:ext>
            </a:extLst>
          </p:cNvPr>
          <p:cNvSpPr/>
          <p:nvPr/>
        </p:nvSpPr>
        <p:spPr bwMode="auto">
          <a:xfrm>
            <a:off x="7262231" y="4162036"/>
            <a:ext cx="883239" cy="533394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Fill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Caches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58C4FE6A-5663-419E-9038-0A4F9DD20B7A}"/>
              </a:ext>
            </a:extLst>
          </p:cNvPr>
          <p:cNvSpPr/>
          <p:nvPr/>
        </p:nvSpPr>
        <p:spPr bwMode="auto">
          <a:xfrm>
            <a:off x="8203322" y="4162036"/>
            <a:ext cx="762000" cy="533394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Fill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TLB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04B873B0-EFDB-4C3A-BB0C-92A71C3FEF1D}"/>
              </a:ext>
            </a:extLst>
          </p:cNvPr>
          <p:cNvSpPr/>
          <p:nvPr/>
        </p:nvSpPr>
        <p:spPr bwMode="auto">
          <a:xfrm>
            <a:off x="6469022" y="5404104"/>
            <a:ext cx="992373" cy="381000"/>
          </a:xfrm>
          <a:prstGeom prst="roundRect">
            <a:avLst/>
          </a:prstGeom>
          <a:solidFill>
            <a:srgbClr val="CCFF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HMC</a:t>
            </a: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F166E4E7-D9A1-4827-8455-4652A1F94B5D}"/>
              </a:ext>
            </a:extLst>
          </p:cNvPr>
          <p:cNvSpPr/>
          <p:nvPr/>
        </p:nvSpPr>
        <p:spPr bwMode="auto">
          <a:xfrm>
            <a:off x="5527158" y="4297680"/>
            <a:ext cx="609600" cy="381000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HMC</a:t>
            </a: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143CB7A0-6793-4D79-B2D2-C81CD5A5D895}"/>
              </a:ext>
            </a:extLst>
          </p:cNvPr>
          <p:cNvCxnSpPr>
            <a:cxnSpLocks/>
          </p:cNvCxnSpPr>
          <p:nvPr/>
        </p:nvCxnSpPr>
        <p:spPr>
          <a:xfrm flipV="1">
            <a:off x="2652782" y="2418709"/>
            <a:ext cx="373077" cy="291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696452CC-8F47-46A6-B3F5-312BEFFA7C0F}"/>
              </a:ext>
            </a:extLst>
          </p:cNvPr>
          <p:cNvSpPr/>
          <p:nvPr/>
        </p:nvSpPr>
        <p:spPr bwMode="auto">
          <a:xfrm>
            <a:off x="2667550" y="2090428"/>
            <a:ext cx="258204" cy="264631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945264D3-F0C0-4818-985F-905E88361B07}"/>
              </a:ext>
            </a:extLst>
          </p:cNvPr>
          <p:cNvSpPr txBox="1"/>
          <p:nvPr/>
        </p:nvSpPr>
        <p:spPr>
          <a:xfrm>
            <a:off x="5524406" y="1414552"/>
            <a:ext cx="35639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MMU signals the HMC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HMC finds physical page number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HMC prepares its HW structures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Starts swapping</a:t>
            </a:r>
          </a:p>
        </p:txBody>
      </p:sp>
      <p:cxnSp>
        <p:nvCxnSpPr>
          <p:cNvPr id="100" name="Connector: Elbow 99">
            <a:extLst>
              <a:ext uri="{FF2B5EF4-FFF2-40B4-BE49-F238E27FC236}">
                <a16:creationId xmlns:a16="http://schemas.microsoft.com/office/drawing/2014/main" id="{EFAA7BC5-AF60-4933-BBD4-59D5EE0C46FD}"/>
              </a:ext>
            </a:extLst>
          </p:cNvPr>
          <p:cNvCxnSpPr>
            <a:cxnSpLocks/>
          </p:cNvCxnSpPr>
          <p:nvPr/>
        </p:nvCxnSpPr>
        <p:spPr bwMode="auto">
          <a:xfrm flipV="1">
            <a:off x="3430304" y="2193629"/>
            <a:ext cx="827088" cy="1"/>
          </a:xfrm>
          <a:prstGeom prst="bentConnector3">
            <a:avLst/>
          </a:prstGeom>
          <a:solidFill>
            <a:schemeClr val="accent1"/>
          </a:solidFill>
          <a:ln w="317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" name="Connector: Elbow 100">
            <a:extLst>
              <a:ext uri="{FF2B5EF4-FFF2-40B4-BE49-F238E27FC236}">
                <a16:creationId xmlns:a16="http://schemas.microsoft.com/office/drawing/2014/main" id="{CBC30610-0144-4037-8929-375D2373D3BB}"/>
              </a:ext>
            </a:extLst>
          </p:cNvPr>
          <p:cNvCxnSpPr>
            <a:cxnSpLocks/>
          </p:cNvCxnSpPr>
          <p:nvPr/>
        </p:nvCxnSpPr>
        <p:spPr bwMode="auto">
          <a:xfrm rot="16200000" flipV="1">
            <a:off x="4162541" y="2098775"/>
            <a:ext cx="189704" cy="1"/>
          </a:xfrm>
          <a:prstGeom prst="bentConnector3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32295F6E-815C-458A-A24C-BEDB17FA2EDF}"/>
              </a:ext>
            </a:extLst>
          </p:cNvPr>
          <p:cNvCxnSpPr/>
          <p:nvPr/>
        </p:nvCxnSpPr>
        <p:spPr bwMode="auto">
          <a:xfrm flipH="1">
            <a:off x="3430304" y="2003924"/>
            <a:ext cx="832104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8" name="Oval 107">
            <a:extLst>
              <a:ext uri="{FF2B5EF4-FFF2-40B4-BE49-F238E27FC236}">
                <a16:creationId xmlns:a16="http://schemas.microsoft.com/office/drawing/2014/main" id="{FF28F8E3-4DAB-4F55-BB71-B8E098DAB2D0}"/>
              </a:ext>
            </a:extLst>
          </p:cNvPr>
          <p:cNvSpPr/>
          <p:nvPr/>
        </p:nvSpPr>
        <p:spPr bwMode="auto">
          <a:xfrm>
            <a:off x="3888930" y="1701830"/>
            <a:ext cx="258204" cy="264631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Arial" charset="0"/>
              </a:rPr>
              <a:t>2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294F5A08-0468-4EFE-B5F8-E2E1DDAFABFC}"/>
              </a:ext>
            </a:extLst>
          </p:cNvPr>
          <p:cNvSpPr/>
          <p:nvPr/>
        </p:nvSpPr>
        <p:spPr bwMode="auto">
          <a:xfrm>
            <a:off x="4283438" y="1960489"/>
            <a:ext cx="258204" cy="264631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Arial" charset="0"/>
              </a:rPr>
              <a:t>3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E4551D8F-BF4E-4431-A15D-B746D49EE0BC}"/>
              </a:ext>
            </a:extLst>
          </p:cNvPr>
          <p:cNvCxnSpPr>
            <a:cxnSpLocks/>
          </p:cNvCxnSpPr>
          <p:nvPr/>
        </p:nvCxnSpPr>
        <p:spPr bwMode="auto">
          <a:xfrm flipV="1">
            <a:off x="4898251" y="2234301"/>
            <a:ext cx="0" cy="819057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B050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1" name="Rectangle 110">
            <a:extLst>
              <a:ext uri="{FF2B5EF4-FFF2-40B4-BE49-F238E27FC236}">
                <a16:creationId xmlns:a16="http://schemas.microsoft.com/office/drawing/2014/main" id="{0B065E19-3255-45FB-B749-382BF4CB8587}"/>
              </a:ext>
            </a:extLst>
          </p:cNvPr>
          <p:cNvSpPr/>
          <p:nvPr/>
        </p:nvSpPr>
        <p:spPr bwMode="auto">
          <a:xfrm>
            <a:off x="4685860" y="1793821"/>
            <a:ext cx="429329" cy="440284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C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EB332907-9217-4073-BA34-FEC597B05363}"/>
              </a:ext>
            </a:extLst>
          </p:cNvPr>
          <p:cNvSpPr/>
          <p:nvPr/>
        </p:nvSpPr>
        <p:spPr bwMode="auto">
          <a:xfrm>
            <a:off x="4995901" y="2546560"/>
            <a:ext cx="258204" cy="264631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Arial" charset="0"/>
              </a:rPr>
              <a:t>4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25826DC2-ED8E-4A98-B551-2FDCE61BB5F5}"/>
              </a:ext>
            </a:extLst>
          </p:cNvPr>
          <p:cNvSpPr/>
          <p:nvPr/>
        </p:nvSpPr>
        <p:spPr bwMode="auto">
          <a:xfrm>
            <a:off x="4682486" y="3079181"/>
            <a:ext cx="429329" cy="440284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A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31F9670-684C-45D0-B1EE-68600B6AA581}"/>
              </a:ext>
            </a:extLst>
          </p:cNvPr>
          <p:cNvCxnSpPr/>
          <p:nvPr/>
        </p:nvCxnSpPr>
        <p:spPr bwMode="auto">
          <a:xfrm>
            <a:off x="3840136" y="4044182"/>
            <a:ext cx="0" cy="1143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DEFEF539-7260-4E21-93F8-9543FC78F9B5}"/>
              </a:ext>
            </a:extLst>
          </p:cNvPr>
          <p:cNvCxnSpPr/>
          <p:nvPr/>
        </p:nvCxnSpPr>
        <p:spPr bwMode="auto">
          <a:xfrm>
            <a:off x="6165132" y="4041648"/>
            <a:ext cx="0" cy="1143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B11D04EF-7501-4F06-A5B8-2765BA5F6604}"/>
              </a:ext>
            </a:extLst>
          </p:cNvPr>
          <p:cNvCxnSpPr/>
          <p:nvPr/>
        </p:nvCxnSpPr>
        <p:spPr bwMode="auto">
          <a:xfrm>
            <a:off x="7223760" y="4041648"/>
            <a:ext cx="0" cy="1143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3E048648-F417-4EF3-B4FE-54CDF71FBEBC}"/>
              </a:ext>
            </a:extLst>
          </p:cNvPr>
          <p:cNvCxnSpPr/>
          <p:nvPr/>
        </p:nvCxnSpPr>
        <p:spPr bwMode="auto">
          <a:xfrm>
            <a:off x="7543800" y="5275469"/>
            <a:ext cx="0" cy="1143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D233E74B-C3F2-41E7-85D9-7AA4981235D4}"/>
              </a:ext>
            </a:extLst>
          </p:cNvPr>
          <p:cNvSpPr/>
          <p:nvPr/>
        </p:nvSpPr>
        <p:spPr bwMode="auto">
          <a:xfrm>
            <a:off x="3004413" y="1895968"/>
            <a:ext cx="430801" cy="338137"/>
          </a:xfrm>
          <a:prstGeom prst="rect">
            <a:avLst/>
          </a:prstGeom>
          <a:solidFill>
            <a:srgbClr val="00B05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PTE 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747F9FCE-6FC7-4512-9072-A8C78C16F6C3}"/>
              </a:ext>
            </a:extLst>
          </p:cNvPr>
          <p:cNvSpPr/>
          <p:nvPr/>
        </p:nvSpPr>
        <p:spPr bwMode="auto">
          <a:xfrm>
            <a:off x="199211" y="4314349"/>
            <a:ext cx="8839188" cy="1465443"/>
          </a:xfrm>
          <a:prstGeom prst="roundRect">
            <a:avLst/>
          </a:prstGeom>
          <a:solidFill>
            <a:srgbClr val="CCFF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Benefits: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If the MMU request reaches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HMC 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sym typeface="Wingdings" panose="05000000000000000000" pitchFamily="2" charset="2"/>
              </a:rPr>
              <a:t>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PTE is </a:t>
            </a:r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already prefetched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000" dirty="0">
                <a:latin typeface="Arial" charset="0"/>
              </a:rPr>
              <a:t>When the request is replayed </a:t>
            </a:r>
            <a:r>
              <a:rPr lang="en-US" sz="2000" dirty="0">
                <a:latin typeface="Arial" charset="0"/>
                <a:sym typeface="Wingdings" panose="05000000000000000000" pitchFamily="2" charset="2"/>
              </a:rPr>
              <a:t> page swap to DRAM has already started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CBE5823-87BC-4130-A9EF-3D4FDCCEB08F}"/>
                  </a:ext>
                </a:extLst>
              </p14:cNvPr>
              <p14:cNvContentPartPr/>
              <p14:nvPr/>
            </p14:nvContentPartPr>
            <p14:xfrm>
              <a:off x="1195897" y="1672108"/>
              <a:ext cx="2141280" cy="18180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CBE5823-87BC-4130-A9EF-3D4FDCCEB08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80417" y="1656268"/>
                <a:ext cx="2172600" cy="1849680"/>
              </a:xfrm>
              <a:prstGeom prst="rect">
                <a:avLst/>
              </a:prstGeom>
            </p:spPr>
          </p:pic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B88B4D8-6611-4314-B8C8-A76BE2F99AB1}"/>
              </a:ext>
            </a:extLst>
          </p:cNvPr>
          <p:cNvCxnSpPr>
            <a:cxnSpLocks/>
          </p:cNvCxnSpPr>
          <p:nvPr/>
        </p:nvCxnSpPr>
        <p:spPr bwMode="auto">
          <a:xfrm flipV="1">
            <a:off x="3180430" y="2208874"/>
            <a:ext cx="222292" cy="13231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50EDD5F-FC63-4D70-BF8C-D882229073E0}"/>
                  </a:ext>
                </a:extLst>
              </p14:cNvPr>
              <p14:cNvContentPartPr/>
              <p14:nvPr/>
            </p14:nvContentPartPr>
            <p14:xfrm>
              <a:off x="709537" y="1186468"/>
              <a:ext cx="3952440" cy="23475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50EDD5F-FC63-4D70-BF8C-D882229073E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4057" y="1170988"/>
                <a:ext cx="3983760" cy="2378880"/>
              </a:xfrm>
              <a:prstGeom prst="rect">
                <a:avLst/>
              </a:prstGeom>
            </p:spPr>
          </p:pic>
        </mc:Fallback>
      </mc:AlternateContent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498BBC16-DA9E-454E-9AAC-C13FF8EC4B79}"/>
              </a:ext>
            </a:extLst>
          </p:cNvPr>
          <p:cNvCxnSpPr>
            <a:cxnSpLocks/>
          </p:cNvCxnSpPr>
          <p:nvPr/>
        </p:nvCxnSpPr>
        <p:spPr bwMode="auto">
          <a:xfrm flipV="1">
            <a:off x="4572000" y="2012056"/>
            <a:ext cx="160169" cy="12145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8593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75F7229C-0901-47E1-B129-8D2B0B9694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Hybrid Memory Controller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850374-260E-4B05-BE9C-2EDED32DB965}"/>
              </a:ext>
            </a:extLst>
          </p:cNvPr>
          <p:cNvSpPr/>
          <p:nvPr/>
        </p:nvSpPr>
        <p:spPr>
          <a:xfrm>
            <a:off x="457200" y="2817813"/>
            <a:ext cx="4114800" cy="26685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ADD7225F-3749-4D77-9911-FD72AE38DC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C13A1E-6716-4D9E-9EA5-680613A1466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cxnSp>
        <p:nvCxnSpPr>
          <p:cNvPr id="17414" name="Straight Arrow Connector 6">
            <a:extLst>
              <a:ext uri="{FF2B5EF4-FFF2-40B4-BE49-F238E27FC236}">
                <a16:creationId xmlns:a16="http://schemas.microsoft.com/office/drawing/2014/main" id="{43D456A5-8933-489C-ACFA-7EDAFCB3C661}"/>
              </a:ext>
            </a:extLst>
          </p:cNvPr>
          <p:cNvCxnSpPr>
            <a:cxnSpLocks/>
            <a:endCxn id="9" idx="0"/>
          </p:cNvCxnSpPr>
          <p:nvPr/>
        </p:nvCxnSpPr>
        <p:spPr bwMode="auto">
          <a:xfrm>
            <a:off x="1008063" y="2286000"/>
            <a:ext cx="0" cy="814388"/>
          </a:xfrm>
          <a:prstGeom prst="straightConnector1">
            <a:avLst/>
          </a:prstGeom>
          <a:noFill/>
          <a:ln w="6350" algn="ctr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E4FFC03-9561-4110-B137-05B48AA76BF9}"/>
              </a:ext>
            </a:extLst>
          </p:cNvPr>
          <p:cNvSpPr txBox="1"/>
          <p:nvPr/>
        </p:nvSpPr>
        <p:spPr>
          <a:xfrm>
            <a:off x="457200" y="1927225"/>
            <a:ext cx="15414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Memory request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EAB4B3-1592-4322-A96B-DB4FD616321D}"/>
              </a:ext>
            </a:extLst>
          </p:cNvPr>
          <p:cNvSpPr/>
          <p:nvPr/>
        </p:nvSpPr>
        <p:spPr>
          <a:xfrm>
            <a:off x="544513" y="3100388"/>
            <a:ext cx="928687" cy="534987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schemeClr val="bg1"/>
                </a:solidFill>
                <a:latin typeface="Calibri" panose="020F0502020204030204"/>
                <a:ea typeface="+mn-ea"/>
              </a:rPr>
              <a:t>PRT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E7C11E-40BC-4CB2-81DF-ADE47C4F5DCC}"/>
              </a:ext>
            </a:extLst>
          </p:cNvPr>
          <p:cNvSpPr txBox="1"/>
          <p:nvPr/>
        </p:nvSpPr>
        <p:spPr>
          <a:xfrm>
            <a:off x="4027488" y="1733550"/>
            <a:ext cx="62865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MMU signal</a:t>
            </a:r>
          </a:p>
        </p:txBody>
      </p:sp>
      <p:cxnSp>
        <p:nvCxnSpPr>
          <p:cNvPr id="17423" name="Connector: Elbow 16">
            <a:extLst>
              <a:ext uri="{FF2B5EF4-FFF2-40B4-BE49-F238E27FC236}">
                <a16:creationId xmlns:a16="http://schemas.microsoft.com/office/drawing/2014/main" id="{ECF37684-320C-4E41-A1A6-760EB23D63DA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705647" y="5785644"/>
            <a:ext cx="598486" cy="3"/>
          </a:xfrm>
          <a:prstGeom prst="bentConnector3">
            <a:avLst>
              <a:gd name="adj1" fmla="val 50000"/>
            </a:avLst>
          </a:prstGeom>
          <a:noFill/>
          <a:ln w="12700" algn="ctr">
            <a:solidFill>
              <a:srgbClr val="4472C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4" name="Straight Arrow Connector 17">
            <a:extLst>
              <a:ext uri="{FF2B5EF4-FFF2-40B4-BE49-F238E27FC236}">
                <a16:creationId xmlns:a16="http://schemas.microsoft.com/office/drawing/2014/main" id="{346EA0F4-EDCA-404D-AE9B-2E9FC5D6A226}"/>
              </a:ext>
            </a:extLst>
          </p:cNvPr>
          <p:cNvCxnSpPr>
            <a:cxnSpLocks/>
          </p:cNvCxnSpPr>
          <p:nvPr/>
        </p:nvCxnSpPr>
        <p:spPr bwMode="auto">
          <a:xfrm>
            <a:off x="4341813" y="2235200"/>
            <a:ext cx="0" cy="582613"/>
          </a:xfrm>
          <a:prstGeom prst="straightConnector1">
            <a:avLst/>
          </a:prstGeom>
          <a:noFill/>
          <a:ln w="19050" algn="ctr">
            <a:solidFill>
              <a:srgbClr val="4472C4"/>
            </a:solidFill>
            <a:miter lim="800000"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A16BD0D-916D-4FA8-B092-6926627F72D1}"/>
              </a:ext>
            </a:extLst>
          </p:cNvPr>
          <p:cNvSpPr txBox="1"/>
          <p:nvPr/>
        </p:nvSpPr>
        <p:spPr>
          <a:xfrm>
            <a:off x="1004888" y="5561013"/>
            <a:ext cx="9588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Path to Memories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C2CB92A-11B5-4240-B571-3FE1376BB207}"/>
              </a:ext>
            </a:extLst>
          </p:cNvPr>
          <p:cNvSpPr txBox="1"/>
          <p:nvPr/>
        </p:nvSpPr>
        <p:spPr>
          <a:xfrm>
            <a:off x="850899" y="1268412"/>
            <a:ext cx="364331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Hybrid Memory Controller (HMC)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5C9E73-6A72-4B1B-903B-E41CD93FEA04}"/>
              </a:ext>
            </a:extLst>
          </p:cNvPr>
          <p:cNvSpPr txBox="1"/>
          <p:nvPr/>
        </p:nvSpPr>
        <p:spPr>
          <a:xfrm>
            <a:off x="4855464" y="1325880"/>
            <a:ext cx="4089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Page Remapping Table (PRT)</a:t>
            </a:r>
          </a:p>
          <a:p>
            <a:pPr algn="ctr"/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Records </a:t>
            </a:r>
            <a:r>
              <a:rPr lang="en-US" dirty="0" err="1"/>
              <a:t>remappings</a:t>
            </a:r>
            <a:r>
              <a:rPr lang="en-US" dirty="0"/>
              <a:t> between DRAM-NVM pages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On the critical path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Every memory request checks the PRT</a:t>
            </a:r>
          </a:p>
        </p:txBody>
      </p:sp>
    </p:spTree>
    <p:extLst>
      <p:ext uri="{BB962C8B-B14F-4D97-AF65-F5344CB8AC3E}">
        <p14:creationId xmlns:p14="http://schemas.microsoft.com/office/powerpoint/2010/main" val="95227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75F7229C-0901-47E1-B129-8D2B0B9694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Hybrid Memory Controller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850374-260E-4B05-BE9C-2EDED32DB965}"/>
              </a:ext>
            </a:extLst>
          </p:cNvPr>
          <p:cNvSpPr/>
          <p:nvPr/>
        </p:nvSpPr>
        <p:spPr>
          <a:xfrm>
            <a:off x="457200" y="2817813"/>
            <a:ext cx="4114800" cy="26685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ADD7225F-3749-4D77-9911-FD72AE38DC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C13A1E-6716-4D9E-9EA5-680613A1466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cxnSp>
        <p:nvCxnSpPr>
          <p:cNvPr id="17414" name="Straight Arrow Connector 6">
            <a:extLst>
              <a:ext uri="{FF2B5EF4-FFF2-40B4-BE49-F238E27FC236}">
                <a16:creationId xmlns:a16="http://schemas.microsoft.com/office/drawing/2014/main" id="{43D456A5-8933-489C-ACFA-7EDAFCB3C661}"/>
              </a:ext>
            </a:extLst>
          </p:cNvPr>
          <p:cNvCxnSpPr>
            <a:cxnSpLocks/>
            <a:endCxn id="9" idx="0"/>
          </p:cNvCxnSpPr>
          <p:nvPr/>
        </p:nvCxnSpPr>
        <p:spPr bwMode="auto">
          <a:xfrm>
            <a:off x="1008063" y="2286000"/>
            <a:ext cx="0" cy="814388"/>
          </a:xfrm>
          <a:prstGeom prst="straightConnector1">
            <a:avLst/>
          </a:prstGeom>
          <a:noFill/>
          <a:ln w="6350" algn="ctr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E4FFC03-9561-4110-B137-05B48AA76BF9}"/>
              </a:ext>
            </a:extLst>
          </p:cNvPr>
          <p:cNvSpPr txBox="1"/>
          <p:nvPr/>
        </p:nvSpPr>
        <p:spPr>
          <a:xfrm>
            <a:off x="457200" y="1927225"/>
            <a:ext cx="15414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Memory request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EAB4B3-1592-4322-A96B-DB4FD616321D}"/>
              </a:ext>
            </a:extLst>
          </p:cNvPr>
          <p:cNvSpPr/>
          <p:nvPr/>
        </p:nvSpPr>
        <p:spPr>
          <a:xfrm>
            <a:off x="544513" y="3100388"/>
            <a:ext cx="928687" cy="534987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schemeClr val="bg1"/>
                </a:solidFill>
                <a:latin typeface="Calibri" panose="020F0502020204030204"/>
                <a:ea typeface="+mn-ea"/>
              </a:rPr>
              <a:t>PRT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E7C11E-40BC-4CB2-81DF-ADE47C4F5DCC}"/>
              </a:ext>
            </a:extLst>
          </p:cNvPr>
          <p:cNvSpPr txBox="1"/>
          <p:nvPr/>
        </p:nvSpPr>
        <p:spPr>
          <a:xfrm>
            <a:off x="4027488" y="1733550"/>
            <a:ext cx="62865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MMU signal</a:t>
            </a:r>
          </a:p>
        </p:txBody>
      </p:sp>
      <p:cxnSp>
        <p:nvCxnSpPr>
          <p:cNvPr id="17423" name="Connector: Elbow 16">
            <a:extLst>
              <a:ext uri="{FF2B5EF4-FFF2-40B4-BE49-F238E27FC236}">
                <a16:creationId xmlns:a16="http://schemas.microsoft.com/office/drawing/2014/main" id="{ECF37684-320C-4E41-A1A6-760EB23D63DA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705647" y="5785644"/>
            <a:ext cx="598486" cy="3"/>
          </a:xfrm>
          <a:prstGeom prst="bentConnector3">
            <a:avLst>
              <a:gd name="adj1" fmla="val 50000"/>
            </a:avLst>
          </a:prstGeom>
          <a:noFill/>
          <a:ln w="12700" algn="ctr">
            <a:solidFill>
              <a:srgbClr val="4472C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4" name="Straight Arrow Connector 17">
            <a:extLst>
              <a:ext uri="{FF2B5EF4-FFF2-40B4-BE49-F238E27FC236}">
                <a16:creationId xmlns:a16="http://schemas.microsoft.com/office/drawing/2014/main" id="{346EA0F4-EDCA-404D-AE9B-2E9FC5D6A226}"/>
              </a:ext>
            </a:extLst>
          </p:cNvPr>
          <p:cNvCxnSpPr>
            <a:cxnSpLocks/>
          </p:cNvCxnSpPr>
          <p:nvPr/>
        </p:nvCxnSpPr>
        <p:spPr bwMode="auto">
          <a:xfrm>
            <a:off x="4341813" y="2235200"/>
            <a:ext cx="0" cy="582613"/>
          </a:xfrm>
          <a:prstGeom prst="straightConnector1">
            <a:avLst/>
          </a:prstGeom>
          <a:noFill/>
          <a:ln w="19050" algn="ctr">
            <a:solidFill>
              <a:srgbClr val="4472C4"/>
            </a:solidFill>
            <a:miter lim="800000"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A16BD0D-916D-4FA8-B092-6926627F72D1}"/>
              </a:ext>
            </a:extLst>
          </p:cNvPr>
          <p:cNvSpPr txBox="1"/>
          <p:nvPr/>
        </p:nvSpPr>
        <p:spPr>
          <a:xfrm>
            <a:off x="1004888" y="5561013"/>
            <a:ext cx="9588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Path to Memories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C2CB92A-11B5-4240-B571-3FE1376BB207}"/>
              </a:ext>
            </a:extLst>
          </p:cNvPr>
          <p:cNvSpPr txBox="1"/>
          <p:nvPr/>
        </p:nvSpPr>
        <p:spPr>
          <a:xfrm>
            <a:off x="850899" y="1268412"/>
            <a:ext cx="364331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Hybrid Memory Controller (HMC)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72452A-86A7-4AF1-83B0-A9553D118693}"/>
              </a:ext>
            </a:extLst>
          </p:cNvPr>
          <p:cNvSpPr txBox="1"/>
          <p:nvPr/>
        </p:nvSpPr>
        <p:spPr>
          <a:xfrm>
            <a:off x="4802189" y="1327806"/>
            <a:ext cx="41767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Page Remapping Table (PRT)</a:t>
            </a:r>
          </a:p>
          <a:p>
            <a:pPr algn="ctr"/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Hit rate and lookup time is important =&gt; Cache some entries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Swap at page granularity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0FD659-C887-41B6-B356-EDE2AE6E70DF}"/>
              </a:ext>
            </a:extLst>
          </p:cNvPr>
          <p:cNvSpPr txBox="1"/>
          <p:nvPr/>
        </p:nvSpPr>
        <p:spPr>
          <a:xfrm>
            <a:off x="6185115" y="3874261"/>
            <a:ext cx="609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NVM PPN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9D1F1B-7E58-4B4E-A8DC-AD06142C3937}"/>
              </a:ext>
            </a:extLst>
          </p:cNvPr>
          <p:cNvSpPr txBox="1"/>
          <p:nvPr/>
        </p:nvSpPr>
        <p:spPr>
          <a:xfrm>
            <a:off x="6730612" y="3877056"/>
            <a:ext cx="695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DRAM PPN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A8B0A2-09B8-48D5-A54F-FD3574E49051}"/>
              </a:ext>
            </a:extLst>
          </p:cNvPr>
          <p:cNvSpPr txBox="1"/>
          <p:nvPr/>
        </p:nvSpPr>
        <p:spPr>
          <a:xfrm>
            <a:off x="7412839" y="3877056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NVM PPN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025B12-4FD4-47A1-A465-12A93B37387B}"/>
              </a:ext>
            </a:extLst>
          </p:cNvPr>
          <p:cNvSpPr txBox="1"/>
          <p:nvPr/>
        </p:nvSpPr>
        <p:spPr>
          <a:xfrm>
            <a:off x="7939695" y="3877056"/>
            <a:ext cx="695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DRAM PPN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34FE77-B40D-4EDD-B32E-C995AD6D1FDF}"/>
              </a:ext>
            </a:extLst>
          </p:cNvPr>
          <p:cNvSpPr txBox="1"/>
          <p:nvPr/>
        </p:nvSpPr>
        <p:spPr>
          <a:xfrm>
            <a:off x="4991850" y="3790340"/>
            <a:ext cx="57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NVM Pages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C75A80-587D-4937-8B76-9C74D56EF530}"/>
              </a:ext>
            </a:extLst>
          </p:cNvPr>
          <p:cNvSpPr txBox="1"/>
          <p:nvPr/>
        </p:nvSpPr>
        <p:spPr>
          <a:xfrm>
            <a:off x="5496617" y="3798185"/>
            <a:ext cx="695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DRAM Pages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AE989E19-8B9B-4181-86AF-C41B5B49EC1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209121" y="4244899"/>
          <a:ext cx="2381252" cy="84392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95313">
                  <a:extLst>
                    <a:ext uri="{9D8B030D-6E8A-4147-A177-3AD203B41FA5}">
                      <a16:colId xmlns:a16="http://schemas.microsoft.com/office/drawing/2014/main" val="115981455"/>
                    </a:ext>
                  </a:extLst>
                </a:gridCol>
                <a:gridCol w="595313">
                  <a:extLst>
                    <a:ext uri="{9D8B030D-6E8A-4147-A177-3AD203B41FA5}">
                      <a16:colId xmlns:a16="http://schemas.microsoft.com/office/drawing/2014/main" val="116139685"/>
                    </a:ext>
                  </a:extLst>
                </a:gridCol>
                <a:gridCol w="595313">
                  <a:extLst>
                    <a:ext uri="{9D8B030D-6E8A-4147-A177-3AD203B41FA5}">
                      <a16:colId xmlns:a16="http://schemas.microsoft.com/office/drawing/2014/main" val="534616542"/>
                    </a:ext>
                  </a:extLst>
                </a:gridCol>
                <a:gridCol w="595313">
                  <a:extLst>
                    <a:ext uri="{9D8B030D-6E8A-4147-A177-3AD203B41FA5}">
                      <a16:colId xmlns:a16="http://schemas.microsoft.com/office/drawing/2014/main" val="2341125720"/>
                    </a:ext>
                  </a:extLst>
                </a:gridCol>
              </a:tblGrid>
              <a:tr h="210981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454633"/>
                  </a:ext>
                </a:extLst>
              </a:tr>
              <a:tr h="210981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18674"/>
                  </a:ext>
                </a:extLst>
              </a:tr>
              <a:tr h="210981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404473"/>
                  </a:ext>
                </a:extLst>
              </a:tr>
              <a:tr h="210981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565953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5C695E13-44E6-49D4-9E18-12830EA128E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552893" y="4252005"/>
          <a:ext cx="365760" cy="130900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3693001706"/>
                    </a:ext>
                  </a:extLst>
                </a:gridCol>
              </a:tblGrid>
              <a:tr h="187001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878694"/>
                  </a:ext>
                </a:extLst>
              </a:tr>
              <a:tr h="187001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411975"/>
                  </a:ext>
                </a:extLst>
              </a:tr>
              <a:tr h="187001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6030"/>
                  </a:ext>
                </a:extLst>
              </a:tr>
              <a:tr h="187001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809955"/>
                  </a:ext>
                </a:extLst>
              </a:tr>
              <a:tr h="187001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727440"/>
                  </a:ext>
                </a:extLst>
              </a:tr>
              <a:tr h="187001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279737"/>
                  </a:ext>
                </a:extLst>
              </a:tr>
              <a:tr h="187001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972270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89C16534-24F9-44D0-A7CC-D50066A7927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096317" y="4252004"/>
          <a:ext cx="362566" cy="18328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62566">
                  <a:extLst>
                    <a:ext uri="{9D8B030D-6E8A-4147-A177-3AD203B41FA5}">
                      <a16:colId xmlns:a16="http://schemas.microsoft.com/office/drawing/2014/main" val="3693001706"/>
                    </a:ext>
                  </a:extLst>
                </a:gridCol>
              </a:tblGrid>
              <a:tr h="183288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878694"/>
                  </a:ext>
                </a:extLst>
              </a:tr>
              <a:tr h="183288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411975"/>
                  </a:ext>
                </a:extLst>
              </a:tr>
              <a:tr h="183288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6030"/>
                  </a:ext>
                </a:extLst>
              </a:tr>
              <a:tr h="183288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809955"/>
                  </a:ext>
                </a:extLst>
              </a:tr>
              <a:tr h="183288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727440"/>
                  </a:ext>
                </a:extLst>
              </a:tr>
              <a:tr h="183288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279737"/>
                  </a:ext>
                </a:extLst>
              </a:tr>
              <a:tr h="183288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972270"/>
                  </a:ext>
                </a:extLst>
              </a:tr>
              <a:tr h="183288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894180"/>
                  </a:ext>
                </a:extLst>
              </a:tr>
              <a:tr h="183288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641957"/>
                  </a:ext>
                </a:extLst>
              </a:tr>
              <a:tr h="183288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097673"/>
                  </a:ext>
                </a:extLst>
              </a:tr>
            </a:tbl>
          </a:graphicData>
        </a:graphic>
      </p:graphicFrame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003353B-448A-40F0-B9B5-D828C390C9DF}"/>
              </a:ext>
            </a:extLst>
          </p:cNvPr>
          <p:cNvCxnSpPr>
            <a:cxnSpLocks/>
            <a:stCxn id="22" idx="0"/>
            <a:endCxn id="22" idx="2"/>
          </p:cNvCxnSpPr>
          <p:nvPr/>
        </p:nvCxnSpPr>
        <p:spPr>
          <a:xfrm>
            <a:off x="7399747" y="4244899"/>
            <a:ext cx="0" cy="843924"/>
          </a:xfrm>
          <a:prstGeom prst="line">
            <a:avLst/>
          </a:prstGeom>
          <a:ln w="34925" cap="flat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9C74BE8-D37E-40AB-86CF-108D72C539EA}"/>
              </a:ext>
            </a:extLst>
          </p:cNvPr>
          <p:cNvCxnSpPr>
            <a:cxnSpLocks/>
          </p:cNvCxnSpPr>
          <p:nvPr/>
        </p:nvCxnSpPr>
        <p:spPr>
          <a:xfrm>
            <a:off x="8580737" y="4244899"/>
            <a:ext cx="9636" cy="843924"/>
          </a:xfrm>
          <a:prstGeom prst="line">
            <a:avLst/>
          </a:prstGeom>
          <a:ln w="34925" cap="flat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4D66A39-E4DB-4335-A0CB-CE9DD2FD2C1D}"/>
              </a:ext>
            </a:extLst>
          </p:cNvPr>
          <p:cNvCxnSpPr>
            <a:cxnSpLocks/>
          </p:cNvCxnSpPr>
          <p:nvPr/>
        </p:nvCxnSpPr>
        <p:spPr>
          <a:xfrm>
            <a:off x="6221585" y="4244899"/>
            <a:ext cx="0" cy="843924"/>
          </a:xfrm>
          <a:prstGeom prst="line">
            <a:avLst/>
          </a:prstGeom>
          <a:ln w="34925" cap="flat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644CA50-E021-4518-8107-5F797098A611}"/>
              </a:ext>
            </a:extLst>
          </p:cNvPr>
          <p:cNvCxnSpPr>
            <a:cxnSpLocks/>
          </p:cNvCxnSpPr>
          <p:nvPr/>
        </p:nvCxnSpPr>
        <p:spPr>
          <a:xfrm>
            <a:off x="6212441" y="4244899"/>
            <a:ext cx="2386584" cy="0"/>
          </a:xfrm>
          <a:prstGeom prst="line">
            <a:avLst/>
          </a:prstGeom>
          <a:ln w="34925" cap="flat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7D411ED-F8FE-4C0F-8EC4-3D117A8F152B}"/>
              </a:ext>
            </a:extLst>
          </p:cNvPr>
          <p:cNvCxnSpPr>
            <a:cxnSpLocks/>
          </p:cNvCxnSpPr>
          <p:nvPr/>
        </p:nvCxnSpPr>
        <p:spPr>
          <a:xfrm>
            <a:off x="6212441" y="5059780"/>
            <a:ext cx="2386584" cy="0"/>
          </a:xfrm>
          <a:prstGeom prst="line">
            <a:avLst/>
          </a:prstGeom>
          <a:ln w="34925" cap="flat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DBC448DC-1D5E-4FFA-93AF-7FB3AEF20833}"/>
              </a:ext>
            </a:extLst>
          </p:cNvPr>
          <p:cNvSpPr txBox="1"/>
          <p:nvPr/>
        </p:nvSpPr>
        <p:spPr>
          <a:xfrm>
            <a:off x="8554885" y="4190632"/>
            <a:ext cx="6953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Set 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A167E57-5EDB-4988-A7A4-811277F249C4}"/>
              </a:ext>
            </a:extLst>
          </p:cNvPr>
          <p:cNvSpPr txBox="1"/>
          <p:nvPr/>
        </p:nvSpPr>
        <p:spPr>
          <a:xfrm>
            <a:off x="8554885" y="4410088"/>
            <a:ext cx="6953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Set 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2158D3-6938-4BF4-AF8A-86A918F82249}"/>
              </a:ext>
            </a:extLst>
          </p:cNvPr>
          <p:cNvSpPr txBox="1"/>
          <p:nvPr/>
        </p:nvSpPr>
        <p:spPr>
          <a:xfrm>
            <a:off x="8554885" y="4638688"/>
            <a:ext cx="6953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Set 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663F47E-6A1E-4F7A-8DEE-909B1E23BBD0}"/>
              </a:ext>
            </a:extLst>
          </p:cNvPr>
          <p:cNvSpPr txBox="1"/>
          <p:nvPr/>
        </p:nvSpPr>
        <p:spPr>
          <a:xfrm>
            <a:off x="8554188" y="4849565"/>
            <a:ext cx="6953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Set 3</a:t>
            </a:r>
          </a:p>
        </p:txBody>
      </p:sp>
    </p:spTree>
    <p:extLst>
      <p:ext uri="{BB962C8B-B14F-4D97-AF65-F5344CB8AC3E}">
        <p14:creationId xmlns:p14="http://schemas.microsoft.com/office/powerpoint/2010/main" val="86153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31" grpId="0"/>
      <p:bldP spid="32" grpId="0"/>
      <p:bldP spid="33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02777-C803-41A3-97BC-87F868BBA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29BD0-2D70-4D6A-958B-5FC5DF8A9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intensive applications demand memory capacity</a:t>
            </a:r>
          </a:p>
          <a:p>
            <a:r>
              <a:rPr lang="en-US" dirty="0"/>
              <a:t>DRAM can no longer provide the capacity needed</a:t>
            </a:r>
          </a:p>
          <a:p>
            <a:r>
              <a:rPr lang="en-US" dirty="0"/>
              <a:t>Non-volatile memory (NVM) technologies</a:t>
            </a:r>
          </a:p>
          <a:p>
            <a:pPr marL="457200" lvl="1" indent="0">
              <a:buNone/>
            </a:pPr>
            <a:r>
              <a:rPr lang="en-US" b="1" dirty="0"/>
              <a:t>+</a:t>
            </a:r>
            <a:r>
              <a:rPr lang="en-US" dirty="0"/>
              <a:t> higher density</a:t>
            </a:r>
          </a:p>
          <a:p>
            <a:pPr marL="457200" lvl="1" indent="0">
              <a:buNone/>
            </a:pPr>
            <a:r>
              <a:rPr lang="en-US" b="1" dirty="0"/>
              <a:t>-  </a:t>
            </a:r>
            <a:r>
              <a:rPr lang="en-US" dirty="0"/>
              <a:t>slower</a:t>
            </a:r>
            <a:endParaRPr lang="en-US" i="1" dirty="0"/>
          </a:p>
          <a:p>
            <a:r>
              <a:rPr lang="en-US" b="1" dirty="0"/>
              <a:t>Solution: </a:t>
            </a:r>
            <a:r>
              <a:rPr lang="en-US" dirty="0"/>
              <a:t>Hybrid Memory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E98F63-050B-4480-AE35-04070C9DAF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91D162-42BA-4EA3-90BC-BE54AC2B0D70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pic>
        <p:nvPicPr>
          <p:cNvPr id="6" name="Picture 5" descr="A picture containing gambling house, room, scene, indoor&#10;&#10;Description automatically generated">
            <a:extLst>
              <a:ext uri="{FF2B5EF4-FFF2-40B4-BE49-F238E27FC236}">
                <a16:creationId xmlns:a16="http://schemas.microsoft.com/office/drawing/2014/main" id="{D83BD339-A801-432D-ABF7-6468A656B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533554"/>
            <a:ext cx="2708710" cy="1516878"/>
          </a:xfrm>
          <a:prstGeom prst="rect">
            <a:avLst/>
          </a:prstGeom>
        </p:spPr>
      </p:pic>
      <p:pic>
        <p:nvPicPr>
          <p:cNvPr id="8" name="Picture 7" descr="A circuit board&#10;&#10;Description automatically generated">
            <a:extLst>
              <a:ext uri="{FF2B5EF4-FFF2-40B4-BE49-F238E27FC236}">
                <a16:creationId xmlns:a16="http://schemas.microsoft.com/office/drawing/2014/main" id="{A8D11958-D4D0-4F25-A3FB-ABF67CE59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486989"/>
            <a:ext cx="2774176" cy="1558824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6D33739-CDBC-447B-BC6A-6A6988FDE79B}"/>
              </a:ext>
            </a:extLst>
          </p:cNvPr>
          <p:cNvSpPr/>
          <p:nvPr/>
        </p:nvSpPr>
        <p:spPr bwMode="auto">
          <a:xfrm>
            <a:off x="3559093" y="4014748"/>
            <a:ext cx="1213833" cy="698596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B1CE2E-7EEC-470A-88B3-DF67C4E9DBEA}"/>
              </a:ext>
            </a:extLst>
          </p:cNvPr>
          <p:cNvSpPr/>
          <p:nvPr/>
        </p:nvSpPr>
        <p:spPr bwMode="auto">
          <a:xfrm>
            <a:off x="4491463" y="4919148"/>
            <a:ext cx="1413998" cy="984902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NVM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2BD889-6430-41AA-AC15-494FE36280EB}"/>
              </a:ext>
            </a:extLst>
          </p:cNvPr>
          <p:cNvSpPr/>
          <p:nvPr/>
        </p:nvSpPr>
        <p:spPr bwMode="auto">
          <a:xfrm>
            <a:off x="2530852" y="4916483"/>
            <a:ext cx="1326986" cy="807692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DRAM</a:t>
            </a: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42E6B7CB-5EC1-4C81-8A67-97B97DB1D76B}"/>
              </a:ext>
            </a:extLst>
          </p:cNvPr>
          <p:cNvCxnSpPr>
            <a:stCxn id="10" idx="2"/>
            <a:endCxn id="12" idx="0"/>
          </p:cNvCxnSpPr>
          <p:nvPr/>
        </p:nvCxnSpPr>
        <p:spPr bwMode="auto">
          <a:xfrm rot="5400000">
            <a:off x="3578609" y="4329081"/>
            <a:ext cx="203139" cy="971665"/>
          </a:xfrm>
          <a:prstGeom prst="bentConnector3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C695E363-C274-4576-844A-BF326A9E0D01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 bwMode="auto">
          <a:xfrm rot="16200000" flipH="1">
            <a:off x="4579334" y="4300020"/>
            <a:ext cx="205804" cy="103245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Right Brace 4">
            <a:extLst>
              <a:ext uri="{FF2B5EF4-FFF2-40B4-BE49-F238E27FC236}">
                <a16:creationId xmlns:a16="http://schemas.microsoft.com/office/drawing/2014/main" id="{7C69729D-A481-4B2D-808D-AEB209B4F954}"/>
              </a:ext>
            </a:extLst>
          </p:cNvPr>
          <p:cNvSpPr/>
          <p:nvPr/>
        </p:nvSpPr>
        <p:spPr bwMode="auto">
          <a:xfrm>
            <a:off x="3657600" y="2667000"/>
            <a:ext cx="200238" cy="762000"/>
          </a:xfrm>
          <a:prstGeom prst="rightBrace">
            <a:avLst/>
          </a:prstGeom>
          <a:ln w="2540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7D747AD-DB8B-4923-ABFC-4F07F406C616}"/>
              </a:ext>
            </a:extLst>
          </p:cNvPr>
          <p:cNvSpPr/>
          <p:nvPr/>
        </p:nvSpPr>
        <p:spPr bwMode="auto">
          <a:xfrm>
            <a:off x="4166009" y="2694559"/>
            <a:ext cx="3816755" cy="663537"/>
          </a:xfrm>
          <a:prstGeom prst="roundRect">
            <a:avLst/>
          </a:prstGeom>
          <a:solidFill>
            <a:srgbClr val="CCFF99">
              <a:alpha val="94902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Cannot replace DRAM entirely</a:t>
            </a:r>
          </a:p>
        </p:txBody>
      </p:sp>
    </p:spTree>
    <p:extLst>
      <p:ext uri="{BB962C8B-B14F-4D97-AF65-F5344CB8AC3E}">
        <p14:creationId xmlns:p14="http://schemas.microsoft.com/office/powerpoint/2010/main" val="364032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75F7229C-0901-47E1-B129-8D2B0B9694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Hybrid Memory Controller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850374-260E-4B05-BE9C-2EDED32DB965}"/>
              </a:ext>
            </a:extLst>
          </p:cNvPr>
          <p:cNvSpPr/>
          <p:nvPr/>
        </p:nvSpPr>
        <p:spPr>
          <a:xfrm>
            <a:off x="457200" y="2817813"/>
            <a:ext cx="4114800" cy="26685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ADD7225F-3749-4D77-9911-FD72AE38DC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C13A1E-6716-4D9E-9EA5-680613A1466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cxnSp>
        <p:nvCxnSpPr>
          <p:cNvPr id="17414" name="Straight Arrow Connector 6">
            <a:extLst>
              <a:ext uri="{FF2B5EF4-FFF2-40B4-BE49-F238E27FC236}">
                <a16:creationId xmlns:a16="http://schemas.microsoft.com/office/drawing/2014/main" id="{43D456A5-8933-489C-ACFA-7EDAFCB3C661}"/>
              </a:ext>
            </a:extLst>
          </p:cNvPr>
          <p:cNvCxnSpPr>
            <a:cxnSpLocks/>
            <a:endCxn id="9" idx="0"/>
          </p:cNvCxnSpPr>
          <p:nvPr/>
        </p:nvCxnSpPr>
        <p:spPr bwMode="auto">
          <a:xfrm>
            <a:off x="1008063" y="2286000"/>
            <a:ext cx="0" cy="814388"/>
          </a:xfrm>
          <a:prstGeom prst="straightConnector1">
            <a:avLst/>
          </a:prstGeom>
          <a:noFill/>
          <a:ln w="6350" algn="ctr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E4FFC03-9561-4110-B137-05B48AA76BF9}"/>
              </a:ext>
            </a:extLst>
          </p:cNvPr>
          <p:cNvSpPr txBox="1"/>
          <p:nvPr/>
        </p:nvSpPr>
        <p:spPr>
          <a:xfrm>
            <a:off x="457200" y="1927225"/>
            <a:ext cx="15414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Memory request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EAB4B3-1592-4322-A96B-DB4FD616321D}"/>
              </a:ext>
            </a:extLst>
          </p:cNvPr>
          <p:cNvSpPr/>
          <p:nvPr/>
        </p:nvSpPr>
        <p:spPr>
          <a:xfrm>
            <a:off x="544513" y="3100388"/>
            <a:ext cx="928687" cy="534987"/>
          </a:xfrm>
          <a:prstGeom prst="rect">
            <a:avLst/>
          </a:prstGeom>
          <a:solidFill>
            <a:srgbClr val="C3D5FD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latin typeface="Calibri" panose="020F0502020204030204"/>
                <a:ea typeface="+mn-ea"/>
              </a:rPr>
              <a:t>PRT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E7C11E-40BC-4CB2-81DF-ADE47C4F5DCC}"/>
              </a:ext>
            </a:extLst>
          </p:cNvPr>
          <p:cNvSpPr txBox="1"/>
          <p:nvPr/>
        </p:nvSpPr>
        <p:spPr>
          <a:xfrm>
            <a:off x="4027488" y="1733550"/>
            <a:ext cx="62865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MMU signal</a:t>
            </a:r>
          </a:p>
        </p:txBody>
      </p:sp>
      <p:cxnSp>
        <p:nvCxnSpPr>
          <p:cNvPr id="17423" name="Connector: Elbow 16">
            <a:extLst>
              <a:ext uri="{FF2B5EF4-FFF2-40B4-BE49-F238E27FC236}">
                <a16:creationId xmlns:a16="http://schemas.microsoft.com/office/drawing/2014/main" id="{ECF37684-320C-4E41-A1A6-760EB23D63DA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705647" y="5785644"/>
            <a:ext cx="598486" cy="3"/>
          </a:xfrm>
          <a:prstGeom prst="bentConnector3">
            <a:avLst>
              <a:gd name="adj1" fmla="val 50000"/>
            </a:avLst>
          </a:prstGeom>
          <a:noFill/>
          <a:ln w="12700" algn="ctr">
            <a:solidFill>
              <a:srgbClr val="4472C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4" name="Straight Arrow Connector 17">
            <a:extLst>
              <a:ext uri="{FF2B5EF4-FFF2-40B4-BE49-F238E27FC236}">
                <a16:creationId xmlns:a16="http://schemas.microsoft.com/office/drawing/2014/main" id="{346EA0F4-EDCA-404D-AE9B-2E9FC5D6A226}"/>
              </a:ext>
            </a:extLst>
          </p:cNvPr>
          <p:cNvCxnSpPr>
            <a:cxnSpLocks/>
          </p:cNvCxnSpPr>
          <p:nvPr/>
        </p:nvCxnSpPr>
        <p:spPr bwMode="auto">
          <a:xfrm>
            <a:off x="4341813" y="2235200"/>
            <a:ext cx="0" cy="582613"/>
          </a:xfrm>
          <a:prstGeom prst="straightConnector1">
            <a:avLst/>
          </a:prstGeom>
          <a:noFill/>
          <a:ln w="19050" algn="ctr">
            <a:solidFill>
              <a:srgbClr val="4472C4"/>
            </a:solidFill>
            <a:miter lim="800000"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A16BD0D-916D-4FA8-B092-6926627F72D1}"/>
              </a:ext>
            </a:extLst>
          </p:cNvPr>
          <p:cNvSpPr txBox="1"/>
          <p:nvPr/>
        </p:nvSpPr>
        <p:spPr>
          <a:xfrm>
            <a:off x="1004888" y="5561013"/>
            <a:ext cx="9588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Path to Memories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C2CB92A-11B5-4240-B571-3FE1376BB207}"/>
              </a:ext>
            </a:extLst>
          </p:cNvPr>
          <p:cNvSpPr txBox="1"/>
          <p:nvPr/>
        </p:nvSpPr>
        <p:spPr>
          <a:xfrm>
            <a:off x="850899" y="1268412"/>
            <a:ext cx="364331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Hybrid Memory Controller (HMC)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E09B786-4C59-4ECA-B0F0-5B35F7ECA725}"/>
              </a:ext>
            </a:extLst>
          </p:cNvPr>
          <p:cNvSpPr txBox="1"/>
          <p:nvPr/>
        </p:nvSpPr>
        <p:spPr>
          <a:xfrm>
            <a:off x="4876800" y="1447800"/>
            <a:ext cx="3962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Hot Page Tables (HPTs)</a:t>
            </a:r>
          </a:p>
          <a:p>
            <a:pPr algn="ctr"/>
            <a:endParaRPr lang="en-US" b="1" dirty="0"/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/>
              <a:t>1 for DRAM – 1 for NVM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/>
              <a:t>Track hot pages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DRAM HPT</a:t>
            </a:r>
          </a:p>
          <a:p>
            <a:pPr marL="800100" lvl="1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/>
              <a:t>Pages that should remain in DRAM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NVM HPT</a:t>
            </a:r>
          </a:p>
          <a:p>
            <a:pPr marL="800100" lvl="1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/>
              <a:t>Candidate pages to swap to DRAM</a:t>
            </a:r>
          </a:p>
        </p:txBody>
      </p: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E63E392D-E4CF-4379-878D-348D20E8B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657782"/>
              </p:ext>
            </p:extLst>
          </p:nvPr>
        </p:nvGraphicFramePr>
        <p:xfrm>
          <a:off x="5016500" y="5368608"/>
          <a:ext cx="3657600" cy="3657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407536277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086483785"/>
                    </a:ext>
                  </a:extLst>
                </a:gridCol>
              </a:tblGrid>
              <a:tr h="339590">
                <a:tc>
                  <a:txBody>
                    <a:bodyPr/>
                    <a:lstStyle/>
                    <a:p>
                      <a:pPr algn="ctr"/>
                      <a:r>
                        <a:rPr lang="en-US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Page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Counter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972472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03E41EC4-62E0-4531-B74D-D4F6D2EE033D}"/>
              </a:ext>
            </a:extLst>
          </p:cNvPr>
          <p:cNvSpPr/>
          <p:nvPr/>
        </p:nvSpPr>
        <p:spPr>
          <a:xfrm>
            <a:off x="1585913" y="3884612"/>
            <a:ext cx="928687" cy="534987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schemeClr val="bg1"/>
                </a:solidFill>
                <a:latin typeface="Calibri" panose="020F0502020204030204"/>
                <a:ea typeface="+mn-ea"/>
              </a:rPr>
              <a:t>HPTs</a:t>
            </a:r>
          </a:p>
        </p:txBody>
      </p:sp>
      <p:cxnSp>
        <p:nvCxnSpPr>
          <p:cNvPr id="16" name="Connector: Elbow 23">
            <a:extLst>
              <a:ext uri="{FF2B5EF4-FFF2-40B4-BE49-F238E27FC236}">
                <a16:creationId xmlns:a16="http://schemas.microsoft.com/office/drawing/2014/main" id="{AEA53EC3-B063-4BF7-99DB-0B11A22B4D13}"/>
              </a:ext>
            </a:extLst>
          </p:cNvPr>
          <p:cNvCxnSpPr>
            <a:cxnSpLocks/>
            <a:endCxn id="15" idx="0"/>
          </p:cNvCxnSpPr>
          <p:nvPr/>
        </p:nvCxnSpPr>
        <p:spPr bwMode="auto">
          <a:xfrm>
            <a:off x="1473200" y="3352800"/>
            <a:ext cx="577057" cy="531812"/>
          </a:xfrm>
          <a:prstGeom prst="bentConnector2">
            <a:avLst/>
          </a:prstGeom>
          <a:noFill/>
          <a:ln w="19050" algn="ctr">
            <a:solidFill>
              <a:srgbClr val="4472C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65650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75F7229C-0901-47E1-B129-8D2B0B9694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Hybrid Memory Controller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850374-260E-4B05-BE9C-2EDED32DB965}"/>
              </a:ext>
            </a:extLst>
          </p:cNvPr>
          <p:cNvSpPr/>
          <p:nvPr/>
        </p:nvSpPr>
        <p:spPr>
          <a:xfrm>
            <a:off x="457200" y="2817813"/>
            <a:ext cx="4114800" cy="26685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ADD7225F-3749-4D77-9911-FD72AE38DC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C13A1E-6716-4D9E-9EA5-680613A1466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cxnSp>
        <p:nvCxnSpPr>
          <p:cNvPr id="17414" name="Straight Arrow Connector 6">
            <a:extLst>
              <a:ext uri="{FF2B5EF4-FFF2-40B4-BE49-F238E27FC236}">
                <a16:creationId xmlns:a16="http://schemas.microsoft.com/office/drawing/2014/main" id="{43D456A5-8933-489C-ACFA-7EDAFCB3C661}"/>
              </a:ext>
            </a:extLst>
          </p:cNvPr>
          <p:cNvCxnSpPr>
            <a:cxnSpLocks/>
            <a:endCxn id="9" idx="0"/>
          </p:cNvCxnSpPr>
          <p:nvPr/>
        </p:nvCxnSpPr>
        <p:spPr bwMode="auto">
          <a:xfrm>
            <a:off x="1008063" y="2286000"/>
            <a:ext cx="0" cy="814388"/>
          </a:xfrm>
          <a:prstGeom prst="straightConnector1">
            <a:avLst/>
          </a:prstGeom>
          <a:noFill/>
          <a:ln w="6350" algn="ctr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E4FFC03-9561-4110-B137-05B48AA76BF9}"/>
              </a:ext>
            </a:extLst>
          </p:cNvPr>
          <p:cNvSpPr txBox="1"/>
          <p:nvPr/>
        </p:nvSpPr>
        <p:spPr>
          <a:xfrm>
            <a:off x="457200" y="1927225"/>
            <a:ext cx="15414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Memory request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EAB4B3-1592-4322-A96B-DB4FD616321D}"/>
              </a:ext>
            </a:extLst>
          </p:cNvPr>
          <p:cNvSpPr/>
          <p:nvPr/>
        </p:nvSpPr>
        <p:spPr>
          <a:xfrm>
            <a:off x="544513" y="3100388"/>
            <a:ext cx="928687" cy="534987"/>
          </a:xfrm>
          <a:prstGeom prst="rect">
            <a:avLst/>
          </a:prstGeom>
          <a:solidFill>
            <a:srgbClr val="C3D5FD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latin typeface="Calibri" panose="020F0502020204030204"/>
                <a:ea typeface="+mn-ea"/>
              </a:rPr>
              <a:t>PRT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E7C11E-40BC-4CB2-81DF-ADE47C4F5DCC}"/>
              </a:ext>
            </a:extLst>
          </p:cNvPr>
          <p:cNvSpPr txBox="1"/>
          <p:nvPr/>
        </p:nvSpPr>
        <p:spPr>
          <a:xfrm>
            <a:off x="4027488" y="1733550"/>
            <a:ext cx="62865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MMU signal</a:t>
            </a:r>
          </a:p>
        </p:txBody>
      </p:sp>
      <p:cxnSp>
        <p:nvCxnSpPr>
          <p:cNvPr id="17423" name="Connector: Elbow 16">
            <a:extLst>
              <a:ext uri="{FF2B5EF4-FFF2-40B4-BE49-F238E27FC236}">
                <a16:creationId xmlns:a16="http://schemas.microsoft.com/office/drawing/2014/main" id="{ECF37684-320C-4E41-A1A6-760EB23D63DA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705647" y="5785644"/>
            <a:ext cx="598486" cy="3"/>
          </a:xfrm>
          <a:prstGeom prst="bentConnector3">
            <a:avLst>
              <a:gd name="adj1" fmla="val 50000"/>
            </a:avLst>
          </a:prstGeom>
          <a:noFill/>
          <a:ln w="12700" algn="ctr">
            <a:solidFill>
              <a:srgbClr val="4472C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4" name="Straight Arrow Connector 17">
            <a:extLst>
              <a:ext uri="{FF2B5EF4-FFF2-40B4-BE49-F238E27FC236}">
                <a16:creationId xmlns:a16="http://schemas.microsoft.com/office/drawing/2014/main" id="{346EA0F4-EDCA-404D-AE9B-2E9FC5D6A226}"/>
              </a:ext>
            </a:extLst>
          </p:cNvPr>
          <p:cNvCxnSpPr>
            <a:cxnSpLocks/>
          </p:cNvCxnSpPr>
          <p:nvPr/>
        </p:nvCxnSpPr>
        <p:spPr bwMode="auto">
          <a:xfrm>
            <a:off x="4341813" y="2235200"/>
            <a:ext cx="0" cy="582613"/>
          </a:xfrm>
          <a:prstGeom prst="straightConnector1">
            <a:avLst/>
          </a:prstGeom>
          <a:noFill/>
          <a:ln w="19050" algn="ctr">
            <a:solidFill>
              <a:srgbClr val="4472C4"/>
            </a:solidFill>
            <a:miter lim="800000"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A16BD0D-916D-4FA8-B092-6926627F72D1}"/>
              </a:ext>
            </a:extLst>
          </p:cNvPr>
          <p:cNvSpPr txBox="1"/>
          <p:nvPr/>
        </p:nvSpPr>
        <p:spPr>
          <a:xfrm>
            <a:off x="1004888" y="5561013"/>
            <a:ext cx="9588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Path to Memories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C2CB92A-11B5-4240-B571-3FE1376BB207}"/>
              </a:ext>
            </a:extLst>
          </p:cNvPr>
          <p:cNvSpPr txBox="1"/>
          <p:nvPr/>
        </p:nvSpPr>
        <p:spPr>
          <a:xfrm>
            <a:off x="850899" y="1268412"/>
            <a:ext cx="364331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Hybrid Memory Controller (HMC)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E41EC4-62E0-4531-B74D-D4F6D2EE033D}"/>
              </a:ext>
            </a:extLst>
          </p:cNvPr>
          <p:cNvSpPr/>
          <p:nvPr/>
        </p:nvSpPr>
        <p:spPr>
          <a:xfrm>
            <a:off x="1585913" y="3884612"/>
            <a:ext cx="928687" cy="534987"/>
          </a:xfrm>
          <a:prstGeom prst="rect">
            <a:avLst/>
          </a:prstGeom>
          <a:solidFill>
            <a:srgbClr val="C3D5FD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latin typeface="Calibri" panose="020F0502020204030204"/>
                <a:ea typeface="+mn-ea"/>
              </a:rPr>
              <a:t>HPTs</a:t>
            </a:r>
          </a:p>
        </p:txBody>
      </p:sp>
      <p:cxnSp>
        <p:nvCxnSpPr>
          <p:cNvPr id="16" name="Connector: Elbow 23">
            <a:extLst>
              <a:ext uri="{FF2B5EF4-FFF2-40B4-BE49-F238E27FC236}">
                <a16:creationId xmlns:a16="http://schemas.microsoft.com/office/drawing/2014/main" id="{AEA53EC3-B063-4BF7-99DB-0B11A22B4D13}"/>
              </a:ext>
            </a:extLst>
          </p:cNvPr>
          <p:cNvCxnSpPr>
            <a:cxnSpLocks/>
            <a:endCxn id="15" idx="0"/>
          </p:cNvCxnSpPr>
          <p:nvPr/>
        </p:nvCxnSpPr>
        <p:spPr bwMode="auto">
          <a:xfrm>
            <a:off x="1473200" y="3352800"/>
            <a:ext cx="577057" cy="531812"/>
          </a:xfrm>
          <a:prstGeom prst="bentConnector2">
            <a:avLst/>
          </a:prstGeom>
          <a:noFill/>
          <a:ln w="19050" algn="ctr">
            <a:solidFill>
              <a:srgbClr val="4472C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D8B9BD9F-3176-43CF-BCE6-52E656FEBAA9}"/>
              </a:ext>
            </a:extLst>
          </p:cNvPr>
          <p:cNvSpPr/>
          <p:nvPr/>
        </p:nvSpPr>
        <p:spPr>
          <a:xfrm>
            <a:off x="3006506" y="3099816"/>
            <a:ext cx="928687" cy="534987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schemeClr val="bg1"/>
                </a:solidFill>
                <a:latin typeface="Calibri" panose="020F0502020204030204"/>
                <a:ea typeface="+mn-ea"/>
              </a:rPr>
              <a:t>PCT</a:t>
            </a:r>
          </a:p>
        </p:txBody>
      </p:sp>
      <p:cxnSp>
        <p:nvCxnSpPr>
          <p:cNvPr id="18" name="Straight Connector 18">
            <a:extLst>
              <a:ext uri="{FF2B5EF4-FFF2-40B4-BE49-F238E27FC236}">
                <a16:creationId xmlns:a16="http://schemas.microsoft.com/office/drawing/2014/main" id="{2BB56393-5017-4D68-B3B9-D90167B7329B}"/>
              </a:ext>
            </a:extLst>
          </p:cNvPr>
          <p:cNvCxnSpPr>
            <a:cxnSpLocks/>
          </p:cNvCxnSpPr>
          <p:nvPr/>
        </p:nvCxnSpPr>
        <p:spPr bwMode="auto">
          <a:xfrm flipV="1">
            <a:off x="1016000" y="2909888"/>
            <a:ext cx="3313113" cy="3175"/>
          </a:xfrm>
          <a:prstGeom prst="line">
            <a:avLst/>
          </a:prstGeom>
          <a:noFill/>
          <a:ln w="19050" algn="ctr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Arrow Connector 17">
            <a:extLst>
              <a:ext uri="{FF2B5EF4-FFF2-40B4-BE49-F238E27FC236}">
                <a16:creationId xmlns:a16="http://schemas.microsoft.com/office/drawing/2014/main" id="{E236A76A-EA8F-40FD-A412-C1A686A7D2D2}"/>
              </a:ext>
            </a:extLst>
          </p:cNvPr>
          <p:cNvCxnSpPr>
            <a:cxnSpLocks/>
            <a:endCxn id="17" idx="0"/>
          </p:cNvCxnSpPr>
          <p:nvPr/>
        </p:nvCxnSpPr>
        <p:spPr bwMode="auto">
          <a:xfrm>
            <a:off x="3470849" y="2909886"/>
            <a:ext cx="1" cy="189930"/>
          </a:xfrm>
          <a:prstGeom prst="straightConnector1">
            <a:avLst/>
          </a:prstGeom>
          <a:noFill/>
          <a:ln w="19050" algn="ctr">
            <a:solidFill>
              <a:srgbClr val="4472C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BC03B157-21C4-4488-8458-B138F61664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148367"/>
              </p:ext>
            </p:extLst>
          </p:nvPr>
        </p:nvGraphicFramePr>
        <p:xfrm>
          <a:off x="4656138" y="4639945"/>
          <a:ext cx="4411662" cy="3048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61499">
                  <a:extLst>
                    <a:ext uri="{9D8B030D-6E8A-4147-A177-3AD203B41FA5}">
                      <a16:colId xmlns:a16="http://schemas.microsoft.com/office/drawing/2014/main" val="23036204"/>
                    </a:ext>
                  </a:extLst>
                </a:gridCol>
                <a:gridCol w="1013095">
                  <a:extLst>
                    <a:ext uri="{9D8B030D-6E8A-4147-A177-3AD203B41FA5}">
                      <a16:colId xmlns:a16="http://schemas.microsoft.com/office/drawing/2014/main" val="3604310464"/>
                    </a:ext>
                  </a:extLst>
                </a:gridCol>
                <a:gridCol w="1449196">
                  <a:extLst>
                    <a:ext uri="{9D8B030D-6E8A-4147-A177-3AD203B41FA5}">
                      <a16:colId xmlns:a16="http://schemas.microsoft.com/office/drawing/2014/main" val="4292913503"/>
                    </a:ext>
                  </a:extLst>
                </a:gridCol>
                <a:gridCol w="1187872">
                  <a:extLst>
                    <a:ext uri="{9D8B030D-6E8A-4147-A177-3AD203B41FA5}">
                      <a16:colId xmlns:a16="http://schemas.microsoft.com/office/drawing/2014/main" val="395212576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PPN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Counter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Next PPN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Next counter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651321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FA47FEF2-FD92-4D4C-876C-5FC5DDF978D4}"/>
              </a:ext>
            </a:extLst>
          </p:cNvPr>
          <p:cNvSpPr txBox="1"/>
          <p:nvPr/>
        </p:nvSpPr>
        <p:spPr>
          <a:xfrm>
            <a:off x="5943600" y="4036219"/>
            <a:ext cx="1803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PCT entry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ACA96F6-757B-4F85-97FD-48EBD740E72D}"/>
              </a:ext>
            </a:extLst>
          </p:cNvPr>
          <p:cNvSpPr txBox="1"/>
          <p:nvPr/>
        </p:nvSpPr>
        <p:spPr>
          <a:xfrm>
            <a:off x="4817311" y="1371600"/>
            <a:ext cx="41148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Page Correlation Table (PCT)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Keeps historic data for page accesses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Captures the correlation between pages </a:t>
            </a:r>
            <a:r>
              <a:rPr lang="en-US" dirty="0">
                <a:sym typeface="Wingdings" panose="05000000000000000000" pitchFamily="2" charset="2"/>
              </a:rPr>
              <a:t> prefetch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1046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75F7229C-0901-47E1-B129-8D2B0B9694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Hybrid Memory Controller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850374-260E-4B05-BE9C-2EDED32DB965}"/>
              </a:ext>
            </a:extLst>
          </p:cNvPr>
          <p:cNvSpPr/>
          <p:nvPr/>
        </p:nvSpPr>
        <p:spPr>
          <a:xfrm>
            <a:off x="457200" y="2817813"/>
            <a:ext cx="4114800" cy="26685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ADD7225F-3749-4D77-9911-FD72AE38DC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C13A1E-6716-4D9E-9EA5-680613A1466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cxnSp>
        <p:nvCxnSpPr>
          <p:cNvPr id="17414" name="Straight Arrow Connector 6">
            <a:extLst>
              <a:ext uri="{FF2B5EF4-FFF2-40B4-BE49-F238E27FC236}">
                <a16:creationId xmlns:a16="http://schemas.microsoft.com/office/drawing/2014/main" id="{43D456A5-8933-489C-ACFA-7EDAFCB3C661}"/>
              </a:ext>
            </a:extLst>
          </p:cNvPr>
          <p:cNvCxnSpPr>
            <a:cxnSpLocks/>
            <a:endCxn id="9" idx="0"/>
          </p:cNvCxnSpPr>
          <p:nvPr/>
        </p:nvCxnSpPr>
        <p:spPr bwMode="auto">
          <a:xfrm>
            <a:off x="1008063" y="2286000"/>
            <a:ext cx="0" cy="814388"/>
          </a:xfrm>
          <a:prstGeom prst="straightConnector1">
            <a:avLst/>
          </a:prstGeom>
          <a:noFill/>
          <a:ln w="6350" algn="ctr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E4FFC03-9561-4110-B137-05B48AA76BF9}"/>
              </a:ext>
            </a:extLst>
          </p:cNvPr>
          <p:cNvSpPr txBox="1"/>
          <p:nvPr/>
        </p:nvSpPr>
        <p:spPr>
          <a:xfrm>
            <a:off x="457200" y="1927225"/>
            <a:ext cx="15414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Memory request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EAB4B3-1592-4322-A96B-DB4FD616321D}"/>
              </a:ext>
            </a:extLst>
          </p:cNvPr>
          <p:cNvSpPr/>
          <p:nvPr/>
        </p:nvSpPr>
        <p:spPr>
          <a:xfrm>
            <a:off x="544513" y="3100388"/>
            <a:ext cx="928687" cy="534987"/>
          </a:xfrm>
          <a:prstGeom prst="rect">
            <a:avLst/>
          </a:prstGeom>
          <a:solidFill>
            <a:srgbClr val="C3D5FD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latin typeface="Calibri" panose="020F0502020204030204"/>
                <a:ea typeface="+mn-ea"/>
              </a:rPr>
              <a:t>PRT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E7C11E-40BC-4CB2-81DF-ADE47C4F5DCC}"/>
              </a:ext>
            </a:extLst>
          </p:cNvPr>
          <p:cNvSpPr txBox="1"/>
          <p:nvPr/>
        </p:nvSpPr>
        <p:spPr>
          <a:xfrm>
            <a:off x="4027488" y="1733550"/>
            <a:ext cx="62865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MMU signal</a:t>
            </a:r>
          </a:p>
        </p:txBody>
      </p:sp>
      <p:cxnSp>
        <p:nvCxnSpPr>
          <p:cNvPr id="17423" name="Connector: Elbow 16">
            <a:extLst>
              <a:ext uri="{FF2B5EF4-FFF2-40B4-BE49-F238E27FC236}">
                <a16:creationId xmlns:a16="http://schemas.microsoft.com/office/drawing/2014/main" id="{ECF37684-320C-4E41-A1A6-760EB23D63DA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705647" y="5785644"/>
            <a:ext cx="598486" cy="3"/>
          </a:xfrm>
          <a:prstGeom prst="bentConnector3">
            <a:avLst>
              <a:gd name="adj1" fmla="val 50000"/>
            </a:avLst>
          </a:prstGeom>
          <a:noFill/>
          <a:ln w="12700" algn="ctr">
            <a:solidFill>
              <a:srgbClr val="4472C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4" name="Straight Arrow Connector 17">
            <a:extLst>
              <a:ext uri="{FF2B5EF4-FFF2-40B4-BE49-F238E27FC236}">
                <a16:creationId xmlns:a16="http://schemas.microsoft.com/office/drawing/2014/main" id="{346EA0F4-EDCA-404D-AE9B-2E9FC5D6A226}"/>
              </a:ext>
            </a:extLst>
          </p:cNvPr>
          <p:cNvCxnSpPr>
            <a:cxnSpLocks/>
          </p:cNvCxnSpPr>
          <p:nvPr/>
        </p:nvCxnSpPr>
        <p:spPr bwMode="auto">
          <a:xfrm>
            <a:off x="4341813" y="2235200"/>
            <a:ext cx="0" cy="1847573"/>
          </a:xfrm>
          <a:prstGeom prst="straightConnector1">
            <a:avLst/>
          </a:prstGeom>
          <a:noFill/>
          <a:ln w="19050" algn="ctr">
            <a:solidFill>
              <a:srgbClr val="4472C4"/>
            </a:solidFill>
            <a:miter lim="800000"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A16BD0D-916D-4FA8-B092-6926627F72D1}"/>
              </a:ext>
            </a:extLst>
          </p:cNvPr>
          <p:cNvSpPr txBox="1"/>
          <p:nvPr/>
        </p:nvSpPr>
        <p:spPr>
          <a:xfrm>
            <a:off x="1004888" y="5561013"/>
            <a:ext cx="9588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Path to Memories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C2CB92A-11B5-4240-B571-3FE1376BB207}"/>
              </a:ext>
            </a:extLst>
          </p:cNvPr>
          <p:cNvSpPr txBox="1"/>
          <p:nvPr/>
        </p:nvSpPr>
        <p:spPr>
          <a:xfrm>
            <a:off x="850899" y="1268412"/>
            <a:ext cx="364331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Hybrid Memory Controller (HMC)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E41EC4-62E0-4531-B74D-D4F6D2EE033D}"/>
              </a:ext>
            </a:extLst>
          </p:cNvPr>
          <p:cNvSpPr/>
          <p:nvPr/>
        </p:nvSpPr>
        <p:spPr>
          <a:xfrm>
            <a:off x="1585913" y="3884612"/>
            <a:ext cx="928687" cy="534987"/>
          </a:xfrm>
          <a:prstGeom prst="rect">
            <a:avLst/>
          </a:prstGeom>
          <a:solidFill>
            <a:srgbClr val="C3D5FD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latin typeface="Calibri" panose="020F0502020204030204"/>
                <a:ea typeface="+mn-ea"/>
              </a:rPr>
              <a:t>HPTs</a:t>
            </a:r>
          </a:p>
        </p:txBody>
      </p:sp>
      <p:cxnSp>
        <p:nvCxnSpPr>
          <p:cNvPr id="16" name="Connector: Elbow 23">
            <a:extLst>
              <a:ext uri="{FF2B5EF4-FFF2-40B4-BE49-F238E27FC236}">
                <a16:creationId xmlns:a16="http://schemas.microsoft.com/office/drawing/2014/main" id="{AEA53EC3-B063-4BF7-99DB-0B11A22B4D13}"/>
              </a:ext>
            </a:extLst>
          </p:cNvPr>
          <p:cNvCxnSpPr>
            <a:cxnSpLocks/>
            <a:endCxn id="15" idx="0"/>
          </p:cNvCxnSpPr>
          <p:nvPr/>
        </p:nvCxnSpPr>
        <p:spPr bwMode="auto">
          <a:xfrm>
            <a:off x="1473200" y="3352800"/>
            <a:ext cx="577057" cy="531812"/>
          </a:xfrm>
          <a:prstGeom prst="bentConnector2">
            <a:avLst/>
          </a:prstGeom>
          <a:noFill/>
          <a:ln w="19050" algn="ctr">
            <a:solidFill>
              <a:srgbClr val="4472C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D8B9BD9F-3176-43CF-BCE6-52E656FEBAA9}"/>
              </a:ext>
            </a:extLst>
          </p:cNvPr>
          <p:cNvSpPr/>
          <p:nvPr/>
        </p:nvSpPr>
        <p:spPr>
          <a:xfrm>
            <a:off x="3006506" y="3099816"/>
            <a:ext cx="928687" cy="534987"/>
          </a:xfrm>
          <a:prstGeom prst="rect">
            <a:avLst/>
          </a:prstGeom>
          <a:solidFill>
            <a:srgbClr val="C3D5FD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latin typeface="Calibri" panose="020F0502020204030204"/>
                <a:ea typeface="+mn-ea"/>
              </a:rPr>
              <a:t>PCT</a:t>
            </a:r>
          </a:p>
        </p:txBody>
      </p:sp>
      <p:cxnSp>
        <p:nvCxnSpPr>
          <p:cNvPr id="18" name="Straight Connector 18">
            <a:extLst>
              <a:ext uri="{FF2B5EF4-FFF2-40B4-BE49-F238E27FC236}">
                <a16:creationId xmlns:a16="http://schemas.microsoft.com/office/drawing/2014/main" id="{2BB56393-5017-4D68-B3B9-D90167B7329B}"/>
              </a:ext>
            </a:extLst>
          </p:cNvPr>
          <p:cNvCxnSpPr>
            <a:cxnSpLocks/>
          </p:cNvCxnSpPr>
          <p:nvPr/>
        </p:nvCxnSpPr>
        <p:spPr bwMode="auto">
          <a:xfrm flipV="1">
            <a:off x="1016000" y="2909888"/>
            <a:ext cx="3313113" cy="3175"/>
          </a:xfrm>
          <a:prstGeom prst="line">
            <a:avLst/>
          </a:prstGeom>
          <a:noFill/>
          <a:ln w="19050" algn="ctr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Arrow Connector 17">
            <a:extLst>
              <a:ext uri="{FF2B5EF4-FFF2-40B4-BE49-F238E27FC236}">
                <a16:creationId xmlns:a16="http://schemas.microsoft.com/office/drawing/2014/main" id="{E236A76A-EA8F-40FD-A412-C1A686A7D2D2}"/>
              </a:ext>
            </a:extLst>
          </p:cNvPr>
          <p:cNvCxnSpPr>
            <a:cxnSpLocks/>
            <a:endCxn id="17" idx="0"/>
          </p:cNvCxnSpPr>
          <p:nvPr/>
        </p:nvCxnSpPr>
        <p:spPr bwMode="auto">
          <a:xfrm>
            <a:off x="3470849" y="2909886"/>
            <a:ext cx="1" cy="189930"/>
          </a:xfrm>
          <a:prstGeom prst="straightConnector1">
            <a:avLst/>
          </a:prstGeom>
          <a:noFill/>
          <a:ln w="19050" algn="ctr">
            <a:solidFill>
              <a:srgbClr val="4472C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C2C32BB7-D5D8-4BD2-891C-6CA808CCB1A6}"/>
              </a:ext>
            </a:extLst>
          </p:cNvPr>
          <p:cNvSpPr/>
          <p:nvPr/>
        </p:nvSpPr>
        <p:spPr>
          <a:xfrm>
            <a:off x="3145608" y="4082773"/>
            <a:ext cx="1385008" cy="936899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schemeClr val="bg1"/>
                </a:solidFill>
                <a:latin typeface="Calibri" panose="020F0502020204030204"/>
                <a:ea typeface="+mn-ea"/>
              </a:rPr>
              <a:t>MMU Driver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chemeClr val="bg1"/>
              </a:solidFill>
              <a:latin typeface="Calibri" panose="020F0502020204030204"/>
              <a:ea typeface="+mn-ea"/>
            </a:endParaRPr>
          </a:p>
        </p:txBody>
      </p:sp>
      <p:cxnSp>
        <p:nvCxnSpPr>
          <p:cNvPr id="22" name="Straight Arrow Connector 17">
            <a:extLst>
              <a:ext uri="{FF2B5EF4-FFF2-40B4-BE49-F238E27FC236}">
                <a16:creationId xmlns:a16="http://schemas.microsoft.com/office/drawing/2014/main" id="{C0919BC3-3461-437F-8143-B40293C1E47F}"/>
              </a:ext>
            </a:extLst>
          </p:cNvPr>
          <p:cNvCxnSpPr>
            <a:cxnSpLocks/>
            <a:endCxn id="17" idx="2"/>
          </p:cNvCxnSpPr>
          <p:nvPr/>
        </p:nvCxnSpPr>
        <p:spPr bwMode="auto">
          <a:xfrm flipV="1">
            <a:off x="3470849" y="3634803"/>
            <a:ext cx="1" cy="447970"/>
          </a:xfrm>
          <a:prstGeom prst="straightConnector1">
            <a:avLst/>
          </a:prstGeom>
          <a:noFill/>
          <a:ln w="19050" algn="ctr">
            <a:solidFill>
              <a:srgbClr val="4472C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659A8DE-D989-4C27-A07D-2CF9659D2A15}"/>
              </a:ext>
            </a:extLst>
          </p:cNvPr>
          <p:cNvSpPr txBox="1"/>
          <p:nvPr/>
        </p:nvSpPr>
        <p:spPr>
          <a:xfrm>
            <a:off x="4936405" y="1276350"/>
            <a:ext cx="4114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MMU Driver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Receives the MMU signal and checks for prefetch swaps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Receives requests for PTEs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Caches recently fetched PTEs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634BE7D-2EBA-461C-93F6-8711E72B89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162828"/>
              </p:ext>
            </p:extLst>
          </p:nvPr>
        </p:nvGraphicFramePr>
        <p:xfrm>
          <a:off x="3470849" y="4621674"/>
          <a:ext cx="990600" cy="3505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16309678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90384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21889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6207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081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75F7229C-0901-47E1-B129-8D2B0B9694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Hybrid Memory Controller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850374-260E-4B05-BE9C-2EDED32DB965}"/>
              </a:ext>
            </a:extLst>
          </p:cNvPr>
          <p:cNvSpPr/>
          <p:nvPr/>
        </p:nvSpPr>
        <p:spPr>
          <a:xfrm>
            <a:off x="457200" y="2817813"/>
            <a:ext cx="4114800" cy="26685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ADD7225F-3749-4D77-9911-FD72AE38DC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C13A1E-6716-4D9E-9EA5-680613A1466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cxnSp>
        <p:nvCxnSpPr>
          <p:cNvPr id="17414" name="Straight Arrow Connector 6">
            <a:extLst>
              <a:ext uri="{FF2B5EF4-FFF2-40B4-BE49-F238E27FC236}">
                <a16:creationId xmlns:a16="http://schemas.microsoft.com/office/drawing/2014/main" id="{43D456A5-8933-489C-ACFA-7EDAFCB3C661}"/>
              </a:ext>
            </a:extLst>
          </p:cNvPr>
          <p:cNvCxnSpPr>
            <a:cxnSpLocks/>
            <a:endCxn id="9" idx="0"/>
          </p:cNvCxnSpPr>
          <p:nvPr/>
        </p:nvCxnSpPr>
        <p:spPr bwMode="auto">
          <a:xfrm>
            <a:off x="1008063" y="2286000"/>
            <a:ext cx="0" cy="814388"/>
          </a:xfrm>
          <a:prstGeom prst="straightConnector1">
            <a:avLst/>
          </a:prstGeom>
          <a:noFill/>
          <a:ln w="6350" algn="ctr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E4FFC03-9561-4110-B137-05B48AA76BF9}"/>
              </a:ext>
            </a:extLst>
          </p:cNvPr>
          <p:cNvSpPr txBox="1"/>
          <p:nvPr/>
        </p:nvSpPr>
        <p:spPr>
          <a:xfrm>
            <a:off x="457200" y="1927225"/>
            <a:ext cx="15414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Memory request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EAB4B3-1592-4322-A96B-DB4FD616321D}"/>
              </a:ext>
            </a:extLst>
          </p:cNvPr>
          <p:cNvSpPr/>
          <p:nvPr/>
        </p:nvSpPr>
        <p:spPr>
          <a:xfrm>
            <a:off x="544513" y="3100388"/>
            <a:ext cx="928687" cy="534987"/>
          </a:xfrm>
          <a:prstGeom prst="rect">
            <a:avLst/>
          </a:prstGeom>
          <a:solidFill>
            <a:srgbClr val="C3D5FD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latin typeface="Calibri" panose="020F0502020204030204"/>
                <a:ea typeface="+mn-ea"/>
              </a:rPr>
              <a:t>PRT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E7C11E-40BC-4CB2-81DF-ADE47C4F5DCC}"/>
              </a:ext>
            </a:extLst>
          </p:cNvPr>
          <p:cNvSpPr txBox="1"/>
          <p:nvPr/>
        </p:nvSpPr>
        <p:spPr>
          <a:xfrm>
            <a:off x="4027488" y="1733550"/>
            <a:ext cx="62865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MMU signal</a:t>
            </a:r>
          </a:p>
        </p:txBody>
      </p:sp>
      <p:cxnSp>
        <p:nvCxnSpPr>
          <p:cNvPr id="17423" name="Connector: Elbow 16">
            <a:extLst>
              <a:ext uri="{FF2B5EF4-FFF2-40B4-BE49-F238E27FC236}">
                <a16:creationId xmlns:a16="http://schemas.microsoft.com/office/drawing/2014/main" id="{ECF37684-320C-4E41-A1A6-760EB23D63DA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749305" y="5360993"/>
            <a:ext cx="979487" cy="468305"/>
          </a:xfrm>
          <a:prstGeom prst="bentConnector3">
            <a:avLst>
              <a:gd name="adj1" fmla="val 1151"/>
            </a:avLst>
          </a:prstGeom>
          <a:noFill/>
          <a:ln w="19050" algn="ctr">
            <a:solidFill>
              <a:srgbClr val="4472C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4" name="Straight Arrow Connector 17">
            <a:extLst>
              <a:ext uri="{FF2B5EF4-FFF2-40B4-BE49-F238E27FC236}">
                <a16:creationId xmlns:a16="http://schemas.microsoft.com/office/drawing/2014/main" id="{346EA0F4-EDCA-404D-AE9B-2E9FC5D6A226}"/>
              </a:ext>
            </a:extLst>
          </p:cNvPr>
          <p:cNvCxnSpPr>
            <a:cxnSpLocks/>
          </p:cNvCxnSpPr>
          <p:nvPr/>
        </p:nvCxnSpPr>
        <p:spPr bwMode="auto">
          <a:xfrm>
            <a:off x="4341813" y="2235200"/>
            <a:ext cx="0" cy="1847573"/>
          </a:xfrm>
          <a:prstGeom prst="straightConnector1">
            <a:avLst/>
          </a:prstGeom>
          <a:noFill/>
          <a:ln w="19050" algn="ctr">
            <a:solidFill>
              <a:srgbClr val="4472C4"/>
            </a:solidFill>
            <a:miter lim="800000"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A16BD0D-916D-4FA8-B092-6926627F72D1}"/>
              </a:ext>
            </a:extLst>
          </p:cNvPr>
          <p:cNvSpPr txBox="1"/>
          <p:nvPr/>
        </p:nvSpPr>
        <p:spPr>
          <a:xfrm>
            <a:off x="1004888" y="5561013"/>
            <a:ext cx="9588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Path to Memories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C2CB92A-11B5-4240-B571-3FE1376BB207}"/>
              </a:ext>
            </a:extLst>
          </p:cNvPr>
          <p:cNvSpPr txBox="1"/>
          <p:nvPr/>
        </p:nvSpPr>
        <p:spPr>
          <a:xfrm>
            <a:off x="850899" y="1268412"/>
            <a:ext cx="364331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Hybrid Memory Controller (HMC)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E41EC4-62E0-4531-B74D-D4F6D2EE033D}"/>
              </a:ext>
            </a:extLst>
          </p:cNvPr>
          <p:cNvSpPr/>
          <p:nvPr/>
        </p:nvSpPr>
        <p:spPr>
          <a:xfrm>
            <a:off x="1585913" y="3884612"/>
            <a:ext cx="928687" cy="534987"/>
          </a:xfrm>
          <a:prstGeom prst="rect">
            <a:avLst/>
          </a:prstGeom>
          <a:solidFill>
            <a:srgbClr val="C3D5FD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latin typeface="Calibri" panose="020F0502020204030204"/>
                <a:ea typeface="+mn-ea"/>
              </a:rPr>
              <a:t>HPTs</a:t>
            </a:r>
          </a:p>
        </p:txBody>
      </p:sp>
      <p:cxnSp>
        <p:nvCxnSpPr>
          <p:cNvPr id="16" name="Connector: Elbow 23">
            <a:extLst>
              <a:ext uri="{FF2B5EF4-FFF2-40B4-BE49-F238E27FC236}">
                <a16:creationId xmlns:a16="http://schemas.microsoft.com/office/drawing/2014/main" id="{AEA53EC3-B063-4BF7-99DB-0B11A22B4D13}"/>
              </a:ext>
            </a:extLst>
          </p:cNvPr>
          <p:cNvCxnSpPr>
            <a:cxnSpLocks/>
            <a:endCxn id="15" idx="0"/>
          </p:cNvCxnSpPr>
          <p:nvPr/>
        </p:nvCxnSpPr>
        <p:spPr bwMode="auto">
          <a:xfrm>
            <a:off x="1473200" y="3352800"/>
            <a:ext cx="577057" cy="531812"/>
          </a:xfrm>
          <a:prstGeom prst="bentConnector2">
            <a:avLst/>
          </a:prstGeom>
          <a:noFill/>
          <a:ln w="19050" algn="ctr">
            <a:solidFill>
              <a:srgbClr val="4472C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D8B9BD9F-3176-43CF-BCE6-52E656FEBAA9}"/>
              </a:ext>
            </a:extLst>
          </p:cNvPr>
          <p:cNvSpPr/>
          <p:nvPr/>
        </p:nvSpPr>
        <p:spPr>
          <a:xfrm>
            <a:off x="3006506" y="3099816"/>
            <a:ext cx="928687" cy="534987"/>
          </a:xfrm>
          <a:prstGeom prst="rect">
            <a:avLst/>
          </a:prstGeom>
          <a:solidFill>
            <a:srgbClr val="C3D5FD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latin typeface="Calibri" panose="020F0502020204030204"/>
                <a:ea typeface="+mn-ea"/>
              </a:rPr>
              <a:t>PCT</a:t>
            </a:r>
          </a:p>
        </p:txBody>
      </p:sp>
      <p:cxnSp>
        <p:nvCxnSpPr>
          <p:cNvPr id="18" name="Straight Connector 18">
            <a:extLst>
              <a:ext uri="{FF2B5EF4-FFF2-40B4-BE49-F238E27FC236}">
                <a16:creationId xmlns:a16="http://schemas.microsoft.com/office/drawing/2014/main" id="{2BB56393-5017-4D68-B3B9-D90167B7329B}"/>
              </a:ext>
            </a:extLst>
          </p:cNvPr>
          <p:cNvCxnSpPr>
            <a:cxnSpLocks/>
          </p:cNvCxnSpPr>
          <p:nvPr/>
        </p:nvCxnSpPr>
        <p:spPr bwMode="auto">
          <a:xfrm flipV="1">
            <a:off x="1016000" y="2909888"/>
            <a:ext cx="3313113" cy="3175"/>
          </a:xfrm>
          <a:prstGeom prst="line">
            <a:avLst/>
          </a:prstGeom>
          <a:noFill/>
          <a:ln w="19050" algn="ctr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Arrow Connector 17">
            <a:extLst>
              <a:ext uri="{FF2B5EF4-FFF2-40B4-BE49-F238E27FC236}">
                <a16:creationId xmlns:a16="http://schemas.microsoft.com/office/drawing/2014/main" id="{E236A76A-EA8F-40FD-A412-C1A686A7D2D2}"/>
              </a:ext>
            </a:extLst>
          </p:cNvPr>
          <p:cNvCxnSpPr>
            <a:cxnSpLocks/>
            <a:endCxn id="17" idx="0"/>
          </p:cNvCxnSpPr>
          <p:nvPr/>
        </p:nvCxnSpPr>
        <p:spPr bwMode="auto">
          <a:xfrm>
            <a:off x="3470849" y="2909886"/>
            <a:ext cx="1" cy="189930"/>
          </a:xfrm>
          <a:prstGeom prst="straightConnector1">
            <a:avLst/>
          </a:prstGeom>
          <a:noFill/>
          <a:ln w="19050" algn="ctr">
            <a:solidFill>
              <a:srgbClr val="4472C4"/>
            </a:solidFill>
            <a:miter lim="800000"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C2C32BB7-D5D8-4BD2-891C-6CA808CCB1A6}"/>
              </a:ext>
            </a:extLst>
          </p:cNvPr>
          <p:cNvSpPr/>
          <p:nvPr/>
        </p:nvSpPr>
        <p:spPr>
          <a:xfrm>
            <a:off x="3145608" y="4082773"/>
            <a:ext cx="1385008" cy="936899"/>
          </a:xfrm>
          <a:prstGeom prst="rect">
            <a:avLst/>
          </a:prstGeom>
          <a:solidFill>
            <a:srgbClr val="C3D5FD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latin typeface="Calibri" panose="020F0502020204030204"/>
                <a:ea typeface="+mn-ea"/>
              </a:rPr>
              <a:t>MMU Driver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chemeClr val="bg1"/>
              </a:solidFill>
              <a:latin typeface="Calibri" panose="020F0502020204030204"/>
              <a:ea typeface="+mn-ea"/>
            </a:endParaRPr>
          </a:p>
        </p:txBody>
      </p:sp>
      <p:cxnSp>
        <p:nvCxnSpPr>
          <p:cNvPr id="22" name="Straight Arrow Connector 17">
            <a:extLst>
              <a:ext uri="{FF2B5EF4-FFF2-40B4-BE49-F238E27FC236}">
                <a16:creationId xmlns:a16="http://schemas.microsoft.com/office/drawing/2014/main" id="{C0919BC3-3461-437F-8143-B40293C1E47F}"/>
              </a:ext>
            </a:extLst>
          </p:cNvPr>
          <p:cNvCxnSpPr>
            <a:cxnSpLocks/>
            <a:endCxn id="17" idx="2"/>
          </p:cNvCxnSpPr>
          <p:nvPr/>
        </p:nvCxnSpPr>
        <p:spPr bwMode="auto">
          <a:xfrm flipV="1">
            <a:off x="3470849" y="3634803"/>
            <a:ext cx="1" cy="447970"/>
          </a:xfrm>
          <a:prstGeom prst="straightConnector1">
            <a:avLst/>
          </a:prstGeom>
          <a:noFill/>
          <a:ln w="19050" algn="ctr">
            <a:solidFill>
              <a:srgbClr val="4472C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DE9C281-6CEE-4007-9319-636C95DAC6AD}"/>
              </a:ext>
            </a:extLst>
          </p:cNvPr>
          <p:cNvSpPr txBox="1"/>
          <p:nvPr/>
        </p:nvSpPr>
        <p:spPr>
          <a:xfrm>
            <a:off x="4936405" y="1276350"/>
            <a:ext cx="4114800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Swap Driver </a:t>
            </a:r>
          </a:p>
          <a:p>
            <a:pPr algn="ctr"/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Initiates page swaps triggered from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100" dirty="0"/>
              <a:t>NVM HPT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100" dirty="0"/>
              <a:t>PCT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Checks if an access is for a page that is being swapped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980B74D-9062-4BA1-9AC6-772EC397046B}"/>
              </a:ext>
            </a:extLst>
          </p:cNvPr>
          <p:cNvSpPr/>
          <p:nvPr/>
        </p:nvSpPr>
        <p:spPr>
          <a:xfrm>
            <a:off x="1484313" y="4693997"/>
            <a:ext cx="1487691" cy="531813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schemeClr val="bg1"/>
                </a:solidFill>
                <a:latin typeface="Calibri" panose="020F0502020204030204"/>
                <a:ea typeface="+mn-ea"/>
              </a:rPr>
              <a:t>Swap Driver</a:t>
            </a:r>
          </a:p>
        </p:txBody>
      </p:sp>
      <p:cxnSp>
        <p:nvCxnSpPr>
          <p:cNvPr id="26" name="Connector: Elbow 21">
            <a:extLst>
              <a:ext uri="{FF2B5EF4-FFF2-40B4-BE49-F238E27FC236}">
                <a16:creationId xmlns:a16="http://schemas.microsoft.com/office/drawing/2014/main" id="{097ACD62-FE06-495A-AC3A-5065F2A81AD4}"/>
              </a:ext>
            </a:extLst>
          </p:cNvPr>
          <p:cNvCxnSpPr>
            <a:cxnSpLocks/>
            <a:stCxn id="17" idx="2"/>
          </p:cNvCxnSpPr>
          <p:nvPr/>
        </p:nvCxnSpPr>
        <p:spPr bwMode="auto">
          <a:xfrm rot="5400000">
            <a:off x="2539328" y="3762475"/>
            <a:ext cx="1059194" cy="803850"/>
          </a:xfrm>
          <a:prstGeom prst="bentConnector3">
            <a:avLst>
              <a:gd name="adj1" fmla="val 27916"/>
            </a:avLst>
          </a:prstGeom>
          <a:noFill/>
          <a:ln w="19050" algn="ctr">
            <a:solidFill>
              <a:srgbClr val="4472C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Arrow Connector 24">
            <a:extLst>
              <a:ext uri="{FF2B5EF4-FFF2-40B4-BE49-F238E27FC236}">
                <a16:creationId xmlns:a16="http://schemas.microsoft.com/office/drawing/2014/main" id="{3DCE610E-569E-4F15-92C0-93924F37D1B8}"/>
              </a:ext>
            </a:extLst>
          </p:cNvPr>
          <p:cNvCxnSpPr>
            <a:cxnSpLocks/>
            <a:stCxn id="15" idx="2"/>
          </p:cNvCxnSpPr>
          <p:nvPr/>
        </p:nvCxnSpPr>
        <p:spPr bwMode="auto">
          <a:xfrm>
            <a:off x="2050257" y="4419599"/>
            <a:ext cx="0" cy="274398"/>
          </a:xfrm>
          <a:prstGeom prst="straightConnector1">
            <a:avLst/>
          </a:prstGeom>
          <a:noFill/>
          <a:ln w="19050" algn="ctr">
            <a:solidFill>
              <a:srgbClr val="4472C4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Connector: Elbow 25">
            <a:extLst>
              <a:ext uri="{FF2B5EF4-FFF2-40B4-BE49-F238E27FC236}">
                <a16:creationId xmlns:a16="http://schemas.microsoft.com/office/drawing/2014/main" id="{24F164A4-F372-4374-896B-B9055D3AA040}"/>
              </a:ext>
            </a:extLst>
          </p:cNvPr>
          <p:cNvCxnSpPr>
            <a:cxnSpLocks/>
            <a:stCxn id="9" idx="2"/>
            <a:endCxn id="25" idx="1"/>
          </p:cNvCxnSpPr>
          <p:nvPr/>
        </p:nvCxnSpPr>
        <p:spPr bwMode="auto">
          <a:xfrm rot="16200000" flipH="1">
            <a:off x="584321" y="4059911"/>
            <a:ext cx="1324529" cy="475456"/>
          </a:xfrm>
          <a:prstGeom prst="bentConnector2">
            <a:avLst/>
          </a:prstGeom>
          <a:noFill/>
          <a:ln w="19050" algn="ctr">
            <a:solidFill>
              <a:srgbClr val="4472C4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3221486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448FF31F-68ED-46A7-95CE-87984CA575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Evaluation Methodology</a:t>
            </a: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AB16365F-5F4D-499B-894A-4583743792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2D768D-A4D4-4773-B10A-4DF26343979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1FB58CE-4528-4927-B2A3-589C75C08E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5115986"/>
              </p:ext>
            </p:extLst>
          </p:nvPr>
        </p:nvGraphicFramePr>
        <p:xfrm>
          <a:off x="457200" y="1384300"/>
          <a:ext cx="8229600" cy="4711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760504-5835-4BC1-8EDF-3127C4E40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ACB818-7ED0-4E91-84EE-5B9CF0DC0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9E14737-99C1-45A5-A35D-DD96CC7FDB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3B880BE-2473-4B36-8F41-002C6F8E97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CA2915E-E418-432B-959C-24F53E87E3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1271E42-2B13-4FBD-9E68-7C2AEC05D8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448FF31F-68ED-46A7-95CE-87984CA575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Evaluation Parameters</a:t>
            </a: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AB16365F-5F4D-499B-894A-4583743792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2D768D-A4D4-4773-B10A-4DF26343979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1FB58CE-4528-4927-B2A3-589C75C08E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4119530"/>
              </p:ext>
            </p:extLst>
          </p:nvPr>
        </p:nvGraphicFramePr>
        <p:xfrm>
          <a:off x="457200" y="1380744"/>
          <a:ext cx="8229600" cy="4711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A circuit board&#10;&#10;Description automatically generated">
            <a:extLst>
              <a:ext uri="{FF2B5EF4-FFF2-40B4-BE49-F238E27FC236}">
                <a16:creationId xmlns:a16="http://schemas.microsoft.com/office/drawing/2014/main" id="{34050F53-9B20-4E36-B45D-F53929552F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01799" y="1981200"/>
            <a:ext cx="1005840" cy="6710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Picture 9" descr="A circuit board&#10;&#10;Description automatically generated">
            <a:extLst>
              <a:ext uri="{FF2B5EF4-FFF2-40B4-BE49-F238E27FC236}">
                <a16:creationId xmlns:a16="http://schemas.microsoft.com/office/drawing/2014/main" id="{DF62C601-7F81-4FF9-A845-4E3E53CC09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2046" y="3657600"/>
            <a:ext cx="1185347" cy="6608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7864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760504-5835-4BC1-8EDF-3127C4E40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ACB818-7ED0-4E91-84EE-5B9CF0DC0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9E14737-99C1-45A5-A35D-DD96CC7FDB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3B880BE-2473-4B36-8F41-002C6F8E97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CA2915E-E418-432B-959C-24F53E87E3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1271E42-2B13-4FBD-9E68-7C2AEC05D8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AF6516BF-1728-44E5-8658-E5CF4B2861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Main Memory Accesses</a:t>
            </a:r>
          </a:p>
        </p:txBody>
      </p:sp>
      <p:sp>
        <p:nvSpPr>
          <p:cNvPr id="27651" name="Slide Number Placeholder 3">
            <a:extLst>
              <a:ext uri="{FF2B5EF4-FFF2-40B4-BE49-F238E27FC236}">
                <a16:creationId xmlns:a16="http://schemas.microsoft.com/office/drawing/2014/main" id="{8C2A94AD-1211-4F3B-BFB1-6BA6673177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F1FA5B-92F6-43CE-9780-878D7FE5615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  <p:graphicFrame>
        <p:nvGraphicFramePr>
          <p:cNvPr id="2" name="Chart 8">
            <a:extLst>
              <a:ext uri="{FF2B5EF4-FFF2-40B4-BE49-F238E27FC236}">
                <a16:creationId xmlns:a16="http://schemas.microsoft.com/office/drawing/2014/main" id="{5FA49426-2073-44F4-A964-CACA90346A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7069681"/>
              </p:ext>
            </p:extLst>
          </p:nvPr>
        </p:nvGraphicFramePr>
        <p:xfrm>
          <a:off x="1219200" y="1295400"/>
          <a:ext cx="6473952" cy="4630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2DBAD7A-25B4-4C7C-BB37-F7BF8A5DB99B}"/>
              </a:ext>
            </a:extLst>
          </p:cNvPr>
          <p:cNvCxnSpPr>
            <a:cxnSpLocks/>
          </p:cNvCxnSpPr>
          <p:nvPr/>
        </p:nvCxnSpPr>
        <p:spPr bwMode="auto">
          <a:xfrm flipV="1">
            <a:off x="6761770" y="2103574"/>
            <a:ext cx="0" cy="96926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164A212-98FE-4554-8B23-56720A781858}"/>
              </a:ext>
            </a:extLst>
          </p:cNvPr>
          <p:cNvSpPr txBox="1"/>
          <p:nvPr/>
        </p:nvSpPr>
        <p:spPr>
          <a:xfrm>
            <a:off x="6265166" y="1818299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33%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66BB64F-4FAD-4FB1-BB4A-971B2F79C912}"/>
              </a:ext>
            </a:extLst>
          </p:cNvPr>
          <p:cNvCxnSpPr>
            <a:cxnSpLocks/>
          </p:cNvCxnSpPr>
          <p:nvPr/>
        </p:nvCxnSpPr>
        <p:spPr bwMode="auto">
          <a:xfrm flipV="1">
            <a:off x="6979920" y="2103574"/>
            <a:ext cx="0" cy="118872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57EEA2C-DF86-4464-B97C-416528B46C99}"/>
              </a:ext>
            </a:extLst>
          </p:cNvPr>
          <p:cNvSpPr txBox="1"/>
          <p:nvPr/>
        </p:nvSpPr>
        <p:spPr>
          <a:xfrm>
            <a:off x="6841887" y="1810966"/>
            <a:ext cx="801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40%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9EA22AD-6C4B-4B12-A7E8-B4B3EEA7AE15}"/>
              </a:ext>
            </a:extLst>
          </p:cNvPr>
          <p:cNvCxnSpPr>
            <a:cxnSpLocks/>
          </p:cNvCxnSpPr>
          <p:nvPr/>
        </p:nvCxnSpPr>
        <p:spPr bwMode="auto">
          <a:xfrm flipV="1">
            <a:off x="7351776" y="1861079"/>
            <a:ext cx="0" cy="304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CA8EEBD-4E3F-435A-8C8B-82C91893A707}"/>
              </a:ext>
            </a:extLst>
          </p:cNvPr>
          <p:cNvSpPr txBox="1"/>
          <p:nvPr/>
        </p:nvSpPr>
        <p:spPr>
          <a:xfrm>
            <a:off x="7350464" y="1794919"/>
            <a:ext cx="801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9%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7641012-39E3-4BDA-BBCD-D99A066F4F73}"/>
              </a:ext>
            </a:extLst>
          </p:cNvPr>
          <p:cNvCxnSpPr>
            <a:cxnSpLocks/>
          </p:cNvCxnSpPr>
          <p:nvPr/>
        </p:nvCxnSpPr>
        <p:spPr bwMode="auto">
          <a:xfrm flipV="1">
            <a:off x="7351776" y="1770643"/>
            <a:ext cx="0" cy="19272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9F45C85-633B-4680-BAF3-1393EBCF4A71}"/>
              </a:ext>
            </a:extLst>
          </p:cNvPr>
          <p:cNvSpPr txBox="1"/>
          <p:nvPr/>
        </p:nvSpPr>
        <p:spPr>
          <a:xfrm>
            <a:off x="7347681" y="1635968"/>
            <a:ext cx="801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2%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47FE75E-3DC7-44CF-9D2B-8337CFBC43BC}"/>
              </a:ext>
            </a:extLst>
          </p:cNvPr>
          <p:cNvSpPr/>
          <p:nvPr/>
        </p:nvSpPr>
        <p:spPr bwMode="auto">
          <a:xfrm>
            <a:off x="2434309" y="2973348"/>
            <a:ext cx="4913372" cy="1495141"/>
          </a:xfrm>
          <a:prstGeom prst="roundRect">
            <a:avLst/>
          </a:prstGeom>
          <a:solidFill>
            <a:srgbClr val="CCFF99">
              <a:alpha val="94902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Arial" charset="0"/>
              </a:rPr>
              <a:t>PageSeer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redirects 33% more 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dirty="0">
                <a:latin typeface="Arial" charset="0"/>
              </a:rPr>
              <a:t>    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memory </a:t>
            </a:r>
            <a:r>
              <a:rPr lang="en-US" sz="2000" dirty="0">
                <a:latin typeface="Arial" charset="0"/>
              </a:rPr>
              <a:t>requests to DRAM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It services read requests from swap</a:t>
            </a:r>
            <a:endParaRPr lang="en-US" sz="2000" dirty="0">
              <a:latin typeface="Arial" charset="0"/>
            </a:endParaRP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dirty="0">
                <a:latin typeface="Arial" charset="0"/>
              </a:rPr>
              <a:t>     buffers during swaps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Chart bld="series"/>
        </p:bldSub>
      </p:bldGraphic>
      <p:bldP spid="5" grpId="0"/>
      <p:bldP spid="5" grpId="1"/>
      <p:bldP spid="10" grpId="0"/>
      <p:bldP spid="10" grpId="1"/>
      <p:bldP spid="17" grpId="0"/>
      <p:bldP spid="17" grpId="1"/>
      <p:bldP spid="20" grpId="0"/>
      <p:bldP spid="20" grpId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97F57B32-A1E1-4425-AE82-956455A2B9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Swap Effectiveness</a:t>
            </a:r>
          </a:p>
        </p:txBody>
      </p:sp>
      <p:sp>
        <p:nvSpPr>
          <p:cNvPr id="28675" name="Slide Number Placeholder 3">
            <a:extLst>
              <a:ext uri="{FF2B5EF4-FFF2-40B4-BE49-F238E27FC236}">
                <a16:creationId xmlns:a16="http://schemas.microsoft.com/office/drawing/2014/main" id="{FF92BBD1-E862-499E-BADE-B273A33A53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8EC00AC-EFF6-4C0B-84DA-9DDC1AC91C4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/>
          </a:p>
        </p:txBody>
      </p:sp>
      <p:graphicFrame>
        <p:nvGraphicFramePr>
          <p:cNvPr id="2" name="Chart 9">
            <a:extLst>
              <a:ext uri="{FF2B5EF4-FFF2-40B4-BE49-F238E27FC236}">
                <a16:creationId xmlns:a16="http://schemas.microsoft.com/office/drawing/2014/main" id="{24802759-D19C-4D9E-B825-FD802D3CBD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8306558"/>
              </p:ext>
            </p:extLst>
          </p:nvPr>
        </p:nvGraphicFramePr>
        <p:xfrm>
          <a:off x="304809" y="1371600"/>
          <a:ext cx="6012681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10354DC-6A21-4AE3-9338-AA05AB650A79}"/>
              </a:ext>
            </a:extLst>
          </p:cNvPr>
          <p:cNvCxnSpPr/>
          <p:nvPr/>
        </p:nvCxnSpPr>
        <p:spPr bwMode="auto">
          <a:xfrm flipV="1">
            <a:off x="5468112" y="2340794"/>
            <a:ext cx="0" cy="457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A7B38E0-C1C4-436F-99B3-E98FF4AFBDAC}"/>
              </a:ext>
            </a:extLst>
          </p:cNvPr>
          <p:cNvCxnSpPr>
            <a:cxnSpLocks/>
          </p:cNvCxnSpPr>
          <p:nvPr/>
        </p:nvCxnSpPr>
        <p:spPr bwMode="auto">
          <a:xfrm flipV="1">
            <a:off x="5662649" y="2355089"/>
            <a:ext cx="5033" cy="37146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490439A-C437-4731-88E9-D3AF99539FC5}"/>
              </a:ext>
            </a:extLst>
          </p:cNvPr>
          <p:cNvSpPr txBox="1"/>
          <p:nvPr/>
        </p:nvSpPr>
        <p:spPr>
          <a:xfrm>
            <a:off x="5359455" y="2021330"/>
            <a:ext cx="801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12%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A6D34A-DA47-4BC6-9647-82DD9A190E42}"/>
              </a:ext>
            </a:extLst>
          </p:cNvPr>
          <p:cNvSpPr txBox="1"/>
          <p:nvPr/>
        </p:nvSpPr>
        <p:spPr>
          <a:xfrm>
            <a:off x="4855464" y="2310416"/>
            <a:ext cx="801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15%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1FDB4C2-DD25-4A1B-B2F0-7D2584F112A8}"/>
              </a:ext>
            </a:extLst>
          </p:cNvPr>
          <p:cNvCxnSpPr>
            <a:cxnSpLocks/>
          </p:cNvCxnSpPr>
          <p:nvPr/>
        </p:nvCxnSpPr>
        <p:spPr bwMode="auto">
          <a:xfrm flipV="1">
            <a:off x="6019800" y="2284257"/>
            <a:ext cx="0" cy="17142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D168707-6E8F-4421-A840-FFA1D767AF2B}"/>
              </a:ext>
            </a:extLst>
          </p:cNvPr>
          <p:cNvSpPr txBox="1"/>
          <p:nvPr/>
        </p:nvSpPr>
        <p:spPr>
          <a:xfrm>
            <a:off x="5988940" y="2169284"/>
            <a:ext cx="801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1%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C2A5F73-D73D-4C09-A665-3C66B47C8F3C}"/>
              </a:ext>
            </a:extLst>
          </p:cNvPr>
          <p:cNvSpPr/>
          <p:nvPr/>
        </p:nvSpPr>
        <p:spPr bwMode="auto">
          <a:xfrm>
            <a:off x="1135003" y="3012333"/>
            <a:ext cx="4913372" cy="1495141"/>
          </a:xfrm>
          <a:prstGeom prst="roundRect">
            <a:avLst/>
          </a:prstGeom>
          <a:solidFill>
            <a:srgbClr val="CCFF99">
              <a:alpha val="94902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Arial" charset="0"/>
              </a:rPr>
              <a:t>PageSeer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achieves 12%-15% more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dirty="0">
                <a:latin typeface="Arial" charset="0"/>
              </a:rPr>
              <a:t>     positive memory accesses because of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dirty="0">
                <a:latin typeface="Arial" charset="0"/>
              </a:rPr>
              <a:t>     swaps 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and only 1% negative accesses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E4E494F-C12C-4A43-8A7E-0A47A03EC093}"/>
              </a:ext>
            </a:extLst>
          </p:cNvPr>
          <p:cNvCxnSpPr>
            <a:cxnSpLocks/>
          </p:cNvCxnSpPr>
          <p:nvPr/>
        </p:nvCxnSpPr>
        <p:spPr bwMode="auto">
          <a:xfrm>
            <a:off x="5468112" y="2633472"/>
            <a:ext cx="0" cy="16459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EAC35D2-3F98-4EA1-8162-D607B1C7483F}"/>
              </a:ext>
            </a:extLst>
          </p:cNvPr>
          <p:cNvCxnSpPr>
            <a:cxnSpLocks/>
          </p:cNvCxnSpPr>
          <p:nvPr/>
        </p:nvCxnSpPr>
        <p:spPr bwMode="auto">
          <a:xfrm flipV="1">
            <a:off x="5662092" y="2422798"/>
            <a:ext cx="1" cy="30027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0286877-5CE6-4F9C-A9B1-1DF165F3FFE4}"/>
              </a:ext>
            </a:extLst>
          </p:cNvPr>
          <p:cNvSpPr txBox="1"/>
          <p:nvPr/>
        </p:nvSpPr>
        <p:spPr>
          <a:xfrm>
            <a:off x="4872576" y="2524755"/>
            <a:ext cx="801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5%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CCB297-E0FF-44B7-9CAF-8E557CFBD4D0}"/>
              </a:ext>
            </a:extLst>
          </p:cNvPr>
          <p:cNvSpPr txBox="1"/>
          <p:nvPr/>
        </p:nvSpPr>
        <p:spPr>
          <a:xfrm>
            <a:off x="5324058" y="2033231"/>
            <a:ext cx="801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10%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C83FED-4D14-4E45-A17C-743716C57565}"/>
              </a:ext>
            </a:extLst>
          </p:cNvPr>
          <p:cNvSpPr txBox="1"/>
          <p:nvPr/>
        </p:nvSpPr>
        <p:spPr>
          <a:xfrm>
            <a:off x="6677860" y="1156156"/>
            <a:ext cx="1981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Positive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ED86A3-2AB5-4C9D-A584-0DBB30B35C67}"/>
              </a:ext>
            </a:extLst>
          </p:cNvPr>
          <p:cNvSpPr txBox="1"/>
          <p:nvPr/>
        </p:nvSpPr>
        <p:spPr>
          <a:xfrm>
            <a:off x="6566534" y="1613221"/>
            <a:ext cx="2321126" cy="769441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Access DRAM thanks to a swap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B6FEE9E-169D-46C4-8C79-14F72CA3A633}"/>
              </a:ext>
            </a:extLst>
          </p:cNvPr>
          <p:cNvSpPr txBox="1"/>
          <p:nvPr/>
        </p:nvSpPr>
        <p:spPr>
          <a:xfrm>
            <a:off x="6677860" y="2812826"/>
            <a:ext cx="1981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9900"/>
                </a:solidFill>
              </a:rPr>
              <a:t>Negative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A31159-3251-4869-8AF2-B9581B267271}"/>
              </a:ext>
            </a:extLst>
          </p:cNvPr>
          <p:cNvSpPr txBox="1"/>
          <p:nvPr/>
        </p:nvSpPr>
        <p:spPr>
          <a:xfrm>
            <a:off x="6565392" y="3263952"/>
            <a:ext cx="2321126" cy="769441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Access NVM due to a swap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02A9D8B-9B79-4BC0-9A48-CC6FE79DD989}"/>
              </a:ext>
            </a:extLst>
          </p:cNvPr>
          <p:cNvSpPr txBox="1"/>
          <p:nvPr/>
        </p:nvSpPr>
        <p:spPr>
          <a:xfrm>
            <a:off x="6675120" y="4474569"/>
            <a:ext cx="1981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Neutral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9A7989B-CEB5-4988-82B4-7416C002F8E8}"/>
              </a:ext>
            </a:extLst>
          </p:cNvPr>
          <p:cNvSpPr txBox="1"/>
          <p:nvPr/>
        </p:nvSpPr>
        <p:spPr>
          <a:xfrm>
            <a:off x="6565392" y="4901608"/>
            <a:ext cx="2321126" cy="1107996"/>
          </a:xfrm>
          <a:prstGeom prst="rect">
            <a:avLst/>
          </a:prstGeom>
          <a:noFill/>
          <a:ln w="25400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Access DRAM or NVM as if no swap happened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Chart bld="series"/>
        </p:bldSub>
      </p:bldGraphic>
      <p:bldP spid="9" grpId="0"/>
      <p:bldP spid="9" grpId="1"/>
      <p:bldP spid="10" grpId="0"/>
      <p:bldP spid="10" grpId="1"/>
      <p:bldP spid="13" grpId="0"/>
      <p:bldP spid="13" grpId="1"/>
      <p:bldP spid="14" grpId="0" animBg="1"/>
      <p:bldP spid="22" grpId="0"/>
      <p:bldP spid="22" grpId="1"/>
      <p:bldP spid="23" grpId="0"/>
      <p:bldP spid="23" grpId="1"/>
      <p:bldP spid="12" grpId="0"/>
      <p:bldP spid="16" grpId="0" animBg="1"/>
      <p:bldP spid="24" grpId="0"/>
      <p:bldP spid="25" grpId="0" animBg="1"/>
      <p:bldP spid="26" grpId="0"/>
      <p:bldP spid="2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A493E-85D4-4294-9F6F-4FBBCB884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swaps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18C39-992D-48E7-8A17-526259E49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Prefetching-Triggered: </a:t>
            </a:r>
            <a:r>
              <a:rPr lang="en-US" dirty="0"/>
              <a:t>Aggressive swaps triggered by the Page Correlation Table based on historic access patterns</a:t>
            </a:r>
          </a:p>
          <a:p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FF0000"/>
                </a:solidFill>
              </a:rPr>
              <a:t>MMU-Triggered: </a:t>
            </a:r>
            <a:r>
              <a:rPr lang="en-US" dirty="0"/>
              <a:t>Subset of Prefetching Triggered directly initiated by the MMU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HPT-Triggered: </a:t>
            </a:r>
            <a:r>
              <a:rPr lang="en-US" dirty="0"/>
              <a:t>Conservative swaps triggered by the NVM Hot Page Table when accesses to a page reach a threshold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4044B5-147F-4F01-9791-011457A749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91D162-42BA-4EA3-90BC-BE54AC2B0D70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036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C0B56201-4AB0-41B8-80F2-B3DA0AEC98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077200" cy="990600"/>
          </a:xfrm>
        </p:spPr>
        <p:txBody>
          <a:bodyPr/>
          <a:lstStyle/>
          <a:p>
            <a:r>
              <a:rPr lang="en-US" altLang="en-US" dirty="0"/>
              <a:t>Swap Characterization</a:t>
            </a:r>
          </a:p>
        </p:txBody>
      </p:sp>
      <p:sp>
        <p:nvSpPr>
          <p:cNvPr id="29699" name="Slide Number Placeholder 3">
            <a:extLst>
              <a:ext uri="{FF2B5EF4-FFF2-40B4-BE49-F238E27FC236}">
                <a16:creationId xmlns:a16="http://schemas.microsoft.com/office/drawing/2014/main" id="{4D0E2846-FC0F-4550-8936-927EEF3938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CC0D3D-4215-47C3-9259-F798A665573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2641FF6-822C-4880-B2A7-BED9FD30A7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1723696"/>
              </p:ext>
            </p:extLst>
          </p:nvPr>
        </p:nvGraphicFramePr>
        <p:xfrm>
          <a:off x="485775" y="1366845"/>
          <a:ext cx="7543800" cy="4724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C18795-EB79-49F0-B75A-DDDC0BDCCFC4}"/>
              </a:ext>
            </a:extLst>
          </p:cNvPr>
          <p:cNvCxnSpPr>
            <a:cxnSpLocks/>
          </p:cNvCxnSpPr>
          <p:nvPr/>
        </p:nvCxnSpPr>
        <p:spPr bwMode="auto">
          <a:xfrm>
            <a:off x="7877175" y="3482158"/>
            <a:ext cx="5334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1FB9884-E334-4E62-8795-C895EBB0D1FE}"/>
              </a:ext>
            </a:extLst>
          </p:cNvPr>
          <p:cNvSpPr txBox="1"/>
          <p:nvPr/>
        </p:nvSpPr>
        <p:spPr>
          <a:xfrm>
            <a:off x="7928362" y="3551674"/>
            <a:ext cx="825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49%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53E80F-DF7D-4B27-9005-F623948D95D3}"/>
              </a:ext>
            </a:extLst>
          </p:cNvPr>
          <p:cNvCxnSpPr>
            <a:cxnSpLocks/>
          </p:cNvCxnSpPr>
          <p:nvPr/>
        </p:nvCxnSpPr>
        <p:spPr bwMode="auto">
          <a:xfrm>
            <a:off x="7794879" y="3024958"/>
            <a:ext cx="61264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AEF46D1-4269-4952-87DF-95D229F4DC71}"/>
              </a:ext>
            </a:extLst>
          </p:cNvPr>
          <p:cNvSpPr txBox="1"/>
          <p:nvPr/>
        </p:nvSpPr>
        <p:spPr>
          <a:xfrm>
            <a:off x="7927848" y="3032300"/>
            <a:ext cx="825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63%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0D8DF0C-AAA9-4A75-BD3E-98FDF215A31B}"/>
              </a:ext>
            </a:extLst>
          </p:cNvPr>
          <p:cNvCxnSpPr>
            <a:cxnSpLocks/>
          </p:cNvCxnSpPr>
          <p:nvPr/>
        </p:nvCxnSpPr>
        <p:spPr bwMode="auto">
          <a:xfrm>
            <a:off x="7800467" y="1891102"/>
            <a:ext cx="61010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AA13C8E-F6C4-48B8-AE9D-22FFAE59BC66}"/>
              </a:ext>
            </a:extLst>
          </p:cNvPr>
          <p:cNvSpPr txBox="1"/>
          <p:nvPr/>
        </p:nvSpPr>
        <p:spPr>
          <a:xfrm>
            <a:off x="7927848" y="2312871"/>
            <a:ext cx="825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9900"/>
                </a:solidFill>
              </a:rPr>
              <a:t>37%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48139A6-0FE7-487A-8941-8BB4033AECE3}"/>
              </a:ext>
            </a:extLst>
          </p:cNvPr>
          <p:cNvSpPr/>
          <p:nvPr/>
        </p:nvSpPr>
        <p:spPr bwMode="auto">
          <a:xfrm>
            <a:off x="1752601" y="3024958"/>
            <a:ext cx="5450968" cy="1297525"/>
          </a:xfrm>
          <a:prstGeom prst="roundRect">
            <a:avLst/>
          </a:prstGeom>
          <a:solidFill>
            <a:srgbClr val="CCFF99">
              <a:alpha val="94902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000" dirty="0">
                <a:latin typeface="Arial" charset="0"/>
              </a:rPr>
              <a:t>Most of the swaps are Prefetching swaps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000" i="0" u="none" strike="noStrike" cap="none" normalizeH="0" baseline="0" dirty="0">
                <a:ln>
                  <a:noFill/>
                </a:ln>
                <a:effectLst/>
                <a:latin typeface="Arial" charset="0"/>
              </a:rPr>
              <a:t>Most Prefetching </a:t>
            </a:r>
            <a:r>
              <a:rPr kumimoji="0" lang="en-US" sz="2000" i="0" u="none" strike="noStrike" cap="none" normalizeH="0" dirty="0">
                <a:ln>
                  <a:noFill/>
                </a:ln>
                <a:effectLst/>
                <a:latin typeface="Arial" charset="0"/>
              </a:rPr>
              <a:t>swaps are MMU swaps</a:t>
            </a:r>
            <a:endParaRPr lang="en-US" sz="20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  <p:bldP spid="9" grpId="0"/>
      <p:bldP spid="14" grpId="0"/>
      <p:bldP spid="18" grpId="0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B4A8E5B9-54E9-4BFF-BAEA-B4FFFB698F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Managing a Hybrid Memory System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9D35BCC8-765D-43BF-AC0E-6619B9B001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84300"/>
            <a:ext cx="4837094" cy="4711700"/>
          </a:xfrm>
        </p:spPr>
        <p:txBody>
          <a:bodyPr/>
          <a:lstStyle/>
          <a:p>
            <a:pPr marL="514350" indent="-457200">
              <a:buFont typeface="+mj-lt"/>
              <a:buAutoNum type="arabicPeriod"/>
            </a:pPr>
            <a:endParaRPr lang="en-US" altLang="en-US" dirty="0"/>
          </a:p>
          <a:p>
            <a:pPr marL="514350" indent="-457200">
              <a:buFont typeface="+mj-lt"/>
              <a:buAutoNum type="arabicPeriod"/>
            </a:pPr>
            <a:r>
              <a:rPr lang="en-US" altLang="en-US" dirty="0"/>
              <a:t>DRAM is a cache for the NVM </a:t>
            </a:r>
          </a:p>
          <a:p>
            <a:pPr marL="514350" indent="-457200">
              <a:buFont typeface="+mj-lt"/>
              <a:buAutoNum type="arabicPeriod"/>
            </a:pPr>
            <a:endParaRPr lang="en-US" altLang="en-US" dirty="0"/>
          </a:p>
          <a:p>
            <a:pPr marL="514350" indent="-457200">
              <a:buFont typeface="+mj-lt"/>
              <a:buAutoNum type="arabicPeriod"/>
            </a:pPr>
            <a:r>
              <a:rPr lang="en-US" altLang="en-US" dirty="0"/>
              <a:t>DRAM and NVM share a flat address space</a:t>
            </a:r>
          </a:p>
          <a:p>
            <a:pPr marL="514350" indent="-457200">
              <a:buFont typeface="+mj-lt"/>
              <a:buAutoNum type="arabicPeriod"/>
            </a:pPr>
            <a:endParaRPr lang="en-US" altLang="en-US" dirty="0"/>
          </a:p>
          <a:p>
            <a:pPr marL="514350" indent="-457200">
              <a:buFont typeface="+mj-lt"/>
              <a:buAutoNum type="arabicPeriod"/>
            </a:pPr>
            <a:endParaRPr lang="en-US" altLang="en-US" dirty="0"/>
          </a:p>
          <a:p>
            <a:pPr marL="514350" indent="-457200">
              <a:buFont typeface="+mj-lt"/>
              <a:buAutoNum type="arabicPeriod"/>
            </a:pPr>
            <a:endParaRPr lang="en-US" altLang="en-US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E6AFA545-2BE3-409A-BDB6-635ED1A942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F7D3F7D-3B00-4E58-BEB8-B3DDCBE4555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AD360F9-2C3E-4B68-97EA-BA092B37D4C9}"/>
              </a:ext>
            </a:extLst>
          </p:cNvPr>
          <p:cNvSpPr/>
          <p:nvPr/>
        </p:nvSpPr>
        <p:spPr bwMode="auto">
          <a:xfrm>
            <a:off x="6562225" y="2057400"/>
            <a:ext cx="1213833" cy="698596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74E340-1EB7-4236-9463-134940CA204B}"/>
              </a:ext>
            </a:extLst>
          </p:cNvPr>
          <p:cNvSpPr/>
          <p:nvPr/>
        </p:nvSpPr>
        <p:spPr bwMode="auto">
          <a:xfrm>
            <a:off x="6294594" y="3999728"/>
            <a:ext cx="1752599" cy="1012209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NVM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93992A-B4FD-4EF4-8EE1-ABEFDF8B27DF}"/>
              </a:ext>
            </a:extLst>
          </p:cNvPr>
          <p:cNvSpPr/>
          <p:nvPr/>
        </p:nvSpPr>
        <p:spPr bwMode="auto">
          <a:xfrm>
            <a:off x="6505649" y="2974016"/>
            <a:ext cx="1326986" cy="807692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DRAM</a:t>
            </a:r>
          </a:p>
        </p:txBody>
      </p:sp>
      <p:sp>
        <p:nvSpPr>
          <p:cNvPr id="16" name="Multiplication Sign 15">
            <a:extLst>
              <a:ext uri="{FF2B5EF4-FFF2-40B4-BE49-F238E27FC236}">
                <a16:creationId xmlns:a16="http://schemas.microsoft.com/office/drawing/2014/main" id="{E3DBFCAF-F72D-491E-938C-87A97B60C392}"/>
              </a:ext>
            </a:extLst>
          </p:cNvPr>
          <p:cNvSpPr/>
          <p:nvPr/>
        </p:nvSpPr>
        <p:spPr bwMode="auto">
          <a:xfrm>
            <a:off x="6422013" y="2871758"/>
            <a:ext cx="1494256" cy="1012207"/>
          </a:xfrm>
          <a:prstGeom prst="mathMultiply">
            <a:avLst/>
          </a:prstGeom>
          <a:solidFill>
            <a:srgbClr val="FF0000">
              <a:alpha val="50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A4E7E6A-D3BB-4CCC-B4EB-CA57425DDBA5}"/>
              </a:ext>
            </a:extLst>
          </p:cNvPr>
          <p:cNvCxnSpPr>
            <a:stCxn id="5" idx="2"/>
            <a:endCxn id="7" idx="0"/>
          </p:cNvCxnSpPr>
          <p:nvPr/>
        </p:nvCxnSpPr>
        <p:spPr bwMode="auto">
          <a:xfrm>
            <a:off x="7169142" y="2755996"/>
            <a:ext cx="0" cy="21802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E1305FF-6E86-437A-B940-9FBA10FFC410}"/>
              </a:ext>
            </a:extLst>
          </p:cNvPr>
          <p:cNvCxnSpPr>
            <a:cxnSpLocks/>
            <a:stCxn id="7" idx="2"/>
            <a:endCxn id="6" idx="0"/>
          </p:cNvCxnSpPr>
          <p:nvPr/>
        </p:nvCxnSpPr>
        <p:spPr bwMode="auto">
          <a:xfrm>
            <a:off x="7169142" y="3781708"/>
            <a:ext cx="1752" cy="21802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5DA3632-BE40-47D1-A256-7AAB7061DDD8}"/>
              </a:ext>
            </a:extLst>
          </p:cNvPr>
          <p:cNvCxnSpPr>
            <a:cxnSpLocks/>
            <a:stCxn id="5" idx="2"/>
          </p:cNvCxnSpPr>
          <p:nvPr/>
        </p:nvCxnSpPr>
        <p:spPr bwMode="auto">
          <a:xfrm flipH="1">
            <a:off x="6142194" y="2755996"/>
            <a:ext cx="1026948" cy="35491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73BA5EA-E479-4C38-B25C-30A344DA60DA}"/>
              </a:ext>
            </a:extLst>
          </p:cNvPr>
          <p:cNvCxnSpPr>
            <a:cxnSpLocks/>
            <a:stCxn id="5" idx="2"/>
          </p:cNvCxnSpPr>
          <p:nvPr/>
        </p:nvCxnSpPr>
        <p:spPr bwMode="auto">
          <a:xfrm>
            <a:off x="7169142" y="2755996"/>
            <a:ext cx="878051" cy="35491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026CEC1-A8C3-4B1F-817F-AA1B53AF595D}"/>
              </a:ext>
            </a:extLst>
          </p:cNvPr>
          <p:cNvSpPr/>
          <p:nvPr/>
        </p:nvSpPr>
        <p:spPr bwMode="auto">
          <a:xfrm>
            <a:off x="4582886" y="3110907"/>
            <a:ext cx="1791630" cy="354911"/>
          </a:xfrm>
          <a:prstGeom prst="roundRect">
            <a:avLst/>
          </a:prstGeom>
          <a:solidFill>
            <a:srgbClr val="FF0000">
              <a:alpha val="50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Capacity loss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8ABC3E50-CDAF-49D2-9779-F2F9D2310FBF}"/>
              </a:ext>
            </a:extLst>
          </p:cNvPr>
          <p:cNvSpPr/>
          <p:nvPr/>
        </p:nvSpPr>
        <p:spPr bwMode="auto">
          <a:xfrm>
            <a:off x="1124712" y="3883965"/>
            <a:ext cx="2917075" cy="531758"/>
          </a:xfrm>
          <a:prstGeom prst="roundRect">
            <a:avLst/>
          </a:prstGeom>
          <a:solidFill>
            <a:srgbClr val="00B050">
              <a:alpha val="50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More capacity &amp; BW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15831A6-0885-413E-AA72-ABBB9FFF841E}"/>
              </a:ext>
            </a:extLst>
          </p:cNvPr>
          <p:cNvSpPr/>
          <p:nvPr/>
        </p:nvSpPr>
        <p:spPr bwMode="auto">
          <a:xfrm>
            <a:off x="1125008" y="4519125"/>
            <a:ext cx="3599392" cy="1272075"/>
          </a:xfrm>
          <a:prstGeom prst="roundRect">
            <a:avLst/>
          </a:prstGeom>
          <a:solidFill>
            <a:srgbClr val="FF0000">
              <a:alpha val="50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Need to swap memory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between NVM and DRAM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35000" decel="6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1111E-6 L -0.13733 0.03171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75" y="157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35000" decel="6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L 0.09063 -0.12129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-606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7" grpId="1" animBg="1"/>
      <p:bldP spid="16" grpId="0" animBg="1"/>
      <p:bldP spid="16" grpId="1" animBg="1"/>
      <p:bldP spid="28" grpId="0" animBg="1"/>
      <p:bldP spid="28" grpId="1" animBg="1"/>
      <p:bldP spid="30" grpId="0" animBg="1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F8378-312C-4E1B-887C-A9211B33C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Swap Characterization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166D91-D69F-4CB7-AB55-C5D3095203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91D162-42BA-4EA3-90BC-BE54AC2B0D70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BB59B45-22C9-472C-A89B-DFB9810A9B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9907871"/>
              </p:ext>
            </p:extLst>
          </p:nvPr>
        </p:nvGraphicFramePr>
        <p:xfrm>
          <a:off x="484632" y="1371600"/>
          <a:ext cx="7543800" cy="4727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30FD84A3-7F2D-42F2-8FB3-85FC4E5A23BC}"/>
              </a:ext>
            </a:extLst>
          </p:cNvPr>
          <p:cNvSpPr/>
          <p:nvPr/>
        </p:nvSpPr>
        <p:spPr bwMode="auto">
          <a:xfrm>
            <a:off x="3048000" y="1828800"/>
            <a:ext cx="4343400" cy="427024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BF732D-E01C-40F4-96E8-82E97D4F0AE4}"/>
              </a:ext>
            </a:extLst>
          </p:cNvPr>
          <p:cNvSpPr/>
          <p:nvPr/>
        </p:nvSpPr>
        <p:spPr bwMode="auto">
          <a:xfrm>
            <a:off x="7391400" y="1752600"/>
            <a:ext cx="914400" cy="427024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F859A9-6801-404D-B070-153EADD43626}"/>
              </a:ext>
            </a:extLst>
          </p:cNvPr>
          <p:cNvCxnSpPr>
            <a:cxnSpLocks/>
          </p:cNvCxnSpPr>
          <p:nvPr/>
        </p:nvCxnSpPr>
        <p:spPr bwMode="auto">
          <a:xfrm>
            <a:off x="2971800" y="1752600"/>
            <a:ext cx="0" cy="3886200"/>
          </a:xfrm>
          <a:prstGeom prst="line">
            <a:avLst/>
          </a:prstGeom>
          <a:ln w="25400">
            <a:prstDash val="dash"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848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F8378-312C-4E1B-887C-A9211B33C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Swap Characterization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166D91-D69F-4CB7-AB55-C5D3095203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91D162-42BA-4EA3-90BC-BE54AC2B0D70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BB59B45-22C9-472C-A89B-DFB9810A9BC5}"/>
              </a:ext>
            </a:extLst>
          </p:cNvPr>
          <p:cNvGraphicFramePr>
            <a:graphicFrameLocks/>
          </p:cNvGraphicFramePr>
          <p:nvPr/>
        </p:nvGraphicFramePr>
        <p:xfrm>
          <a:off x="484632" y="1371600"/>
          <a:ext cx="7543800" cy="4727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98BF732D-E01C-40F4-96E8-82E97D4F0AE4}"/>
              </a:ext>
            </a:extLst>
          </p:cNvPr>
          <p:cNvSpPr/>
          <p:nvPr/>
        </p:nvSpPr>
        <p:spPr bwMode="auto">
          <a:xfrm>
            <a:off x="7391400" y="1752600"/>
            <a:ext cx="637032" cy="4270248"/>
          </a:xfrm>
          <a:prstGeom prst="rect">
            <a:avLst/>
          </a:prstGeom>
          <a:solidFill>
            <a:srgbClr val="FFFF00">
              <a:alpha val="25000"/>
            </a:srgbClr>
          </a:solidFill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26F057C-BAF5-42B4-893D-CEB731DE7B8B}"/>
              </a:ext>
            </a:extLst>
          </p:cNvPr>
          <p:cNvCxnSpPr>
            <a:cxnSpLocks/>
          </p:cNvCxnSpPr>
          <p:nvPr/>
        </p:nvCxnSpPr>
        <p:spPr bwMode="auto">
          <a:xfrm>
            <a:off x="2971800" y="1752600"/>
            <a:ext cx="0" cy="3886200"/>
          </a:xfrm>
          <a:prstGeom prst="line">
            <a:avLst/>
          </a:prstGeom>
          <a:ln w="25400">
            <a:prstDash val="dash"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897B58A-8518-47CC-B979-F4DD3BF2578F}"/>
              </a:ext>
            </a:extLst>
          </p:cNvPr>
          <p:cNvSpPr/>
          <p:nvPr/>
        </p:nvSpPr>
        <p:spPr bwMode="auto">
          <a:xfrm>
            <a:off x="2362201" y="3354324"/>
            <a:ext cx="4419597" cy="1066800"/>
          </a:xfrm>
          <a:prstGeom prst="roundRect">
            <a:avLst/>
          </a:prstGeom>
          <a:solidFill>
            <a:srgbClr val="CCFF99">
              <a:alpha val="94902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000">
                <a:latin typeface="Arial" charset="0"/>
              </a:rPr>
              <a:t>In every case </a:t>
            </a:r>
            <a:r>
              <a:rPr lang="en-US" sz="2000" dirty="0" err="1">
                <a:solidFill>
                  <a:srgbClr val="00B050"/>
                </a:solidFill>
                <a:latin typeface="Arial" charset="0"/>
              </a:rPr>
              <a:t>PageSeer</a:t>
            </a:r>
            <a:r>
              <a:rPr lang="en-US" sz="2000" dirty="0">
                <a:latin typeface="Arial" charset="0"/>
              </a:rPr>
              <a:t> maintains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dirty="0">
                <a:latin typeface="Arial" charset="0"/>
              </a:rPr>
              <a:t>     high performance</a:t>
            </a:r>
          </a:p>
        </p:txBody>
      </p:sp>
    </p:spTree>
    <p:extLst>
      <p:ext uri="{BB962C8B-B14F-4D97-AF65-F5344CB8AC3E}">
        <p14:creationId xmlns:p14="http://schemas.microsoft.com/office/powerpoint/2010/main" val="197239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E994F1DF-AFD7-4A18-93F2-5908ED1A4C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Performance Speedup</a:t>
            </a:r>
          </a:p>
        </p:txBody>
      </p:sp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AC8E4BAF-C8F1-427F-8C47-DC0AAD0B4A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B25DF0-9C8A-4455-AB39-8039957D9EB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/>
          </a:p>
        </p:txBody>
      </p:sp>
      <p:graphicFrame>
        <p:nvGraphicFramePr>
          <p:cNvPr id="2" name="Chart 7">
            <a:extLst>
              <a:ext uri="{FF2B5EF4-FFF2-40B4-BE49-F238E27FC236}">
                <a16:creationId xmlns:a16="http://schemas.microsoft.com/office/drawing/2014/main" id="{5B9A34F4-3C21-4FE5-ABE6-11FE05DE00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7863109"/>
              </p:ext>
            </p:extLst>
          </p:nvPr>
        </p:nvGraphicFramePr>
        <p:xfrm>
          <a:off x="990600" y="1447800"/>
          <a:ext cx="7086600" cy="4583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39A7A74-95B5-43BC-8ABE-B09294598BCF}"/>
              </a:ext>
            </a:extLst>
          </p:cNvPr>
          <p:cNvCxnSpPr/>
          <p:nvPr/>
        </p:nvCxnSpPr>
        <p:spPr bwMode="auto">
          <a:xfrm flipV="1">
            <a:off x="7031736" y="2660904"/>
            <a:ext cx="0" cy="66751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F5F51C3-D10F-495C-8E24-E9AC1B05F89F}"/>
              </a:ext>
            </a:extLst>
          </p:cNvPr>
          <p:cNvCxnSpPr>
            <a:cxnSpLocks/>
          </p:cNvCxnSpPr>
          <p:nvPr/>
        </p:nvCxnSpPr>
        <p:spPr bwMode="auto">
          <a:xfrm flipV="1">
            <a:off x="7304531" y="2660904"/>
            <a:ext cx="0" cy="5090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65FA3B2-4EF4-47DE-B2E1-EB89C6628F86}"/>
              </a:ext>
            </a:extLst>
          </p:cNvPr>
          <p:cNvSpPr txBox="1"/>
          <p:nvPr/>
        </p:nvSpPr>
        <p:spPr>
          <a:xfrm>
            <a:off x="7074808" y="2327096"/>
            <a:ext cx="801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19%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B34641-476B-48F7-9054-0BAA2374CA70}"/>
              </a:ext>
            </a:extLst>
          </p:cNvPr>
          <p:cNvSpPr txBox="1"/>
          <p:nvPr/>
        </p:nvSpPr>
        <p:spPr>
          <a:xfrm>
            <a:off x="6444489" y="2375179"/>
            <a:ext cx="801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28%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AA1188D-5FC6-4A1D-908A-4E23B845B47D}"/>
              </a:ext>
            </a:extLst>
          </p:cNvPr>
          <p:cNvSpPr/>
          <p:nvPr/>
        </p:nvSpPr>
        <p:spPr bwMode="auto">
          <a:xfrm>
            <a:off x="2057399" y="3499757"/>
            <a:ext cx="5819029" cy="1865787"/>
          </a:xfrm>
          <a:prstGeom prst="roundRect">
            <a:avLst/>
          </a:prstGeom>
          <a:solidFill>
            <a:srgbClr val="CCFF99">
              <a:alpha val="94902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000" dirty="0">
                <a:latin typeface="Arial" charset="0"/>
              </a:rPr>
              <a:t>Reduces AMMAT by 37% and 29% 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000" dirty="0">
                <a:latin typeface="Arial" charset="0"/>
              </a:rPr>
              <a:t>Improvement is mainly due to:</a:t>
            </a: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en-US" sz="2000" dirty="0">
                <a:latin typeface="Arial" charset="0"/>
              </a:rPr>
              <a:t>Swaps</a:t>
            </a: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en-US" sz="2000" dirty="0">
                <a:latin typeface="Arial" charset="0"/>
              </a:rPr>
              <a:t>Less time spent at the PRT (~62% less)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Chart bld="series"/>
        </p:bldSub>
      </p:bldGraphic>
      <p:bldP spid="9" grpId="0"/>
      <p:bldP spid="10" grpId="0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633BAC74-CEA5-4525-947E-A0B3F9A9C9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Also in the paper . . .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1AA54067-730B-43A1-9D79-F897157E1C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/>
              <a:t>More details on </a:t>
            </a:r>
            <a:r>
              <a:rPr lang="en-US" altLang="en-US" sz="2400" b="1" dirty="0" err="1">
                <a:solidFill>
                  <a:srgbClr val="00B050"/>
                </a:solidFill>
              </a:rPr>
              <a:t>PageSeer</a:t>
            </a:r>
            <a:r>
              <a:rPr lang="en-US" altLang="en-US" sz="2400" dirty="0"/>
              <a:t>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2400" dirty="0"/>
              <a:t>Operation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2400" dirty="0"/>
              <a:t>Power and area numbers for the HMC hardware structures</a:t>
            </a:r>
          </a:p>
          <a:p>
            <a:endParaRPr lang="en-US" altLang="en-US" sz="2400" dirty="0"/>
          </a:p>
          <a:p>
            <a:r>
              <a:rPr lang="en-US" altLang="en-US" sz="2400" dirty="0"/>
              <a:t>Swap accuracy, page walk requests and swap characterization</a:t>
            </a:r>
            <a:endParaRPr lang="en-US" altLang="en-US" sz="2400" b="1" dirty="0">
              <a:solidFill>
                <a:srgbClr val="00B050"/>
              </a:solidFill>
            </a:endParaRPr>
          </a:p>
          <a:p>
            <a:endParaRPr lang="en-US" altLang="en-US" sz="2400" b="1" dirty="0">
              <a:solidFill>
                <a:srgbClr val="00B050"/>
              </a:solidFill>
            </a:endParaRPr>
          </a:p>
          <a:p>
            <a:r>
              <a:rPr lang="en-US" altLang="en-US" sz="2400" dirty="0"/>
              <a:t>How to utilize the swap buffers during the swap process</a:t>
            </a:r>
          </a:p>
          <a:p>
            <a:pPr marL="0" indent="0">
              <a:buNone/>
            </a:pPr>
            <a:endParaRPr lang="en-US" altLang="en-US" sz="24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altLang="en-US" sz="2400" dirty="0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A3E7C682-0FFD-4857-91D8-3D9AA39E27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024DF5-74A8-4244-BF10-76F7E5778C2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4050B65D-46A7-4113-82FF-24C9FE05EE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Conclusion</a:t>
            </a:r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9175C09D-A59B-4829-9B3B-C0DD4A5790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2481" y="1655501"/>
            <a:ext cx="8229600" cy="4711700"/>
          </a:xfrm>
        </p:spPr>
        <p:txBody>
          <a:bodyPr/>
          <a:lstStyle/>
          <a:p>
            <a:r>
              <a:rPr lang="en-US" altLang="en-US" sz="2400" b="1" dirty="0" err="1">
                <a:solidFill>
                  <a:srgbClr val="00B050"/>
                </a:solidFill>
              </a:rPr>
              <a:t>PageSeer</a:t>
            </a:r>
            <a:r>
              <a:rPr lang="en-US" altLang="en-US" sz="2400" dirty="0"/>
              <a:t> uses page walks and correlation prefetching to trigger page swaps accurately and promptly</a:t>
            </a:r>
          </a:p>
          <a:p>
            <a:endParaRPr lang="en-US" altLang="en-US" sz="2400" dirty="0"/>
          </a:p>
          <a:p>
            <a:r>
              <a:rPr lang="en-US" altLang="en-US" sz="2400" dirty="0"/>
              <a:t>MMU hints help to identify future memory accesses; start swaps and prepare the HMC hardware structures</a:t>
            </a:r>
          </a:p>
          <a:p>
            <a:pPr marL="0" indent="0">
              <a:buNone/>
            </a:pPr>
            <a:endParaRPr lang="en-US" altLang="en-US" sz="2400" dirty="0"/>
          </a:p>
          <a:p>
            <a:r>
              <a:rPr lang="en-US" altLang="en-US" sz="2400" b="1" dirty="0" err="1">
                <a:solidFill>
                  <a:srgbClr val="00B050"/>
                </a:solidFill>
              </a:rPr>
              <a:t>PageSeer</a:t>
            </a:r>
            <a:r>
              <a:rPr lang="en-US" altLang="en-US" sz="2400" dirty="0"/>
              <a:t> improves IPC by 19% and reduces AMMAT by </a:t>
            </a:r>
            <a:r>
              <a:rPr lang="en-US" altLang="en-US" sz="2400"/>
              <a:t>29% over </a:t>
            </a:r>
            <a:r>
              <a:rPr lang="en-US" altLang="en-US" sz="2400" dirty="0"/>
              <a:t>prior </a:t>
            </a:r>
            <a:r>
              <a:rPr lang="en-US" altLang="en-US" sz="2400"/>
              <a:t>state-of-the-art schemes</a:t>
            </a:r>
            <a:endParaRPr lang="en-US" altLang="en-US" sz="2400" dirty="0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8E87F808-DC94-4906-9399-B7A4D8B5C3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B098CEF-B147-4E0F-B228-892357CD962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ED99593E-B7A4-423E-A513-55A2EA9F1C6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19847" y="293687"/>
            <a:ext cx="7772400" cy="1470025"/>
          </a:xfrm>
        </p:spPr>
        <p:txBody>
          <a:bodyPr/>
          <a:lstStyle/>
          <a:p>
            <a:r>
              <a:rPr lang="en-US" altLang="en-US" b="1" dirty="0" err="1">
                <a:solidFill>
                  <a:srgbClr val="00B050"/>
                </a:solidFill>
              </a:rPr>
              <a:t>PageSeer</a:t>
            </a:r>
            <a:r>
              <a:rPr lang="en-US" altLang="en-US" dirty="0">
                <a:solidFill>
                  <a:srgbClr val="00B050"/>
                </a:solidFill>
              </a:rPr>
              <a:t>:</a:t>
            </a:r>
            <a:r>
              <a:rPr lang="en-US" altLang="en-US" dirty="0">
                <a:solidFill>
                  <a:srgbClr val="FF9900"/>
                </a:solidFill>
              </a:rPr>
              <a:t> Using Page Walks to Trigger Page Swaps in Hybrid Memory Systems</a:t>
            </a:r>
          </a:p>
        </p:txBody>
      </p:sp>
      <p:sp>
        <p:nvSpPr>
          <p:cNvPr id="33795" name="Subtitle 2">
            <a:extLst>
              <a:ext uri="{FF2B5EF4-FFF2-40B4-BE49-F238E27FC236}">
                <a16:creationId xmlns:a16="http://schemas.microsoft.com/office/drawing/2014/main" id="{37621D40-5C62-4885-B88F-BB6AF4A47DC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43647" y="1981200"/>
            <a:ext cx="7848600" cy="1752600"/>
          </a:xfrm>
        </p:spPr>
        <p:txBody>
          <a:bodyPr/>
          <a:lstStyle/>
          <a:p>
            <a:r>
              <a:rPr lang="en-US" altLang="en-US" b="1" dirty="0"/>
              <a:t>Apostolos Kokolis</a:t>
            </a:r>
            <a:r>
              <a:rPr lang="en-US" altLang="en-US" dirty="0"/>
              <a:t>, </a:t>
            </a:r>
            <a:r>
              <a:rPr lang="en-US" altLang="en-US" dirty="0" err="1"/>
              <a:t>Dimitrios</a:t>
            </a:r>
            <a:r>
              <a:rPr lang="en-US" altLang="en-US" dirty="0"/>
              <a:t> Skarlatos and </a:t>
            </a:r>
            <a:r>
              <a:rPr lang="en-US" altLang="en-US" dirty="0" err="1"/>
              <a:t>Josep</a:t>
            </a:r>
            <a:r>
              <a:rPr lang="en-US" altLang="en-US" dirty="0"/>
              <a:t> </a:t>
            </a:r>
            <a:r>
              <a:rPr lang="en-US" altLang="en-US" dirty="0" err="1"/>
              <a:t>Torrellas</a:t>
            </a:r>
            <a:endParaRPr lang="en-US" altLang="en-US" dirty="0"/>
          </a:p>
          <a:p>
            <a:r>
              <a:rPr lang="en-US" altLang="en-US" dirty="0"/>
              <a:t>University of Illinois at Urbana-Champaign</a:t>
            </a:r>
          </a:p>
          <a:p>
            <a:r>
              <a:rPr lang="en-US" altLang="en-US" dirty="0"/>
              <a:t>http://iacoma.cs.uiuc.edu</a:t>
            </a:r>
          </a:p>
        </p:txBody>
      </p:sp>
      <p:sp>
        <p:nvSpPr>
          <p:cNvPr id="33796" name="TextBox 1">
            <a:extLst>
              <a:ext uri="{FF2B5EF4-FFF2-40B4-BE49-F238E27FC236}">
                <a16:creationId xmlns:a16="http://schemas.microsoft.com/office/drawing/2014/main" id="{680E75D5-1CA8-4529-B8F7-AB5A879F9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257800"/>
            <a:ext cx="3276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/>
              <a:t>HPCA 2019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/>
              <a:t>Session 8A: MEMORY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C03179-AF81-47D6-B8D6-EAE2EB323A84}"/>
              </a:ext>
            </a:extLst>
          </p:cNvPr>
          <p:cNvSpPr txBox="1"/>
          <p:nvPr/>
        </p:nvSpPr>
        <p:spPr>
          <a:xfrm>
            <a:off x="2053347" y="3786426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B050"/>
                </a:solidFill>
                <a:latin typeface="Stencil" panose="040409050D0802020404" pitchFamily="82" charset="0"/>
                <a:ea typeface="STCaiyun" panose="020B0503020204020204" pitchFamily="2" charset="-122"/>
              </a:rPr>
              <a:t>Thank you!!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0B1CA-36E3-4C06-9653-6D7C5AA13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B8D6D1-DFA1-4307-9656-01E48C0932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91D162-42BA-4EA3-90BC-BE54AC2B0D70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224E78-DFDB-458E-8130-576FD29C0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109" y="1905000"/>
            <a:ext cx="6385504" cy="34864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DD50D9-0C00-43DE-92F1-7A15F1CA7735}"/>
              </a:ext>
            </a:extLst>
          </p:cNvPr>
          <p:cNvSpPr txBox="1"/>
          <p:nvPr/>
        </p:nvSpPr>
        <p:spPr>
          <a:xfrm>
            <a:off x="6845300" y="2307752"/>
            <a:ext cx="2070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Average: 87% accuracy</a:t>
            </a:r>
          </a:p>
        </p:txBody>
      </p:sp>
    </p:spTree>
    <p:extLst>
      <p:ext uri="{BB962C8B-B14F-4D97-AF65-F5344CB8AC3E}">
        <p14:creationId xmlns:p14="http://schemas.microsoft.com/office/powerpoint/2010/main" val="39748518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46ADC-1227-4374-B94E-D45979AF0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F9E0BC-90A7-4609-B64E-CDB99336C7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91D162-42BA-4EA3-90BC-BE54AC2B0D70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70E46F-D344-4700-9DC4-29D9AFDD0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466286"/>
            <a:ext cx="6461661" cy="39254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A5CEF6-246C-4A10-9573-904CF76ACE66}"/>
              </a:ext>
            </a:extLst>
          </p:cNvPr>
          <p:cNvSpPr txBox="1"/>
          <p:nvPr/>
        </p:nvSpPr>
        <p:spPr>
          <a:xfrm>
            <a:off x="6705600" y="2057400"/>
            <a:ext cx="213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Average: 62% PRT reduction</a:t>
            </a:r>
          </a:p>
        </p:txBody>
      </p:sp>
    </p:spTree>
    <p:extLst>
      <p:ext uri="{BB962C8B-B14F-4D97-AF65-F5344CB8AC3E}">
        <p14:creationId xmlns:p14="http://schemas.microsoft.com/office/powerpoint/2010/main" val="4038909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3EA6F-49E7-40C2-A276-6EC9A1D61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D1B45D-1502-4985-88B4-E779F6CBDE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91D162-42BA-4EA3-90BC-BE54AC2B0D70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8E69D2-3071-42B9-A92D-391BF8C33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9480"/>
            <a:ext cx="3962400" cy="28886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134A4A-B300-4BF8-83A5-A818B2AB1AEF}"/>
              </a:ext>
            </a:extLst>
          </p:cNvPr>
          <p:cNvSpPr txBox="1"/>
          <p:nvPr/>
        </p:nvSpPr>
        <p:spPr>
          <a:xfrm>
            <a:off x="1295400" y="4495800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0.35 to 0.19 swaps per </a:t>
            </a:r>
            <a:r>
              <a:rPr lang="en-US" dirty="0" err="1"/>
              <a:t>KInst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7BA5A7-3373-4CA8-8B3D-38D9B7C22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150" y="1676400"/>
            <a:ext cx="3644973" cy="26316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A695D3-3AB3-459A-A828-56510758A645}"/>
              </a:ext>
            </a:extLst>
          </p:cNvPr>
          <p:cNvSpPr txBox="1"/>
          <p:nvPr/>
        </p:nvSpPr>
        <p:spPr>
          <a:xfrm>
            <a:off x="5410200" y="4495800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15% PTE cache misses</a:t>
            </a:r>
          </a:p>
        </p:txBody>
      </p:sp>
    </p:spTree>
    <p:extLst>
      <p:ext uri="{BB962C8B-B14F-4D97-AF65-F5344CB8AC3E}">
        <p14:creationId xmlns:p14="http://schemas.microsoft.com/office/powerpoint/2010/main" val="42860932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F6CE5-5226-4670-AD9C-EA0B977CB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48EB9-D9AB-48AD-84AC-52D372448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38A909-097F-433A-9399-6931283773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91D162-42BA-4EA3-90BC-BE54AC2B0D70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9252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4CFB65D3-9CBA-4562-BC0D-A40476F2B6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Challenges of HW Managed Hybrid Schemes</a:t>
            </a: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D326582D-1781-4AF4-AB09-304C1B1856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BB8C27-ECBC-49AC-860F-9163F6DC6F6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B1EA42-25A8-47AE-A777-52AEF019205E}"/>
              </a:ext>
            </a:extLst>
          </p:cNvPr>
          <p:cNvSpPr/>
          <p:nvPr/>
        </p:nvSpPr>
        <p:spPr bwMode="auto">
          <a:xfrm>
            <a:off x="4897986" y="3349261"/>
            <a:ext cx="1894205" cy="1025834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DRAM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4C41FE-B819-4E16-BBB8-A51DC0348337}"/>
              </a:ext>
            </a:extLst>
          </p:cNvPr>
          <p:cNvSpPr/>
          <p:nvPr/>
        </p:nvSpPr>
        <p:spPr bwMode="auto">
          <a:xfrm>
            <a:off x="7008091" y="3349261"/>
            <a:ext cx="1993900" cy="1379306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NVM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F93EC74-19CF-44C3-AB49-C844B2D5B30A}"/>
              </a:ext>
            </a:extLst>
          </p:cNvPr>
          <p:cNvSpPr/>
          <p:nvPr/>
        </p:nvSpPr>
        <p:spPr bwMode="auto">
          <a:xfrm>
            <a:off x="6106391" y="2434861"/>
            <a:ext cx="1676400" cy="685800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MC            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D6739140-3D1A-4C50-B999-2DD52F7ED766}"/>
              </a:ext>
            </a:extLst>
          </p:cNvPr>
          <p:cNvCxnSpPr>
            <a:stCxn id="2" idx="2"/>
            <a:endCxn id="6" idx="0"/>
          </p:cNvCxnSpPr>
          <p:nvPr/>
        </p:nvCxnSpPr>
        <p:spPr bwMode="auto">
          <a:xfrm rot="16200000" flipH="1">
            <a:off x="7360516" y="2704736"/>
            <a:ext cx="228600" cy="106045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FFC579E1-C51B-4F62-8B33-B66AFACB3745}"/>
              </a:ext>
            </a:extLst>
          </p:cNvPr>
          <p:cNvCxnSpPr>
            <a:stCxn id="2" idx="2"/>
            <a:endCxn id="5" idx="0"/>
          </p:cNvCxnSpPr>
          <p:nvPr/>
        </p:nvCxnSpPr>
        <p:spPr bwMode="auto">
          <a:xfrm rot="5400000">
            <a:off x="6280540" y="2685210"/>
            <a:ext cx="228600" cy="109950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A750EEB-C09F-41C2-ADEA-893ABBCCFAD0}"/>
              </a:ext>
            </a:extLst>
          </p:cNvPr>
          <p:cNvSpPr txBox="1"/>
          <p:nvPr/>
        </p:nvSpPr>
        <p:spPr>
          <a:xfrm>
            <a:off x="292608" y="1680120"/>
            <a:ext cx="481939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HW needs to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Swap pages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Decide which pages to swap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Track page activity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Accurately identify “hot” pages to swap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Record the page </a:t>
            </a:r>
            <a:r>
              <a:rPr lang="en-US" dirty="0" err="1"/>
              <a:t>remappings</a:t>
            </a:r>
            <a:endParaRPr lang="en-US" dirty="0"/>
          </a:p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D931EB-0CB7-47DB-8274-B4B8E43BE6B4}"/>
              </a:ext>
            </a:extLst>
          </p:cNvPr>
          <p:cNvSpPr/>
          <p:nvPr/>
        </p:nvSpPr>
        <p:spPr bwMode="auto">
          <a:xfrm>
            <a:off x="7185891" y="3435856"/>
            <a:ext cx="457200" cy="543004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C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B8EEBC3-94CD-4C1F-A970-F715D9948A8D}"/>
              </a:ext>
            </a:extLst>
          </p:cNvPr>
          <p:cNvSpPr/>
          <p:nvPr/>
        </p:nvSpPr>
        <p:spPr bwMode="auto">
          <a:xfrm>
            <a:off x="7754537" y="3435856"/>
            <a:ext cx="457200" cy="543004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D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EF6313-51D0-4F9E-8BDF-980CDD6A2DCB}"/>
              </a:ext>
            </a:extLst>
          </p:cNvPr>
          <p:cNvSpPr/>
          <p:nvPr/>
        </p:nvSpPr>
        <p:spPr bwMode="auto">
          <a:xfrm>
            <a:off x="8371914" y="3435856"/>
            <a:ext cx="457200" cy="543004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F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395DD0-807F-42E4-BD1A-F37824685050}"/>
              </a:ext>
            </a:extLst>
          </p:cNvPr>
          <p:cNvSpPr/>
          <p:nvPr/>
        </p:nvSpPr>
        <p:spPr bwMode="auto">
          <a:xfrm>
            <a:off x="5235644" y="3435856"/>
            <a:ext cx="457200" cy="543004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FD4AFE2-FD59-4B8F-8CA6-1BA0392A4129}"/>
              </a:ext>
            </a:extLst>
          </p:cNvPr>
          <p:cNvSpPr/>
          <p:nvPr/>
        </p:nvSpPr>
        <p:spPr bwMode="auto">
          <a:xfrm>
            <a:off x="5966037" y="3436833"/>
            <a:ext cx="457200" cy="543004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B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03EFECF-005A-4132-A571-709BCC1D171C}"/>
              </a:ext>
            </a:extLst>
          </p:cNvPr>
          <p:cNvCxnSpPr>
            <a:cxnSpLocks/>
            <a:endCxn id="2" idx="0"/>
          </p:cNvCxnSpPr>
          <p:nvPr/>
        </p:nvCxnSpPr>
        <p:spPr bwMode="auto">
          <a:xfrm>
            <a:off x="6932533" y="1738814"/>
            <a:ext cx="12058" cy="69604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91B941E-56DF-4E43-924B-12B1493DFF08}"/>
              </a:ext>
            </a:extLst>
          </p:cNvPr>
          <p:cNvSpPr txBox="1"/>
          <p:nvPr/>
        </p:nvSpPr>
        <p:spPr>
          <a:xfrm>
            <a:off x="5379637" y="1295400"/>
            <a:ext cx="2374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Memory Request for Page D</a:t>
            </a: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5C19F951-DABC-4EC1-8603-F6B17C3512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025342"/>
              </p:ext>
            </p:extLst>
          </p:nvPr>
        </p:nvGraphicFramePr>
        <p:xfrm>
          <a:off x="6388766" y="2744601"/>
          <a:ext cx="1317538" cy="3657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658769">
                  <a:extLst>
                    <a:ext uri="{9D8B030D-6E8A-4147-A177-3AD203B41FA5}">
                      <a16:colId xmlns:a16="http://schemas.microsoft.com/office/drawing/2014/main" val="2535267823"/>
                    </a:ext>
                  </a:extLst>
                </a:gridCol>
                <a:gridCol w="658769">
                  <a:extLst>
                    <a:ext uri="{9D8B030D-6E8A-4147-A177-3AD203B41FA5}">
                      <a16:colId xmlns:a16="http://schemas.microsoft.com/office/drawing/2014/main" val="2658357528"/>
                    </a:ext>
                  </a:extLst>
                </a:gridCol>
              </a:tblGrid>
              <a:tr h="29599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00B050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2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004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2"/>
      <p:bldP spid="16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4CFB65D3-9CBA-4562-BC0D-A40476F2B6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Challenges of HW Managed Hybrid Schemes</a:t>
            </a: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D326582D-1781-4AF4-AB09-304C1B1856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BB8C27-ECBC-49AC-860F-9163F6DC6F6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B1EA42-25A8-47AE-A777-52AEF019205E}"/>
              </a:ext>
            </a:extLst>
          </p:cNvPr>
          <p:cNvSpPr/>
          <p:nvPr/>
        </p:nvSpPr>
        <p:spPr bwMode="auto">
          <a:xfrm>
            <a:off x="4897986" y="3349261"/>
            <a:ext cx="1894205" cy="1025834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DRAM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4C41FE-B819-4E16-BBB8-A51DC0348337}"/>
              </a:ext>
            </a:extLst>
          </p:cNvPr>
          <p:cNvSpPr/>
          <p:nvPr/>
        </p:nvSpPr>
        <p:spPr bwMode="auto">
          <a:xfrm>
            <a:off x="7008091" y="3349261"/>
            <a:ext cx="1993900" cy="1379306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NVM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F93EC74-19CF-44C3-AB49-C844B2D5B30A}"/>
              </a:ext>
            </a:extLst>
          </p:cNvPr>
          <p:cNvSpPr/>
          <p:nvPr/>
        </p:nvSpPr>
        <p:spPr bwMode="auto">
          <a:xfrm>
            <a:off x="6106391" y="2434861"/>
            <a:ext cx="1676400" cy="685800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MC            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D6739140-3D1A-4C50-B999-2DD52F7ED766}"/>
              </a:ext>
            </a:extLst>
          </p:cNvPr>
          <p:cNvCxnSpPr>
            <a:stCxn id="2" idx="2"/>
            <a:endCxn id="6" idx="0"/>
          </p:cNvCxnSpPr>
          <p:nvPr/>
        </p:nvCxnSpPr>
        <p:spPr bwMode="auto">
          <a:xfrm rot="16200000" flipH="1">
            <a:off x="7360516" y="2704736"/>
            <a:ext cx="228600" cy="106045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FFC579E1-C51B-4F62-8B33-B66AFACB3745}"/>
              </a:ext>
            </a:extLst>
          </p:cNvPr>
          <p:cNvCxnSpPr>
            <a:stCxn id="2" idx="2"/>
            <a:endCxn id="5" idx="0"/>
          </p:cNvCxnSpPr>
          <p:nvPr/>
        </p:nvCxnSpPr>
        <p:spPr bwMode="auto">
          <a:xfrm rot="5400000">
            <a:off x="6280540" y="2685210"/>
            <a:ext cx="228600" cy="109950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66D931EB-0CB7-47DB-8274-B4B8E43BE6B4}"/>
              </a:ext>
            </a:extLst>
          </p:cNvPr>
          <p:cNvSpPr/>
          <p:nvPr/>
        </p:nvSpPr>
        <p:spPr bwMode="auto">
          <a:xfrm>
            <a:off x="7185891" y="3435856"/>
            <a:ext cx="457200" cy="543004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B8EEBC3-94CD-4C1F-A970-F715D9948A8D}"/>
              </a:ext>
            </a:extLst>
          </p:cNvPr>
          <p:cNvSpPr/>
          <p:nvPr/>
        </p:nvSpPr>
        <p:spPr bwMode="auto">
          <a:xfrm>
            <a:off x="7754537" y="3435856"/>
            <a:ext cx="457200" cy="543004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D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EF6313-51D0-4F9E-8BDF-980CDD6A2DCB}"/>
              </a:ext>
            </a:extLst>
          </p:cNvPr>
          <p:cNvSpPr/>
          <p:nvPr/>
        </p:nvSpPr>
        <p:spPr bwMode="auto">
          <a:xfrm>
            <a:off x="8371914" y="3435856"/>
            <a:ext cx="457200" cy="543004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F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395DD0-807F-42E4-BD1A-F37824685050}"/>
              </a:ext>
            </a:extLst>
          </p:cNvPr>
          <p:cNvSpPr/>
          <p:nvPr/>
        </p:nvSpPr>
        <p:spPr bwMode="auto">
          <a:xfrm>
            <a:off x="5235644" y="3435856"/>
            <a:ext cx="457200" cy="543004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C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FD4AFE2-FD59-4B8F-8CA6-1BA0392A4129}"/>
              </a:ext>
            </a:extLst>
          </p:cNvPr>
          <p:cNvSpPr/>
          <p:nvPr/>
        </p:nvSpPr>
        <p:spPr bwMode="auto">
          <a:xfrm>
            <a:off x="5966037" y="3436833"/>
            <a:ext cx="457200" cy="543004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B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03EFECF-005A-4132-A571-709BCC1D171C}"/>
              </a:ext>
            </a:extLst>
          </p:cNvPr>
          <p:cNvCxnSpPr>
            <a:cxnSpLocks/>
            <a:endCxn id="2" idx="0"/>
          </p:cNvCxnSpPr>
          <p:nvPr/>
        </p:nvCxnSpPr>
        <p:spPr bwMode="auto">
          <a:xfrm>
            <a:off x="6932533" y="1738814"/>
            <a:ext cx="12058" cy="69604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91B941E-56DF-4E43-924B-12B1493DFF08}"/>
              </a:ext>
            </a:extLst>
          </p:cNvPr>
          <p:cNvSpPr txBox="1"/>
          <p:nvPr/>
        </p:nvSpPr>
        <p:spPr>
          <a:xfrm>
            <a:off x="5379637" y="1295400"/>
            <a:ext cx="2374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Memory Request for Page C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09E7E661-E5A0-4459-9C6F-29D6932F435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792191" y="2563862"/>
          <a:ext cx="807404" cy="414021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03702">
                  <a:extLst>
                    <a:ext uri="{9D8B030D-6E8A-4147-A177-3AD203B41FA5}">
                      <a16:colId xmlns:a16="http://schemas.microsoft.com/office/drawing/2014/main" val="2535267823"/>
                    </a:ext>
                  </a:extLst>
                </a:gridCol>
                <a:gridCol w="403702">
                  <a:extLst>
                    <a:ext uri="{9D8B030D-6E8A-4147-A177-3AD203B41FA5}">
                      <a16:colId xmlns:a16="http://schemas.microsoft.com/office/drawing/2014/main" val="2658357528"/>
                    </a:ext>
                  </a:extLst>
                </a:gridCol>
              </a:tblGrid>
              <a:tr h="41402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2704"/>
                  </a:ext>
                </a:extLst>
              </a:tr>
            </a:tbl>
          </a:graphicData>
        </a:graphic>
      </p:graphicFrame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48919B24-A37E-49F6-BAC9-4431370CEDAB}"/>
              </a:ext>
            </a:extLst>
          </p:cNvPr>
          <p:cNvCxnSpPr>
            <a:stCxn id="19" idx="2"/>
            <a:endCxn id="13" idx="2"/>
          </p:cNvCxnSpPr>
          <p:nvPr/>
        </p:nvCxnSpPr>
        <p:spPr bwMode="auto">
          <a:xfrm rot="16200000" flipH="1">
            <a:off x="6439367" y="3003736"/>
            <a:ext cx="12700" cy="1950247"/>
          </a:xfrm>
          <a:prstGeom prst="curvedConnector3">
            <a:avLst>
              <a:gd name="adj1" fmla="val 4371441"/>
            </a:avLst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0EFC0C3-76DF-414E-AC52-31CA90F1F00F}"/>
              </a:ext>
            </a:extLst>
          </p:cNvPr>
          <p:cNvSpPr txBox="1"/>
          <p:nvPr/>
        </p:nvSpPr>
        <p:spPr>
          <a:xfrm>
            <a:off x="292608" y="1680120"/>
            <a:ext cx="481939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HW needs to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Swap pages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Decide which pages to swap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Track page activity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Accurately identify “hot” pages to swap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Record the page </a:t>
            </a:r>
            <a:r>
              <a:rPr lang="en-US" dirty="0" err="1"/>
              <a:t>remappings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25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4CFB65D3-9CBA-4562-BC0D-A40476F2B6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Challenges of HW Managed Hybrid Schemes</a:t>
            </a: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D326582D-1781-4AF4-AB09-304C1B1856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BB8C27-ECBC-49AC-860F-9163F6DC6F6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B1EA42-25A8-47AE-A777-52AEF019205E}"/>
              </a:ext>
            </a:extLst>
          </p:cNvPr>
          <p:cNvSpPr/>
          <p:nvPr/>
        </p:nvSpPr>
        <p:spPr bwMode="auto">
          <a:xfrm>
            <a:off x="4897986" y="3349261"/>
            <a:ext cx="1894205" cy="1025834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DRAM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4C41FE-B819-4E16-BBB8-A51DC0348337}"/>
              </a:ext>
            </a:extLst>
          </p:cNvPr>
          <p:cNvSpPr/>
          <p:nvPr/>
        </p:nvSpPr>
        <p:spPr bwMode="auto">
          <a:xfrm>
            <a:off x="7008091" y="3349261"/>
            <a:ext cx="1993900" cy="1379306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NVM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F93EC74-19CF-44C3-AB49-C844B2D5B30A}"/>
              </a:ext>
            </a:extLst>
          </p:cNvPr>
          <p:cNvSpPr/>
          <p:nvPr/>
        </p:nvSpPr>
        <p:spPr bwMode="auto">
          <a:xfrm>
            <a:off x="6106391" y="2434861"/>
            <a:ext cx="1676400" cy="685800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MC            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D6739140-3D1A-4C50-B999-2DD52F7ED766}"/>
              </a:ext>
            </a:extLst>
          </p:cNvPr>
          <p:cNvCxnSpPr>
            <a:stCxn id="2" idx="2"/>
            <a:endCxn id="6" idx="0"/>
          </p:cNvCxnSpPr>
          <p:nvPr/>
        </p:nvCxnSpPr>
        <p:spPr bwMode="auto">
          <a:xfrm rot="16200000" flipH="1">
            <a:off x="7360516" y="2704736"/>
            <a:ext cx="228600" cy="106045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FFC579E1-C51B-4F62-8B33-B66AFACB3745}"/>
              </a:ext>
            </a:extLst>
          </p:cNvPr>
          <p:cNvCxnSpPr>
            <a:stCxn id="2" idx="2"/>
            <a:endCxn id="5" idx="0"/>
          </p:cNvCxnSpPr>
          <p:nvPr/>
        </p:nvCxnSpPr>
        <p:spPr bwMode="auto">
          <a:xfrm rot="5400000">
            <a:off x="6280540" y="2685210"/>
            <a:ext cx="228600" cy="109950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A750EEB-C09F-41C2-ADEA-893ABBCCFAD0}"/>
              </a:ext>
            </a:extLst>
          </p:cNvPr>
          <p:cNvSpPr txBox="1"/>
          <p:nvPr/>
        </p:nvSpPr>
        <p:spPr>
          <a:xfrm>
            <a:off x="292608" y="1680120"/>
            <a:ext cx="481939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HW needs to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Swap pages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Decide which pages to swap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Track page activity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Accurately identify “hot” pages to swap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Record the page </a:t>
            </a:r>
            <a:r>
              <a:rPr lang="en-US" dirty="0" err="1"/>
              <a:t>remappings</a:t>
            </a:r>
            <a:endParaRPr lang="en-US" dirty="0"/>
          </a:p>
          <a:p>
            <a:pPr marL="457200" indent="-457200">
              <a:buFont typeface="+mj-lt"/>
              <a:buAutoNum type="arabicPeriod" startAt="4"/>
            </a:pPr>
            <a:r>
              <a:rPr lang="en-US" dirty="0"/>
              <a:t>Store meta-data information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err="1"/>
              <a:t>Remappings</a:t>
            </a:r>
            <a:r>
              <a:rPr lang="en-US" dirty="0"/>
              <a:t>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Page activity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D931EB-0CB7-47DB-8274-B4B8E43BE6B4}"/>
              </a:ext>
            </a:extLst>
          </p:cNvPr>
          <p:cNvSpPr/>
          <p:nvPr/>
        </p:nvSpPr>
        <p:spPr bwMode="auto">
          <a:xfrm>
            <a:off x="7185891" y="3435856"/>
            <a:ext cx="457200" cy="543004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B8EEBC3-94CD-4C1F-A970-F715D9948A8D}"/>
              </a:ext>
            </a:extLst>
          </p:cNvPr>
          <p:cNvSpPr/>
          <p:nvPr/>
        </p:nvSpPr>
        <p:spPr bwMode="auto">
          <a:xfrm>
            <a:off x="7754537" y="3435856"/>
            <a:ext cx="457200" cy="543004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D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EF6313-51D0-4F9E-8BDF-980CDD6A2DCB}"/>
              </a:ext>
            </a:extLst>
          </p:cNvPr>
          <p:cNvSpPr/>
          <p:nvPr/>
        </p:nvSpPr>
        <p:spPr bwMode="auto">
          <a:xfrm>
            <a:off x="8371914" y="3435856"/>
            <a:ext cx="457200" cy="543004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F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395DD0-807F-42E4-BD1A-F37824685050}"/>
              </a:ext>
            </a:extLst>
          </p:cNvPr>
          <p:cNvSpPr/>
          <p:nvPr/>
        </p:nvSpPr>
        <p:spPr bwMode="auto">
          <a:xfrm>
            <a:off x="5235644" y="3435856"/>
            <a:ext cx="457200" cy="543004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C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FD4AFE2-FD59-4B8F-8CA6-1BA0392A4129}"/>
              </a:ext>
            </a:extLst>
          </p:cNvPr>
          <p:cNvSpPr/>
          <p:nvPr/>
        </p:nvSpPr>
        <p:spPr bwMode="auto">
          <a:xfrm>
            <a:off x="5966037" y="3436833"/>
            <a:ext cx="457200" cy="543004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729075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A9230A97-23F9-446F-9B85-89015677E5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Prior Work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1B3B12DC-3794-44CB-BD4E-6F1638F9E0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Focused on identifying “hot” pages to swap: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en-US" dirty="0"/>
              <a:t>Use access counters per memory segment </a:t>
            </a:r>
          </a:p>
          <a:p>
            <a:pPr marL="1314450" lvl="2" indent="-45720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  <a:latin typeface="Arial" charset="0"/>
              </a:rPr>
              <a:t>Conservative</a:t>
            </a:r>
            <a:r>
              <a:rPr lang="en-US" dirty="0">
                <a:latin typeface="Arial" charset="0"/>
              </a:rPr>
              <a:t> swapping </a:t>
            </a:r>
            <a:r>
              <a:rPr lang="en-US" dirty="0">
                <a:latin typeface="Arial" charset="0"/>
                <a:sym typeface="Wingdings" panose="05000000000000000000" pitchFamily="2" charset="2"/>
              </a:rPr>
              <a:t> </a:t>
            </a:r>
            <a:r>
              <a:rPr lang="en-US" dirty="0">
                <a:latin typeface="Arial" charset="0"/>
              </a:rPr>
              <a:t>Miss opportunities</a:t>
            </a:r>
            <a:endParaRPr lang="en-US" alt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altLang="en-US" dirty="0"/>
              <a:t>Start a swap on a first access to a memory segment</a:t>
            </a:r>
          </a:p>
          <a:p>
            <a:pPr marL="1314450" lvl="2" indent="-45720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  <a:latin typeface="Arial" charset="0"/>
              </a:rPr>
              <a:t>Aggressive</a:t>
            </a:r>
            <a:r>
              <a:rPr lang="en-US" dirty="0">
                <a:latin typeface="Arial" charset="0"/>
              </a:rPr>
              <a:t> swapping </a:t>
            </a:r>
            <a:r>
              <a:rPr lang="en-US" dirty="0">
                <a:latin typeface="Arial" charset="0"/>
                <a:sym typeface="Wingdings" panose="05000000000000000000" pitchFamily="2" charset="2"/>
              </a:rPr>
              <a:t> </a:t>
            </a:r>
            <a:r>
              <a:rPr lang="en-US" dirty="0">
                <a:latin typeface="Arial" charset="0"/>
              </a:rPr>
              <a:t>Unnecessary traffic</a:t>
            </a:r>
            <a:endParaRPr lang="en-US" alt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altLang="en-US" dirty="0"/>
              <a:t>Predict future memory accesses</a:t>
            </a:r>
          </a:p>
          <a:p>
            <a:pPr marL="1314450" lvl="2" indent="-457200">
              <a:buFont typeface="Wingdings" panose="05000000000000000000" pitchFamily="2" charset="2"/>
              <a:buChar char="v"/>
            </a:pPr>
            <a:r>
              <a:rPr lang="en-US" altLang="en-US" dirty="0">
                <a:solidFill>
                  <a:srgbClr val="FF0000"/>
                </a:solidFill>
              </a:rPr>
              <a:t>Hard</a:t>
            </a:r>
            <a:r>
              <a:rPr lang="en-US" altLang="en-US" dirty="0"/>
              <a:t> to predict</a:t>
            </a: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2EA3F4BA-9176-46DE-B84E-AFB75A718D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9C17FB-9059-4994-B3D7-7629FCD992C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56B571-B807-4DD0-8C6B-2CC40BCE6588}"/>
              </a:ext>
            </a:extLst>
          </p:cNvPr>
          <p:cNvSpPr/>
          <p:nvPr/>
        </p:nvSpPr>
        <p:spPr bwMode="auto">
          <a:xfrm>
            <a:off x="5143928" y="3970106"/>
            <a:ext cx="1447800" cy="685800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DRAM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6E5900-5B6A-4491-A42B-E4397E0C3307}"/>
              </a:ext>
            </a:extLst>
          </p:cNvPr>
          <p:cNvSpPr/>
          <p:nvPr/>
        </p:nvSpPr>
        <p:spPr bwMode="auto">
          <a:xfrm>
            <a:off x="7239000" y="3733800"/>
            <a:ext cx="1524000" cy="922106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NVM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71ABABC-E268-4354-A55B-F313CEDCD0C3}"/>
              </a:ext>
            </a:extLst>
          </p:cNvPr>
          <p:cNvSpPr/>
          <p:nvPr/>
        </p:nvSpPr>
        <p:spPr bwMode="auto">
          <a:xfrm>
            <a:off x="6413856" y="5334000"/>
            <a:ext cx="1320088" cy="381000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1600" dirty="0">
                <a:latin typeface="Arial" charset="0"/>
              </a:rPr>
              <a:t>Swap Buffer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80E3B93-53D0-44A4-9EA1-4AD628DF2500}"/>
              </a:ext>
            </a:extLst>
          </p:cNvPr>
          <p:cNvSpPr/>
          <p:nvPr/>
        </p:nvSpPr>
        <p:spPr bwMode="auto">
          <a:xfrm>
            <a:off x="6413856" y="4770206"/>
            <a:ext cx="1320088" cy="381000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Swap Buffer</a:t>
            </a:r>
          </a:p>
        </p:txBody>
      </p:sp>
      <p:sp>
        <p:nvSpPr>
          <p:cNvPr id="9" name="Arrow: Curved Right 8">
            <a:extLst>
              <a:ext uri="{FF2B5EF4-FFF2-40B4-BE49-F238E27FC236}">
                <a16:creationId xmlns:a16="http://schemas.microsoft.com/office/drawing/2014/main" id="{64935DB3-C7EF-4840-8707-51EEE3191840}"/>
              </a:ext>
            </a:extLst>
          </p:cNvPr>
          <p:cNvSpPr/>
          <p:nvPr/>
        </p:nvSpPr>
        <p:spPr bwMode="auto">
          <a:xfrm>
            <a:off x="5867400" y="4465406"/>
            <a:ext cx="546456" cy="685800"/>
          </a:xfrm>
          <a:prstGeom prst="curvedRightArrow">
            <a:avLst>
              <a:gd name="adj1" fmla="val 25000"/>
              <a:gd name="adj2" fmla="val 33009"/>
              <a:gd name="adj3" fmla="val 40041"/>
            </a:avLst>
          </a:prstGeom>
          <a:solidFill>
            <a:srgbClr val="0070C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Arrow: Curved Left 9">
            <a:extLst>
              <a:ext uri="{FF2B5EF4-FFF2-40B4-BE49-F238E27FC236}">
                <a16:creationId xmlns:a16="http://schemas.microsoft.com/office/drawing/2014/main" id="{7191969D-DB3D-4BF5-BFE0-92061F3C2E4E}"/>
              </a:ext>
            </a:extLst>
          </p:cNvPr>
          <p:cNvSpPr/>
          <p:nvPr/>
        </p:nvSpPr>
        <p:spPr bwMode="auto">
          <a:xfrm>
            <a:off x="7733944" y="4465406"/>
            <a:ext cx="495656" cy="1112606"/>
          </a:xfrm>
          <a:prstGeom prst="curvedLeftArrow">
            <a:avLst>
              <a:gd name="adj1" fmla="val 29213"/>
              <a:gd name="adj2" fmla="val 43637"/>
              <a:gd name="adj3" fmla="val 41583"/>
            </a:avLst>
          </a:prstGeom>
          <a:solidFill>
            <a:srgbClr val="0070C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Arrow: Curved Right 10">
            <a:extLst>
              <a:ext uri="{FF2B5EF4-FFF2-40B4-BE49-F238E27FC236}">
                <a16:creationId xmlns:a16="http://schemas.microsoft.com/office/drawing/2014/main" id="{0ADA700F-F441-4F8E-81F2-4A3FC95865C0}"/>
              </a:ext>
            </a:extLst>
          </p:cNvPr>
          <p:cNvSpPr/>
          <p:nvPr/>
        </p:nvSpPr>
        <p:spPr bwMode="auto">
          <a:xfrm rot="10800000">
            <a:off x="7733944" y="4414606"/>
            <a:ext cx="679272" cy="685800"/>
          </a:xfrm>
          <a:prstGeom prst="curvedRightArrow">
            <a:avLst>
              <a:gd name="adj1" fmla="val 15778"/>
              <a:gd name="adj2" fmla="val 34600"/>
              <a:gd name="adj3" fmla="val 37100"/>
            </a:avLst>
          </a:prstGeom>
          <a:solidFill>
            <a:srgbClr val="0070C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Arrow: Curved Left 11">
            <a:extLst>
              <a:ext uri="{FF2B5EF4-FFF2-40B4-BE49-F238E27FC236}">
                <a16:creationId xmlns:a16="http://schemas.microsoft.com/office/drawing/2014/main" id="{E42869BF-B104-4BF6-AC66-48693ACE209D}"/>
              </a:ext>
            </a:extLst>
          </p:cNvPr>
          <p:cNvSpPr/>
          <p:nvPr/>
        </p:nvSpPr>
        <p:spPr bwMode="auto">
          <a:xfrm rot="10800000">
            <a:off x="5937180" y="4445001"/>
            <a:ext cx="476676" cy="1112606"/>
          </a:xfrm>
          <a:prstGeom prst="curvedLeftArrow">
            <a:avLst>
              <a:gd name="adj1" fmla="val 29213"/>
              <a:gd name="adj2" fmla="val 43637"/>
              <a:gd name="adj3" fmla="val 41583"/>
            </a:avLst>
          </a:prstGeom>
          <a:solidFill>
            <a:srgbClr val="0070C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EC7DD7-E4F9-4962-9745-1B5C219E1AA7}"/>
              </a:ext>
            </a:extLst>
          </p:cNvPr>
          <p:cNvSpPr txBox="1"/>
          <p:nvPr/>
        </p:nvSpPr>
        <p:spPr>
          <a:xfrm>
            <a:off x="5035480" y="4642988"/>
            <a:ext cx="901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9FFD87-9F6A-4BC6-965B-26BEE2717C33}"/>
              </a:ext>
            </a:extLst>
          </p:cNvPr>
          <p:cNvSpPr txBox="1"/>
          <p:nvPr/>
        </p:nvSpPr>
        <p:spPr>
          <a:xfrm>
            <a:off x="5245190" y="5171611"/>
            <a:ext cx="8447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Write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801DE2-BE43-49B2-A23D-3ABF00A0A5EE}"/>
              </a:ext>
            </a:extLst>
          </p:cNvPr>
          <p:cNvSpPr txBox="1"/>
          <p:nvPr/>
        </p:nvSpPr>
        <p:spPr>
          <a:xfrm>
            <a:off x="8174846" y="5298622"/>
            <a:ext cx="901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Read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8C679FC-84DD-4C2E-8C2C-4FE00FE1AC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412801"/>
              </p:ext>
            </p:extLst>
          </p:nvPr>
        </p:nvGraphicFramePr>
        <p:xfrm>
          <a:off x="1143000" y="4267200"/>
          <a:ext cx="3727344" cy="19812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863672">
                  <a:extLst>
                    <a:ext uri="{9D8B030D-6E8A-4147-A177-3AD203B41FA5}">
                      <a16:colId xmlns:a16="http://schemas.microsoft.com/office/drawing/2014/main" val="2465331191"/>
                    </a:ext>
                  </a:extLst>
                </a:gridCol>
                <a:gridCol w="1863672">
                  <a:extLst>
                    <a:ext uri="{9D8B030D-6E8A-4147-A177-3AD203B41FA5}">
                      <a16:colId xmlns:a16="http://schemas.microsoft.com/office/drawing/2014/main" val="478885130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Segment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Counter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725743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911572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725368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066571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4D02070F-8951-4817-B629-68A29EE65666}"/>
              </a:ext>
            </a:extLst>
          </p:cNvPr>
          <p:cNvSpPr txBox="1"/>
          <p:nvPr/>
        </p:nvSpPr>
        <p:spPr>
          <a:xfrm>
            <a:off x="8340636" y="4775434"/>
            <a:ext cx="8447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Write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1D7B1A-AB5C-4B0E-87ED-E9C91D9ED968}"/>
              </a:ext>
            </a:extLst>
          </p:cNvPr>
          <p:cNvSpPr txBox="1"/>
          <p:nvPr/>
        </p:nvSpPr>
        <p:spPr>
          <a:xfrm>
            <a:off x="3232499" y="4736081"/>
            <a:ext cx="1739107" cy="43088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150" b="1" dirty="0"/>
              <a:t>≥ Threshold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/>
      <p:bldP spid="13" grpId="1"/>
      <p:bldP spid="14" grpId="0"/>
      <p:bldP spid="14" grpId="1"/>
      <p:bldP spid="15" grpId="0"/>
      <p:bldP spid="15" grpId="1"/>
      <p:bldP spid="17" grpId="0"/>
      <p:bldP spid="17" grpId="1"/>
      <p:bldP spid="4" grpId="0" animBg="1"/>
      <p:bldP spid="4" grpId="1" animBg="1"/>
      <p:bldP spid="4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8CFAD-B60B-4C1B-BBDD-135C07D62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B050"/>
                </a:solidFill>
              </a:rPr>
              <a:t>PageSeer</a:t>
            </a:r>
            <a:r>
              <a:rPr lang="en-US" dirty="0"/>
              <a:t> Motivation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068148-5D29-4497-B6CF-443B53B261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91D162-42BA-4EA3-90BC-BE54AC2B0D70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DB2084-5064-4536-8FA4-BAF0E06F1601}"/>
              </a:ext>
            </a:extLst>
          </p:cNvPr>
          <p:cNvSpPr/>
          <p:nvPr/>
        </p:nvSpPr>
        <p:spPr bwMode="auto">
          <a:xfrm>
            <a:off x="5067728" y="3113028"/>
            <a:ext cx="1447800" cy="685800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DRAM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4628DD-7736-47CE-B7A8-445D76BDC346}"/>
              </a:ext>
            </a:extLst>
          </p:cNvPr>
          <p:cNvSpPr/>
          <p:nvPr/>
        </p:nvSpPr>
        <p:spPr bwMode="auto">
          <a:xfrm>
            <a:off x="7162800" y="2876722"/>
            <a:ext cx="1524000" cy="922106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NVM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68FB32E-0556-44D2-83A3-66B6F98EACA3}"/>
              </a:ext>
            </a:extLst>
          </p:cNvPr>
          <p:cNvSpPr/>
          <p:nvPr/>
        </p:nvSpPr>
        <p:spPr bwMode="auto">
          <a:xfrm>
            <a:off x="6337656" y="4476922"/>
            <a:ext cx="1320088" cy="381000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1600" dirty="0">
                <a:latin typeface="Arial" charset="0"/>
              </a:rPr>
              <a:t>Swap Buffer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55FDD8D-1566-46D9-9ADC-99644FCBE233}"/>
              </a:ext>
            </a:extLst>
          </p:cNvPr>
          <p:cNvSpPr/>
          <p:nvPr/>
        </p:nvSpPr>
        <p:spPr bwMode="auto">
          <a:xfrm>
            <a:off x="6337656" y="3913128"/>
            <a:ext cx="1320088" cy="381000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Swap Buffer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C3E220-F293-48E7-97B3-C5BDE23AD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84300"/>
            <a:ext cx="8305800" cy="4711700"/>
          </a:xfrm>
        </p:spPr>
        <p:txBody>
          <a:bodyPr/>
          <a:lstStyle/>
          <a:p>
            <a:r>
              <a:rPr lang="en-US" dirty="0"/>
              <a:t>Swapping is a costly operation and takes time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Need </a:t>
            </a:r>
            <a:r>
              <a:rPr lang="en-US" dirty="0">
                <a:solidFill>
                  <a:srgbClr val="FF0000"/>
                </a:solidFill>
              </a:rPr>
              <a:t>accuracy</a:t>
            </a:r>
            <a:r>
              <a:rPr lang="en-US" dirty="0"/>
              <a:t> in predicting future memory accesses and swapping </a:t>
            </a:r>
          </a:p>
          <a:p>
            <a:r>
              <a:rPr lang="en-US" dirty="0"/>
              <a:t>Need to start the swaps as </a:t>
            </a:r>
            <a:r>
              <a:rPr lang="en-US" dirty="0">
                <a:solidFill>
                  <a:srgbClr val="FF0000"/>
                </a:solidFill>
              </a:rPr>
              <a:t>early</a:t>
            </a:r>
            <a:r>
              <a:rPr lang="en-US" dirty="0"/>
              <a:t> as possible</a:t>
            </a:r>
          </a:p>
          <a:p>
            <a:endParaRPr lang="en-US" dirty="0"/>
          </a:p>
          <a:p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i="1" dirty="0"/>
              <a:t>How to predict future memory accesses?</a:t>
            </a:r>
            <a:r>
              <a:rPr lang="en-US" dirty="0"/>
              <a:t>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Arrow: Curved Right 11">
            <a:extLst>
              <a:ext uri="{FF2B5EF4-FFF2-40B4-BE49-F238E27FC236}">
                <a16:creationId xmlns:a16="http://schemas.microsoft.com/office/drawing/2014/main" id="{00570B9F-D8BA-4926-9C9C-D4BE6FF25BCD}"/>
              </a:ext>
            </a:extLst>
          </p:cNvPr>
          <p:cNvSpPr/>
          <p:nvPr/>
        </p:nvSpPr>
        <p:spPr bwMode="auto">
          <a:xfrm>
            <a:off x="5791200" y="3608328"/>
            <a:ext cx="546456" cy="685800"/>
          </a:xfrm>
          <a:prstGeom prst="curvedRightArrow">
            <a:avLst>
              <a:gd name="adj1" fmla="val 25000"/>
              <a:gd name="adj2" fmla="val 33009"/>
              <a:gd name="adj3" fmla="val 40041"/>
            </a:avLst>
          </a:prstGeom>
          <a:solidFill>
            <a:srgbClr val="0070C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Arrow: Curved Left 13">
            <a:extLst>
              <a:ext uri="{FF2B5EF4-FFF2-40B4-BE49-F238E27FC236}">
                <a16:creationId xmlns:a16="http://schemas.microsoft.com/office/drawing/2014/main" id="{19F8A9AC-0740-47C6-B788-B64D4B2B2D33}"/>
              </a:ext>
            </a:extLst>
          </p:cNvPr>
          <p:cNvSpPr/>
          <p:nvPr/>
        </p:nvSpPr>
        <p:spPr bwMode="auto">
          <a:xfrm>
            <a:off x="7657744" y="3608328"/>
            <a:ext cx="495656" cy="1112606"/>
          </a:xfrm>
          <a:prstGeom prst="curvedLeftArrow">
            <a:avLst>
              <a:gd name="adj1" fmla="val 29213"/>
              <a:gd name="adj2" fmla="val 43637"/>
              <a:gd name="adj3" fmla="val 41583"/>
            </a:avLst>
          </a:prstGeom>
          <a:solidFill>
            <a:srgbClr val="0070C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Arrow: Curved Right 15">
            <a:extLst>
              <a:ext uri="{FF2B5EF4-FFF2-40B4-BE49-F238E27FC236}">
                <a16:creationId xmlns:a16="http://schemas.microsoft.com/office/drawing/2014/main" id="{22CAAC2A-6ADE-4EFF-A7A3-FFF010D7A5B4}"/>
              </a:ext>
            </a:extLst>
          </p:cNvPr>
          <p:cNvSpPr/>
          <p:nvPr/>
        </p:nvSpPr>
        <p:spPr bwMode="auto">
          <a:xfrm rot="10800000">
            <a:off x="7657744" y="3557528"/>
            <a:ext cx="679272" cy="685800"/>
          </a:xfrm>
          <a:prstGeom prst="curvedRightArrow">
            <a:avLst>
              <a:gd name="adj1" fmla="val 15778"/>
              <a:gd name="adj2" fmla="val 34600"/>
              <a:gd name="adj3" fmla="val 37100"/>
            </a:avLst>
          </a:prstGeom>
          <a:solidFill>
            <a:srgbClr val="0070C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Arrow: Curved Left 16">
            <a:extLst>
              <a:ext uri="{FF2B5EF4-FFF2-40B4-BE49-F238E27FC236}">
                <a16:creationId xmlns:a16="http://schemas.microsoft.com/office/drawing/2014/main" id="{99BB2310-19E6-4C9C-8655-57CD0706E0B4}"/>
              </a:ext>
            </a:extLst>
          </p:cNvPr>
          <p:cNvSpPr/>
          <p:nvPr/>
        </p:nvSpPr>
        <p:spPr bwMode="auto">
          <a:xfrm rot="10800000">
            <a:off x="5860980" y="3587923"/>
            <a:ext cx="476676" cy="1112606"/>
          </a:xfrm>
          <a:prstGeom prst="curvedLeftArrow">
            <a:avLst>
              <a:gd name="adj1" fmla="val 29213"/>
              <a:gd name="adj2" fmla="val 43637"/>
              <a:gd name="adj3" fmla="val 41583"/>
            </a:avLst>
          </a:prstGeom>
          <a:solidFill>
            <a:srgbClr val="0070C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C2303B-7752-41CE-8646-9C1470E79637}"/>
              </a:ext>
            </a:extLst>
          </p:cNvPr>
          <p:cNvSpPr txBox="1"/>
          <p:nvPr/>
        </p:nvSpPr>
        <p:spPr>
          <a:xfrm>
            <a:off x="8185328" y="4294128"/>
            <a:ext cx="901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9928E3C-2BC8-44FA-AE16-AE8A289F13B2}"/>
              </a:ext>
            </a:extLst>
          </p:cNvPr>
          <p:cNvSpPr txBox="1"/>
          <p:nvPr/>
        </p:nvSpPr>
        <p:spPr>
          <a:xfrm>
            <a:off x="4959280" y="3785910"/>
            <a:ext cx="901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F15A6D-B6C7-460A-861A-BFA59F13126C}"/>
              </a:ext>
            </a:extLst>
          </p:cNvPr>
          <p:cNvSpPr txBox="1"/>
          <p:nvPr/>
        </p:nvSpPr>
        <p:spPr>
          <a:xfrm>
            <a:off x="8286572" y="3866181"/>
            <a:ext cx="8447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Write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7F4F2A-EF29-4719-AE63-424A3CCE1DE1}"/>
              </a:ext>
            </a:extLst>
          </p:cNvPr>
          <p:cNvSpPr txBox="1"/>
          <p:nvPr/>
        </p:nvSpPr>
        <p:spPr>
          <a:xfrm>
            <a:off x="5168990" y="4314533"/>
            <a:ext cx="8447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Write</a:t>
            </a:r>
          </a:p>
        </p:txBody>
      </p:sp>
    </p:spTree>
    <p:extLst>
      <p:ext uri="{BB962C8B-B14F-4D97-AF65-F5344CB8AC3E}">
        <p14:creationId xmlns:p14="http://schemas.microsoft.com/office/powerpoint/2010/main" val="351759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0A7B3-43FF-403B-AE8C-BB95F103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B050"/>
                </a:solidFill>
              </a:rPr>
              <a:t>PageSeer</a:t>
            </a:r>
            <a:r>
              <a:rPr lang="en-US" dirty="0"/>
              <a:t> 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D61E7-477C-4465-85AF-22D20EBC1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84300"/>
            <a:ext cx="4953000" cy="131494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Memory requests require two steps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Translation from VA to PA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Data access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4C5CF3-2BAB-424C-9723-80DF888186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91D162-42BA-4EA3-90BC-BE54AC2B0D70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834B84E-1982-429F-A881-619C4FD9062F}"/>
              </a:ext>
            </a:extLst>
          </p:cNvPr>
          <p:cNvSpPr/>
          <p:nvPr/>
        </p:nvSpPr>
        <p:spPr bwMode="auto">
          <a:xfrm>
            <a:off x="1517904" y="3474771"/>
            <a:ext cx="762000" cy="381000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TLB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CEF90F6-6EF7-4F6C-914F-4F1A07FDAEE9}"/>
              </a:ext>
            </a:extLst>
          </p:cNvPr>
          <p:cNvCxnSpPr>
            <a:cxnSpLocks/>
          </p:cNvCxnSpPr>
          <p:nvPr/>
        </p:nvCxnSpPr>
        <p:spPr bwMode="auto">
          <a:xfrm>
            <a:off x="347773" y="4073347"/>
            <a:ext cx="8305800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27F41A6-6D33-40AF-A9EC-983F3CBD68DD}"/>
              </a:ext>
            </a:extLst>
          </p:cNvPr>
          <p:cNvSpPr txBox="1"/>
          <p:nvPr/>
        </p:nvSpPr>
        <p:spPr>
          <a:xfrm>
            <a:off x="6177514" y="4123472"/>
            <a:ext cx="27046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Translation Timeline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13E0C41-A6DC-4CF3-A627-5BC5E95F9DFF}"/>
              </a:ext>
            </a:extLst>
          </p:cNvPr>
          <p:cNvSpPr/>
          <p:nvPr/>
        </p:nvSpPr>
        <p:spPr bwMode="auto">
          <a:xfrm>
            <a:off x="233473" y="3333405"/>
            <a:ext cx="1116420" cy="685789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CPU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Arial" charset="0"/>
              </a:rPr>
              <a:t>Request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D74F06B-CE27-4CF7-8873-8FD6C9C90E03}"/>
              </a:ext>
            </a:extLst>
          </p:cNvPr>
          <p:cNvSpPr/>
          <p:nvPr/>
        </p:nvSpPr>
        <p:spPr bwMode="auto">
          <a:xfrm>
            <a:off x="4157992" y="3485799"/>
            <a:ext cx="762000" cy="381000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L2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47E61CA-3DB5-46E3-80B6-4B060AE9E4E2}"/>
              </a:ext>
            </a:extLst>
          </p:cNvPr>
          <p:cNvSpPr/>
          <p:nvPr/>
        </p:nvSpPr>
        <p:spPr bwMode="auto">
          <a:xfrm>
            <a:off x="5086420" y="3492675"/>
            <a:ext cx="762000" cy="381000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LLC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EC6B11E-DF4F-4AFF-9DFA-B63EAF281FB3}"/>
              </a:ext>
            </a:extLst>
          </p:cNvPr>
          <p:cNvSpPr/>
          <p:nvPr/>
        </p:nvSpPr>
        <p:spPr bwMode="auto">
          <a:xfrm>
            <a:off x="6000648" y="3473090"/>
            <a:ext cx="992373" cy="381000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Memory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1B25D0A-9748-4345-8454-EFF9B7843A84}"/>
              </a:ext>
            </a:extLst>
          </p:cNvPr>
          <p:cNvSpPr/>
          <p:nvPr/>
        </p:nvSpPr>
        <p:spPr bwMode="auto">
          <a:xfrm>
            <a:off x="2341655" y="3473090"/>
            <a:ext cx="762000" cy="381000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PW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75855CC-F11B-450D-8DA5-5DB7DC18C4F8}"/>
              </a:ext>
            </a:extLst>
          </p:cNvPr>
          <p:cNvSpPr/>
          <p:nvPr/>
        </p:nvSpPr>
        <p:spPr bwMode="auto">
          <a:xfrm>
            <a:off x="3249823" y="3485799"/>
            <a:ext cx="762000" cy="381000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PTE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44279C7-C74E-4A4A-8739-694236653BFB}"/>
              </a:ext>
            </a:extLst>
          </p:cNvPr>
          <p:cNvSpPr/>
          <p:nvPr/>
        </p:nvSpPr>
        <p:spPr bwMode="auto">
          <a:xfrm>
            <a:off x="7101812" y="3333405"/>
            <a:ext cx="883239" cy="533394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Fill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Caches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1028273-6A06-4F63-8408-8ED5C62FEE3E}"/>
              </a:ext>
            </a:extLst>
          </p:cNvPr>
          <p:cNvSpPr/>
          <p:nvPr/>
        </p:nvSpPr>
        <p:spPr bwMode="auto">
          <a:xfrm>
            <a:off x="8030240" y="3333405"/>
            <a:ext cx="762000" cy="533394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Fill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TLB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C6B763B-3A4E-484A-87F5-5E6AEB04A3E6}"/>
              </a:ext>
            </a:extLst>
          </p:cNvPr>
          <p:cNvSpPr/>
          <p:nvPr/>
        </p:nvSpPr>
        <p:spPr bwMode="auto">
          <a:xfrm>
            <a:off x="2383798" y="5188517"/>
            <a:ext cx="762000" cy="381000"/>
          </a:xfrm>
          <a:prstGeom prst="roundRect">
            <a:avLst/>
          </a:prstGeom>
          <a:solidFill>
            <a:srgbClr val="CCFF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TLB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A7C34C2-D129-4A39-A8EC-135B6EB9D617}"/>
              </a:ext>
            </a:extLst>
          </p:cNvPr>
          <p:cNvCxnSpPr>
            <a:cxnSpLocks/>
          </p:cNvCxnSpPr>
          <p:nvPr/>
        </p:nvCxnSpPr>
        <p:spPr bwMode="auto">
          <a:xfrm>
            <a:off x="347773" y="5790300"/>
            <a:ext cx="8305800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C74C5CF-2BEE-413C-B569-F2CC8A4B812E}"/>
              </a:ext>
            </a:extLst>
          </p:cNvPr>
          <p:cNvSpPr txBox="1"/>
          <p:nvPr/>
        </p:nvSpPr>
        <p:spPr>
          <a:xfrm>
            <a:off x="5954672" y="5840425"/>
            <a:ext cx="2927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Data Access Timeline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84C6655-E134-429D-8D13-FC91C53E91C8}"/>
              </a:ext>
            </a:extLst>
          </p:cNvPr>
          <p:cNvSpPr/>
          <p:nvPr/>
        </p:nvSpPr>
        <p:spPr bwMode="auto">
          <a:xfrm>
            <a:off x="368926" y="4953004"/>
            <a:ext cx="1710960" cy="783142"/>
          </a:xfrm>
          <a:prstGeom prst="roundRect">
            <a:avLst/>
          </a:prstGeom>
          <a:solidFill>
            <a:srgbClr val="CCFF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Replay CPU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Arial" charset="0"/>
              </a:rPr>
              <a:t>Request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80F00AC-7555-4D58-A0EC-22CE9A8E58A0}"/>
              </a:ext>
            </a:extLst>
          </p:cNvPr>
          <p:cNvSpPr/>
          <p:nvPr/>
        </p:nvSpPr>
        <p:spPr bwMode="auto">
          <a:xfrm>
            <a:off x="4538992" y="5191948"/>
            <a:ext cx="762000" cy="381000"/>
          </a:xfrm>
          <a:prstGeom prst="roundRect">
            <a:avLst/>
          </a:prstGeom>
          <a:solidFill>
            <a:srgbClr val="CCFF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L2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5539D0F-65BD-4E22-9A6E-B482EB9F7039}"/>
              </a:ext>
            </a:extLst>
          </p:cNvPr>
          <p:cNvSpPr/>
          <p:nvPr/>
        </p:nvSpPr>
        <p:spPr bwMode="auto">
          <a:xfrm>
            <a:off x="5671690" y="5188517"/>
            <a:ext cx="762000" cy="381000"/>
          </a:xfrm>
          <a:prstGeom prst="roundRect">
            <a:avLst/>
          </a:prstGeom>
          <a:solidFill>
            <a:srgbClr val="CCFF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LLC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1A0A754-95F4-4A18-8E3F-DBD29FAF0743}"/>
              </a:ext>
            </a:extLst>
          </p:cNvPr>
          <p:cNvSpPr/>
          <p:nvPr/>
        </p:nvSpPr>
        <p:spPr bwMode="auto">
          <a:xfrm>
            <a:off x="6804388" y="5202752"/>
            <a:ext cx="992373" cy="381000"/>
          </a:xfrm>
          <a:prstGeom prst="roundRect">
            <a:avLst/>
          </a:prstGeom>
          <a:solidFill>
            <a:srgbClr val="CCFF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Memory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3DB56CD-D6A0-46FA-9611-FA335306A73D}"/>
              </a:ext>
            </a:extLst>
          </p:cNvPr>
          <p:cNvSpPr/>
          <p:nvPr/>
        </p:nvSpPr>
        <p:spPr bwMode="auto">
          <a:xfrm>
            <a:off x="3446835" y="5202751"/>
            <a:ext cx="762000" cy="381000"/>
          </a:xfrm>
          <a:prstGeom prst="roundRect">
            <a:avLst/>
          </a:prstGeom>
          <a:solidFill>
            <a:srgbClr val="CCFF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35B9232-0D84-4335-8284-733F0F8BA576}"/>
              </a:ext>
            </a:extLst>
          </p:cNvPr>
          <p:cNvSpPr txBox="1"/>
          <p:nvPr/>
        </p:nvSpPr>
        <p:spPr>
          <a:xfrm>
            <a:off x="457200" y="1050249"/>
            <a:ext cx="701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TLBs for fast translations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VA to PA address mappings =&gt; OS page tables</a:t>
            </a:r>
          </a:p>
        </p:txBody>
      </p:sp>
    </p:spTree>
    <p:extLst>
      <p:ext uri="{BB962C8B-B14F-4D97-AF65-F5344CB8AC3E}">
        <p14:creationId xmlns:p14="http://schemas.microsoft.com/office/powerpoint/2010/main" val="158867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26108</TotalTime>
  <Words>1683</Words>
  <Application>Microsoft Office PowerPoint</Application>
  <PresentationFormat>On-screen Show (4:3)</PresentationFormat>
  <Paragraphs>665</Paragraphs>
  <Slides>39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Courier New</vt:lpstr>
      <vt:lpstr>Stencil</vt:lpstr>
      <vt:lpstr>Times New Roman</vt:lpstr>
      <vt:lpstr>Wingdings</vt:lpstr>
      <vt:lpstr>Default Design</vt:lpstr>
      <vt:lpstr>PageSeer: Using Page Walks to Trigger Page Swaps in Hybrid Memory Systems</vt:lpstr>
      <vt:lpstr>Introduction</vt:lpstr>
      <vt:lpstr>Managing a Hybrid Memory System</vt:lpstr>
      <vt:lpstr>Challenges of HW Managed Hybrid Schemes</vt:lpstr>
      <vt:lpstr>Challenges of HW Managed Hybrid Schemes</vt:lpstr>
      <vt:lpstr>Challenges of HW Managed Hybrid Schemes</vt:lpstr>
      <vt:lpstr>Prior Work</vt:lpstr>
      <vt:lpstr>PageSeer Motivation</vt:lpstr>
      <vt:lpstr>PageSeer Motivation</vt:lpstr>
      <vt:lpstr>PageSeer Motivation</vt:lpstr>
      <vt:lpstr>PageSeer Motivation</vt:lpstr>
      <vt:lpstr>Contribution: PageSeer</vt:lpstr>
      <vt:lpstr>Background – Page Walk</vt:lpstr>
      <vt:lpstr>PageSeer Design</vt:lpstr>
      <vt:lpstr>PageSeer Overview</vt:lpstr>
      <vt:lpstr>PageSeer Overview</vt:lpstr>
      <vt:lpstr>PageSeer Overview</vt:lpstr>
      <vt:lpstr>Hybrid Memory Controller</vt:lpstr>
      <vt:lpstr>Hybrid Memory Controller</vt:lpstr>
      <vt:lpstr>Hybrid Memory Controller</vt:lpstr>
      <vt:lpstr>Hybrid Memory Controller</vt:lpstr>
      <vt:lpstr>Hybrid Memory Controller</vt:lpstr>
      <vt:lpstr>Hybrid Memory Controller</vt:lpstr>
      <vt:lpstr>Evaluation Methodology</vt:lpstr>
      <vt:lpstr>Evaluation Parameters</vt:lpstr>
      <vt:lpstr>Main Memory Accesses</vt:lpstr>
      <vt:lpstr>Swap Effectiveness</vt:lpstr>
      <vt:lpstr>Types of swaps</vt:lpstr>
      <vt:lpstr>Swap Characterization</vt:lpstr>
      <vt:lpstr>Swap Characterization</vt:lpstr>
      <vt:lpstr>Swap Characterization</vt:lpstr>
      <vt:lpstr>Performance Speedup</vt:lpstr>
      <vt:lpstr>Also in the paper . . .</vt:lpstr>
      <vt:lpstr>Conclusion</vt:lpstr>
      <vt:lpstr>PageSeer: Using Page Walks to Trigger Page Swaps in Hybrid Memory Systems</vt:lpstr>
      <vt:lpstr>BACKUP SLIDES</vt:lpstr>
      <vt:lpstr>BACKUP SLIDES</vt:lpstr>
      <vt:lpstr>BACKUP SLIDES</vt:lpstr>
      <vt:lpstr>END</vt:lpstr>
    </vt:vector>
  </TitlesOfParts>
  <Manager>Josep Torrellas</Manager>
  <Company>University of Illinois at Urbana-Champaign</Company>
  <LinksUpToDate>false</LinksUpToDate>
  <SharedDoc>false</SharedDoc>
  <HyperlinkBase>http://iacoma.cs.uiuc.edu/martinez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Speculative Shared-Memory Architectures</dc:title>
  <dc:subject>Parallel Computing</dc:subject>
  <dc:creator>José Fernando Martínez</dc:creator>
  <cp:lastModifiedBy>apostolis kokolis</cp:lastModifiedBy>
  <cp:revision>1745</cp:revision>
  <cp:lastPrinted>2002-02-18T02:38:45Z</cp:lastPrinted>
  <dcterms:created xsi:type="dcterms:W3CDTF">2001-04-25T20:34:22Z</dcterms:created>
  <dcterms:modified xsi:type="dcterms:W3CDTF">2019-02-21T15:10:36Z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3</vt:i4>
  </property>
  <property fmtid="{D5CDD505-2E9C-101B-9397-08002B2CF9AE}" pid="7" name="MailAddress">
    <vt:lpwstr>jose.martinez@acm.org</vt:lpwstr>
  </property>
  <property fmtid="{D5CDD505-2E9C-101B-9397-08002B2CF9AE}" pid="8" name="HomePage">
    <vt:lpwstr>http://iacoma.cs.uiuc.edu/martinez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2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C:\temp\HTML presentation</vt:lpwstr>
  </property>
</Properties>
</file>